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ms-powerpoint.slideshow.macroEnabled.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1" r:id="rId4"/>
  </p:sldMasterIdLst>
  <p:notesMasterIdLst>
    <p:notesMasterId r:id="rId102"/>
  </p:notesMasterIdLst>
  <p:handoutMasterIdLst>
    <p:handoutMasterId r:id="rId103"/>
  </p:handoutMasterIdLst>
  <p:sldIdLst>
    <p:sldId id="309" r:id="rId5"/>
    <p:sldId id="470" r:id="rId6"/>
    <p:sldId id="311" r:id="rId7"/>
    <p:sldId id="436" r:id="rId8"/>
    <p:sldId id="310" r:id="rId9"/>
    <p:sldId id="312" r:id="rId10"/>
    <p:sldId id="313" r:id="rId11"/>
    <p:sldId id="314" r:id="rId12"/>
    <p:sldId id="317" r:id="rId13"/>
    <p:sldId id="320" r:id="rId14"/>
    <p:sldId id="321" r:id="rId15"/>
    <p:sldId id="323" r:id="rId16"/>
    <p:sldId id="322" r:id="rId17"/>
    <p:sldId id="437" r:id="rId18"/>
    <p:sldId id="325" r:id="rId19"/>
    <p:sldId id="376" r:id="rId20"/>
    <p:sldId id="329" r:id="rId21"/>
    <p:sldId id="353" r:id="rId22"/>
    <p:sldId id="372" r:id="rId23"/>
    <p:sldId id="358" r:id="rId24"/>
    <p:sldId id="356" r:id="rId25"/>
    <p:sldId id="357" r:id="rId26"/>
    <p:sldId id="328" r:id="rId27"/>
    <p:sldId id="359" r:id="rId28"/>
    <p:sldId id="360" r:id="rId29"/>
    <p:sldId id="361" r:id="rId30"/>
    <p:sldId id="362" r:id="rId31"/>
    <p:sldId id="363" r:id="rId32"/>
    <p:sldId id="364" r:id="rId33"/>
    <p:sldId id="427" r:id="rId34"/>
    <p:sldId id="368" r:id="rId35"/>
    <p:sldId id="375" r:id="rId36"/>
    <p:sldId id="365" r:id="rId37"/>
    <p:sldId id="330" r:id="rId38"/>
    <p:sldId id="369" r:id="rId39"/>
    <p:sldId id="370" r:id="rId40"/>
    <p:sldId id="331" r:id="rId41"/>
    <p:sldId id="366" r:id="rId42"/>
    <p:sldId id="367" r:id="rId43"/>
    <p:sldId id="373" r:id="rId44"/>
    <p:sldId id="371" r:id="rId45"/>
    <p:sldId id="374" r:id="rId46"/>
    <p:sldId id="327" r:id="rId47"/>
    <p:sldId id="332" r:id="rId48"/>
    <p:sldId id="395" r:id="rId49"/>
    <p:sldId id="396" r:id="rId50"/>
    <p:sldId id="399" r:id="rId51"/>
    <p:sldId id="400" r:id="rId52"/>
    <p:sldId id="377" r:id="rId53"/>
    <p:sldId id="419" r:id="rId54"/>
    <p:sldId id="379" r:id="rId55"/>
    <p:sldId id="422" r:id="rId56"/>
    <p:sldId id="420" r:id="rId57"/>
    <p:sldId id="503" r:id="rId58"/>
    <p:sldId id="421" r:id="rId59"/>
    <p:sldId id="423" r:id="rId60"/>
    <p:sldId id="384" r:id="rId61"/>
    <p:sldId id="392" r:id="rId62"/>
    <p:sldId id="391" r:id="rId63"/>
    <p:sldId id="397" r:id="rId64"/>
    <p:sldId id="424" r:id="rId65"/>
    <p:sldId id="425" r:id="rId66"/>
    <p:sldId id="443" r:id="rId67"/>
    <p:sldId id="418" r:id="rId68"/>
    <p:sldId id="393" r:id="rId69"/>
    <p:sldId id="489" r:id="rId70"/>
    <p:sldId id="494" r:id="rId71"/>
    <p:sldId id="496" r:id="rId72"/>
    <p:sldId id="492" r:id="rId73"/>
    <p:sldId id="497" r:id="rId74"/>
    <p:sldId id="487" r:id="rId75"/>
    <p:sldId id="490" r:id="rId76"/>
    <p:sldId id="378" r:id="rId77"/>
    <p:sldId id="401" r:id="rId78"/>
    <p:sldId id="402" r:id="rId79"/>
    <p:sldId id="403" r:id="rId80"/>
    <p:sldId id="404" r:id="rId81"/>
    <p:sldId id="405" r:id="rId82"/>
    <p:sldId id="382" r:id="rId83"/>
    <p:sldId id="438" r:id="rId84"/>
    <p:sldId id="411" r:id="rId85"/>
    <p:sldId id="413" r:id="rId86"/>
    <p:sldId id="414" r:id="rId87"/>
    <p:sldId id="410" r:id="rId88"/>
    <p:sldId id="387" r:id="rId89"/>
    <p:sldId id="412" r:id="rId90"/>
    <p:sldId id="479" r:id="rId91"/>
    <p:sldId id="482" r:id="rId92"/>
    <p:sldId id="498" r:id="rId93"/>
    <p:sldId id="415" r:id="rId94"/>
    <p:sldId id="385" r:id="rId95"/>
    <p:sldId id="472" r:id="rId96"/>
    <p:sldId id="426" r:id="rId97"/>
    <p:sldId id="439" r:id="rId98"/>
    <p:sldId id="444" r:id="rId99"/>
    <p:sldId id="469" r:id="rId100"/>
    <p:sldId id="502" r:id="rId10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77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4B"/>
    <a:srgbClr val="6F3350"/>
    <a:srgbClr val="FF9900"/>
    <a:srgbClr val="0000FF"/>
    <a:srgbClr val="99FF33"/>
    <a:srgbClr val="006600"/>
    <a:srgbClr val="DB91AB"/>
    <a:srgbClr val="4D0808"/>
    <a:srgbClr val="1E270B"/>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974" autoAdjust="0"/>
    <p:restoredTop sz="94632" autoAdjust="0"/>
  </p:normalViewPr>
  <p:slideViewPr>
    <p:cSldViewPr snapToGrid="0">
      <p:cViewPr>
        <p:scale>
          <a:sx n="75" d="100"/>
          <a:sy n="75" d="100"/>
        </p:scale>
        <p:origin x="-898" y="-302"/>
      </p:cViewPr>
      <p:guideLst>
        <p:guide orient="horz" pos="2160"/>
        <p:guide pos="3840"/>
      </p:guideLst>
    </p:cSldViewPr>
  </p:slideViewPr>
  <p:notesTextViewPr>
    <p:cViewPr>
      <p:scale>
        <a:sx n="75" d="100"/>
        <a:sy n="75" d="100"/>
      </p:scale>
      <p:origin x="0" y="0"/>
    </p:cViewPr>
  </p:notesTextViewPr>
  <p:sorterViewPr>
    <p:cViewPr>
      <p:scale>
        <a:sx n="25" d="100"/>
        <a:sy n="25" d="100"/>
      </p:scale>
      <p:origin x="0" y="0"/>
    </p:cViewPr>
  </p:sorterViewPr>
  <p:notesViewPr>
    <p:cSldViewPr snapToGrid="0">
      <p:cViewPr varScale="1">
        <p:scale>
          <a:sx n="99" d="100"/>
          <a:sy n="99" d="100"/>
        </p:scale>
        <p:origin x="3216"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9F508-E138-4D4A-B9D4-8A28E606BE85}" type="doc">
      <dgm:prSet loTypeId="urn:microsoft.com/office/officeart/2005/8/layout/vList4" loCatId="list" qsTypeId="urn:microsoft.com/office/officeart/2005/8/quickstyle/3d3" qsCatId="3D" csTypeId="urn:microsoft.com/office/officeart/2005/8/colors/colorful2" csCatId="colorful" phldr="1"/>
      <dgm:spPr/>
      <dgm:t>
        <a:bodyPr/>
        <a:lstStyle/>
        <a:p>
          <a:endParaRPr lang="en-US"/>
        </a:p>
      </dgm:t>
    </dgm:pt>
    <dgm:pt modelId="{AA0F6278-6D97-461D-8B03-30F2454324DC}">
      <dgm:prSet phldrT="[Text]" phldr="1" custT="1"/>
      <dgm:spPr/>
      <dgm:t>
        <a:bodyPr/>
        <a:lstStyle/>
        <a:p>
          <a:endParaRPr lang="en-US" sz="100" dirty="0">
            <a:solidFill>
              <a:schemeClr val="tx2">
                <a:lumMod val="60000"/>
                <a:lumOff val="40000"/>
              </a:schemeClr>
            </a:solidFill>
          </a:endParaRPr>
        </a:p>
      </dgm:t>
    </dgm:pt>
    <dgm:pt modelId="{56B97725-8B12-44C4-A205-12B67D97867B}" type="parTrans" cxnId="{53C12260-5959-45BE-9447-3F27EB51CF9B}">
      <dgm:prSet/>
      <dgm:spPr/>
      <dgm:t>
        <a:bodyPr/>
        <a:lstStyle/>
        <a:p>
          <a:endParaRPr lang="en-US"/>
        </a:p>
      </dgm:t>
    </dgm:pt>
    <dgm:pt modelId="{D7C8C002-03B6-424C-ABB7-344DAF1ADE96}" type="sibTrans" cxnId="{53C12260-5959-45BE-9447-3F27EB51CF9B}">
      <dgm:prSet/>
      <dgm:spPr/>
      <dgm:t>
        <a:bodyPr/>
        <a:lstStyle/>
        <a:p>
          <a:endParaRPr lang="en-US"/>
        </a:p>
      </dgm:t>
    </dgm:pt>
    <dgm:pt modelId="{987320B1-3AF7-4B1C-8E64-91F1B2077C60}">
      <dgm:prSet/>
      <dgm:spPr/>
      <dgm:t>
        <a:bodyPr/>
        <a:lstStyle/>
        <a:p>
          <a:endParaRPr lang="en-US"/>
        </a:p>
      </dgm:t>
    </dgm:pt>
    <dgm:pt modelId="{DCB89F74-CCD4-451D-A551-C8FA84442554}" type="sibTrans" cxnId="{2BB8DB39-D913-46F8-89D3-7DC1EACE7ABD}">
      <dgm:prSet/>
      <dgm:spPr/>
      <dgm:t>
        <a:bodyPr/>
        <a:lstStyle/>
        <a:p>
          <a:endParaRPr lang="en-US"/>
        </a:p>
      </dgm:t>
    </dgm:pt>
    <dgm:pt modelId="{D6F34658-6D40-4805-AC0D-7779310AE819}" type="parTrans" cxnId="{2BB8DB39-D913-46F8-89D3-7DC1EACE7ABD}">
      <dgm:prSet/>
      <dgm:spPr/>
      <dgm:t>
        <a:bodyPr/>
        <a:lstStyle/>
        <a:p>
          <a:endParaRPr lang="en-US"/>
        </a:p>
      </dgm:t>
    </dgm:pt>
    <dgm:pt modelId="{861CB161-F1EB-4AD2-A68F-779D7CC07859}">
      <dgm:prSet/>
      <dgm:spPr/>
      <dgm:t>
        <a:bodyPr/>
        <a:lstStyle/>
        <a:p>
          <a:endParaRPr lang="en-US"/>
        </a:p>
      </dgm:t>
    </dgm:pt>
    <dgm:pt modelId="{F0765064-C3CF-440D-B4F7-6DA5B827472A}" type="parTrans" cxnId="{14AD1F1B-EC7C-4D8C-9C58-4D170EEF6BF6}">
      <dgm:prSet/>
      <dgm:spPr/>
      <dgm:t>
        <a:bodyPr/>
        <a:lstStyle/>
        <a:p>
          <a:endParaRPr lang="en-US"/>
        </a:p>
      </dgm:t>
    </dgm:pt>
    <dgm:pt modelId="{351A1D35-6451-4C14-B65C-271010BA2C1E}" type="sibTrans" cxnId="{14AD1F1B-EC7C-4D8C-9C58-4D170EEF6BF6}">
      <dgm:prSet/>
      <dgm:spPr/>
      <dgm:t>
        <a:bodyPr/>
        <a:lstStyle/>
        <a:p>
          <a:endParaRPr lang="en-US"/>
        </a:p>
      </dgm:t>
    </dgm:pt>
    <dgm:pt modelId="{4DC1CAB9-5DDC-41F2-B70B-497A8F63D78B}" type="pres">
      <dgm:prSet presAssocID="{5849F508-E138-4D4A-B9D4-8A28E606BE85}" presName="linear" presStyleCnt="0">
        <dgm:presLayoutVars>
          <dgm:dir/>
          <dgm:resizeHandles val="exact"/>
        </dgm:presLayoutVars>
      </dgm:prSet>
      <dgm:spPr/>
      <dgm:t>
        <a:bodyPr/>
        <a:lstStyle/>
        <a:p>
          <a:endParaRPr lang="en-US"/>
        </a:p>
      </dgm:t>
    </dgm:pt>
    <dgm:pt modelId="{A55C5793-BF1F-4E91-BD9A-07FBA19D51EA}" type="pres">
      <dgm:prSet presAssocID="{861CB161-F1EB-4AD2-A68F-779D7CC07859}" presName="comp" presStyleCnt="0"/>
      <dgm:spPr/>
    </dgm:pt>
    <dgm:pt modelId="{0B50D810-7CBB-435C-8615-B93CA18154E9}" type="pres">
      <dgm:prSet presAssocID="{861CB161-F1EB-4AD2-A68F-779D7CC07859}" presName="box" presStyleLbl="node1" presStyleIdx="0" presStyleCnt="3"/>
      <dgm:spPr/>
      <dgm:t>
        <a:bodyPr/>
        <a:lstStyle/>
        <a:p>
          <a:endParaRPr lang="en-CA"/>
        </a:p>
      </dgm:t>
    </dgm:pt>
    <dgm:pt modelId="{4A2A2D6A-2E3E-497A-B520-91650E3E01CA}" type="pres">
      <dgm:prSet presAssocID="{861CB161-F1EB-4AD2-A68F-779D7CC07859}" presName="img" presStyleLbl="fgImgPlace1" presStyleIdx="0" presStyleCnt="3" custFlipVert="0" custScaleX="7030" custScaleY="9303"/>
      <dgm:spPr/>
    </dgm:pt>
    <dgm:pt modelId="{CFB4E73A-119B-4340-8BF5-580C632CE3EB}" type="pres">
      <dgm:prSet presAssocID="{861CB161-F1EB-4AD2-A68F-779D7CC07859}" presName="text" presStyleLbl="node1" presStyleIdx="0" presStyleCnt="3">
        <dgm:presLayoutVars>
          <dgm:bulletEnabled val="1"/>
        </dgm:presLayoutVars>
      </dgm:prSet>
      <dgm:spPr/>
      <dgm:t>
        <a:bodyPr/>
        <a:lstStyle/>
        <a:p>
          <a:endParaRPr lang="en-CA"/>
        </a:p>
      </dgm:t>
    </dgm:pt>
    <dgm:pt modelId="{201C4AB9-15E8-4362-914F-CDFD62CB6377}" type="pres">
      <dgm:prSet presAssocID="{351A1D35-6451-4C14-B65C-271010BA2C1E}" presName="spacer" presStyleCnt="0"/>
      <dgm:spPr/>
    </dgm:pt>
    <dgm:pt modelId="{A4A4FDE7-4578-4A04-BAC9-FED873A78209}" type="pres">
      <dgm:prSet presAssocID="{987320B1-3AF7-4B1C-8E64-91F1B2077C60}" presName="comp" presStyleCnt="0"/>
      <dgm:spPr/>
    </dgm:pt>
    <dgm:pt modelId="{3833E12B-B9D4-49BA-B935-AA7B5802A211}" type="pres">
      <dgm:prSet presAssocID="{987320B1-3AF7-4B1C-8E64-91F1B2077C60}" presName="box" presStyleLbl="node1" presStyleIdx="1" presStyleCnt="3" custLinFactNeighborY="862"/>
      <dgm:spPr/>
      <dgm:t>
        <a:bodyPr/>
        <a:lstStyle/>
        <a:p>
          <a:endParaRPr lang="en-US"/>
        </a:p>
      </dgm:t>
    </dgm:pt>
    <dgm:pt modelId="{6A331EEE-84CB-41C6-A551-CE938CEC8D14}" type="pres">
      <dgm:prSet presAssocID="{987320B1-3AF7-4B1C-8E64-91F1B2077C60}" presName="img" presStyleLbl="fgImgPlace1" presStyleIdx="1" presStyleCnt="3" custFlipVert="1" custScaleX="5720" custScaleY="4873"/>
      <dgm:spPr/>
    </dgm:pt>
    <dgm:pt modelId="{A580DC87-D115-48DF-9153-9499693E672A}" type="pres">
      <dgm:prSet presAssocID="{987320B1-3AF7-4B1C-8E64-91F1B2077C60}" presName="text" presStyleLbl="node1" presStyleIdx="1" presStyleCnt="3">
        <dgm:presLayoutVars>
          <dgm:bulletEnabled val="1"/>
        </dgm:presLayoutVars>
      </dgm:prSet>
      <dgm:spPr/>
      <dgm:t>
        <a:bodyPr/>
        <a:lstStyle/>
        <a:p>
          <a:endParaRPr lang="en-US"/>
        </a:p>
      </dgm:t>
    </dgm:pt>
    <dgm:pt modelId="{D75B028B-92D8-4571-AF33-06DB05152747}" type="pres">
      <dgm:prSet presAssocID="{DCB89F74-CCD4-451D-A551-C8FA84442554}" presName="spacer" presStyleCnt="0"/>
      <dgm:spPr/>
    </dgm:pt>
    <dgm:pt modelId="{60894A54-C01A-4E0A-920D-4E505EC204C2}" type="pres">
      <dgm:prSet presAssocID="{AA0F6278-6D97-461D-8B03-30F2454324DC}" presName="comp" presStyleCnt="0"/>
      <dgm:spPr/>
    </dgm:pt>
    <dgm:pt modelId="{DEA94018-D734-40DA-BBB5-697A6A49033B}" type="pres">
      <dgm:prSet presAssocID="{AA0F6278-6D97-461D-8B03-30F2454324DC}" presName="box" presStyleLbl="node1" presStyleIdx="2" presStyleCnt="3"/>
      <dgm:spPr/>
      <dgm:t>
        <a:bodyPr/>
        <a:lstStyle/>
        <a:p>
          <a:endParaRPr lang="en-US"/>
        </a:p>
      </dgm:t>
    </dgm:pt>
    <dgm:pt modelId="{F272D27C-2526-44B5-85FB-A516432BF1ED}" type="pres">
      <dgm:prSet presAssocID="{AA0F6278-6D97-461D-8B03-30F2454324DC}" presName="img" presStyleLbl="fgImgPlace1" presStyleIdx="2" presStyleCnt="3" custFlipVert="1" custScaleX="15042" custScaleY="4873"/>
      <dgm:spPr/>
    </dgm:pt>
    <dgm:pt modelId="{D7A93690-ED25-405F-ABEC-4D16955C8CBE}" type="pres">
      <dgm:prSet presAssocID="{AA0F6278-6D97-461D-8B03-30F2454324DC}" presName="text" presStyleLbl="node1" presStyleIdx="2" presStyleCnt="3">
        <dgm:presLayoutVars>
          <dgm:bulletEnabled val="1"/>
        </dgm:presLayoutVars>
      </dgm:prSet>
      <dgm:spPr/>
      <dgm:t>
        <a:bodyPr/>
        <a:lstStyle/>
        <a:p>
          <a:endParaRPr lang="en-US"/>
        </a:p>
      </dgm:t>
    </dgm:pt>
  </dgm:ptLst>
  <dgm:cxnLst>
    <dgm:cxn modelId="{DBE6C0E3-4743-4E98-AA57-9CBBC68F4307}" type="presOf" srcId="{987320B1-3AF7-4B1C-8E64-91F1B2077C60}" destId="{3833E12B-B9D4-49BA-B935-AA7B5802A211}" srcOrd="0" destOrd="0" presId="urn:microsoft.com/office/officeart/2005/8/layout/vList4"/>
    <dgm:cxn modelId="{D4CB618A-4ED9-4237-9BC7-5C9CFB1C193E}" type="presOf" srcId="{987320B1-3AF7-4B1C-8E64-91F1B2077C60}" destId="{A580DC87-D115-48DF-9153-9499693E672A}" srcOrd="1" destOrd="0" presId="urn:microsoft.com/office/officeart/2005/8/layout/vList4"/>
    <dgm:cxn modelId="{53C12260-5959-45BE-9447-3F27EB51CF9B}" srcId="{5849F508-E138-4D4A-B9D4-8A28E606BE85}" destId="{AA0F6278-6D97-461D-8B03-30F2454324DC}" srcOrd="2" destOrd="0" parTransId="{56B97725-8B12-44C4-A205-12B67D97867B}" sibTransId="{D7C8C002-03B6-424C-ABB7-344DAF1ADE96}"/>
    <dgm:cxn modelId="{83A92BCF-6F87-4A7F-8125-B1AC9F559CB9}" type="presOf" srcId="{AA0F6278-6D97-461D-8B03-30F2454324DC}" destId="{DEA94018-D734-40DA-BBB5-697A6A49033B}" srcOrd="0" destOrd="0" presId="urn:microsoft.com/office/officeart/2005/8/layout/vList4"/>
    <dgm:cxn modelId="{2BB8DB39-D913-46F8-89D3-7DC1EACE7ABD}" srcId="{5849F508-E138-4D4A-B9D4-8A28E606BE85}" destId="{987320B1-3AF7-4B1C-8E64-91F1B2077C60}" srcOrd="1" destOrd="0" parTransId="{D6F34658-6D40-4805-AC0D-7779310AE819}" sibTransId="{DCB89F74-CCD4-451D-A551-C8FA84442554}"/>
    <dgm:cxn modelId="{EE8464AD-65B2-4D88-83C6-409C0B8993F7}" type="presOf" srcId="{861CB161-F1EB-4AD2-A68F-779D7CC07859}" destId="{0B50D810-7CBB-435C-8615-B93CA18154E9}" srcOrd="0" destOrd="0" presId="urn:microsoft.com/office/officeart/2005/8/layout/vList4"/>
    <dgm:cxn modelId="{14AD1F1B-EC7C-4D8C-9C58-4D170EEF6BF6}" srcId="{5849F508-E138-4D4A-B9D4-8A28E606BE85}" destId="{861CB161-F1EB-4AD2-A68F-779D7CC07859}" srcOrd="0" destOrd="0" parTransId="{F0765064-C3CF-440D-B4F7-6DA5B827472A}" sibTransId="{351A1D35-6451-4C14-B65C-271010BA2C1E}"/>
    <dgm:cxn modelId="{090E8CC7-1EEE-45F3-B09F-3C70513AA39F}" type="presOf" srcId="{AA0F6278-6D97-461D-8B03-30F2454324DC}" destId="{D7A93690-ED25-405F-ABEC-4D16955C8CBE}" srcOrd="1" destOrd="0" presId="urn:microsoft.com/office/officeart/2005/8/layout/vList4"/>
    <dgm:cxn modelId="{1590BE32-E667-4683-B5B5-C56703A051B1}" type="presOf" srcId="{5849F508-E138-4D4A-B9D4-8A28E606BE85}" destId="{4DC1CAB9-5DDC-41F2-B70B-497A8F63D78B}" srcOrd="0" destOrd="0" presId="urn:microsoft.com/office/officeart/2005/8/layout/vList4"/>
    <dgm:cxn modelId="{7AF4AD2B-3329-42C6-A588-1BAE6A680C46}" type="presOf" srcId="{861CB161-F1EB-4AD2-A68F-779D7CC07859}" destId="{CFB4E73A-119B-4340-8BF5-580C632CE3EB}" srcOrd="1" destOrd="0" presId="urn:microsoft.com/office/officeart/2005/8/layout/vList4"/>
    <dgm:cxn modelId="{5BF17722-1235-4FD1-A143-3B2083C29841}" type="presParOf" srcId="{4DC1CAB9-5DDC-41F2-B70B-497A8F63D78B}" destId="{A55C5793-BF1F-4E91-BD9A-07FBA19D51EA}" srcOrd="0" destOrd="0" presId="urn:microsoft.com/office/officeart/2005/8/layout/vList4"/>
    <dgm:cxn modelId="{8F7D8AE5-EEFF-4EE6-BF0B-D7207B0EEBA0}" type="presParOf" srcId="{A55C5793-BF1F-4E91-BD9A-07FBA19D51EA}" destId="{0B50D810-7CBB-435C-8615-B93CA18154E9}" srcOrd="0" destOrd="0" presId="urn:microsoft.com/office/officeart/2005/8/layout/vList4"/>
    <dgm:cxn modelId="{9C4DEF0E-3F35-4CBC-9540-DE51EF8B8BB7}" type="presParOf" srcId="{A55C5793-BF1F-4E91-BD9A-07FBA19D51EA}" destId="{4A2A2D6A-2E3E-497A-B520-91650E3E01CA}" srcOrd="1" destOrd="0" presId="urn:microsoft.com/office/officeart/2005/8/layout/vList4"/>
    <dgm:cxn modelId="{E0265D5C-1562-4696-9345-3D08990C067D}" type="presParOf" srcId="{A55C5793-BF1F-4E91-BD9A-07FBA19D51EA}" destId="{CFB4E73A-119B-4340-8BF5-580C632CE3EB}" srcOrd="2" destOrd="0" presId="urn:microsoft.com/office/officeart/2005/8/layout/vList4"/>
    <dgm:cxn modelId="{6103C52B-35E0-4D79-ADB3-4441AA0DB663}" type="presParOf" srcId="{4DC1CAB9-5DDC-41F2-B70B-497A8F63D78B}" destId="{201C4AB9-15E8-4362-914F-CDFD62CB6377}" srcOrd="1" destOrd="0" presId="urn:microsoft.com/office/officeart/2005/8/layout/vList4"/>
    <dgm:cxn modelId="{969E3668-E2C5-41D2-A4BE-54965659F7D1}" type="presParOf" srcId="{4DC1CAB9-5DDC-41F2-B70B-497A8F63D78B}" destId="{A4A4FDE7-4578-4A04-BAC9-FED873A78209}" srcOrd="2" destOrd="0" presId="urn:microsoft.com/office/officeart/2005/8/layout/vList4"/>
    <dgm:cxn modelId="{6161F07B-E456-4CBF-BDB5-7C39AF4BE15B}" type="presParOf" srcId="{A4A4FDE7-4578-4A04-BAC9-FED873A78209}" destId="{3833E12B-B9D4-49BA-B935-AA7B5802A211}" srcOrd="0" destOrd="0" presId="urn:microsoft.com/office/officeart/2005/8/layout/vList4"/>
    <dgm:cxn modelId="{747FA94E-8AE9-4242-BF92-6682AD7D723C}" type="presParOf" srcId="{A4A4FDE7-4578-4A04-BAC9-FED873A78209}" destId="{6A331EEE-84CB-41C6-A551-CE938CEC8D14}" srcOrd="1" destOrd="0" presId="urn:microsoft.com/office/officeart/2005/8/layout/vList4"/>
    <dgm:cxn modelId="{FE5B12E5-E292-4878-9D48-118DB831EA6F}" type="presParOf" srcId="{A4A4FDE7-4578-4A04-BAC9-FED873A78209}" destId="{A580DC87-D115-48DF-9153-9499693E672A}" srcOrd="2" destOrd="0" presId="urn:microsoft.com/office/officeart/2005/8/layout/vList4"/>
    <dgm:cxn modelId="{6CCF181A-E0A7-49AC-8B76-2CCA32885616}" type="presParOf" srcId="{4DC1CAB9-5DDC-41F2-B70B-497A8F63D78B}" destId="{D75B028B-92D8-4571-AF33-06DB05152747}" srcOrd="3" destOrd="0" presId="urn:microsoft.com/office/officeart/2005/8/layout/vList4"/>
    <dgm:cxn modelId="{94BA7454-115F-4F3E-A448-F64BA9372DE4}" type="presParOf" srcId="{4DC1CAB9-5DDC-41F2-B70B-497A8F63D78B}" destId="{60894A54-C01A-4E0A-920D-4E505EC204C2}" srcOrd="4" destOrd="0" presId="urn:microsoft.com/office/officeart/2005/8/layout/vList4"/>
    <dgm:cxn modelId="{E3EFCC3E-77AA-4AA1-84CD-A81036C71046}" type="presParOf" srcId="{60894A54-C01A-4E0A-920D-4E505EC204C2}" destId="{DEA94018-D734-40DA-BBB5-697A6A49033B}" srcOrd="0" destOrd="0" presId="urn:microsoft.com/office/officeart/2005/8/layout/vList4"/>
    <dgm:cxn modelId="{E4E6C738-61A8-41B5-808A-777FE48ACB0D}" type="presParOf" srcId="{60894A54-C01A-4E0A-920D-4E505EC204C2}" destId="{F272D27C-2526-44B5-85FB-A516432BF1ED}" srcOrd="1" destOrd="0" presId="urn:microsoft.com/office/officeart/2005/8/layout/vList4"/>
    <dgm:cxn modelId="{D177623A-56AF-4E1D-8EE1-AFA1573A975F}" type="presParOf" srcId="{60894A54-C01A-4E0A-920D-4E505EC204C2}" destId="{D7A93690-ED25-405F-ABEC-4D16955C8CB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0D810-7CBB-435C-8615-B93CA18154E9}">
      <dsp:nvSpPr>
        <dsp:cNvPr id="0" name=""/>
        <dsp:cNvSpPr/>
      </dsp:nvSpPr>
      <dsp:spPr>
        <a:xfrm>
          <a:off x="0" y="0"/>
          <a:ext cx="5733288" cy="1349686"/>
        </a:xfrm>
        <a:prstGeom prst="roundRect">
          <a:avLst>
            <a:gd name="adj" fmla="val 10000"/>
          </a:avLst>
        </a:prstGeom>
        <a:solidFill>
          <a:schemeClr val="accent2">
            <a:hueOff val="0"/>
            <a:satOff val="0"/>
            <a:lumOff val="0"/>
            <a:alphaOff val="0"/>
          </a:schemeClr>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endParaRPr lang="en-US" sz="6500" kern="1200"/>
        </a:p>
      </dsp:txBody>
      <dsp:txXfrm>
        <a:off x="1281626" y="0"/>
        <a:ext cx="4451661" cy="1349686"/>
      </dsp:txXfrm>
    </dsp:sp>
    <dsp:sp modelId="{4A2A2D6A-2E3E-497A-B520-91650E3E01CA}">
      <dsp:nvSpPr>
        <dsp:cNvPr id="0" name=""/>
        <dsp:cNvSpPr/>
      </dsp:nvSpPr>
      <dsp:spPr>
        <a:xfrm>
          <a:off x="667992" y="624618"/>
          <a:ext cx="80610" cy="100449"/>
        </a:xfrm>
        <a:prstGeom prst="roundRect">
          <a:avLst>
            <a:gd name="adj" fmla="val 10000"/>
          </a:avLst>
        </a:prstGeom>
        <a:solidFill>
          <a:schemeClr val="accent2">
            <a:tint val="50000"/>
            <a:hueOff val="0"/>
            <a:satOff val="0"/>
            <a:lumOff val="0"/>
            <a:alphaOff val="0"/>
          </a:schemeClr>
        </a:solidFill>
        <a:ln>
          <a:noFill/>
        </a:ln>
        <a:effectLst>
          <a:outerShdw blurRad="130000" dist="101600" dir="2700000" algn="tl"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833E12B-B9D4-49BA-B935-AA7B5802A211}">
      <dsp:nvSpPr>
        <dsp:cNvPr id="0" name=""/>
        <dsp:cNvSpPr/>
      </dsp:nvSpPr>
      <dsp:spPr>
        <a:xfrm>
          <a:off x="0" y="1496289"/>
          <a:ext cx="5733288" cy="1349686"/>
        </a:xfrm>
        <a:prstGeom prst="roundRect">
          <a:avLst>
            <a:gd name="adj" fmla="val 10000"/>
          </a:avLst>
        </a:prstGeom>
        <a:solidFill>
          <a:schemeClr val="accent2">
            <a:hueOff val="9504421"/>
            <a:satOff val="-18343"/>
            <a:lumOff val="-2355"/>
            <a:alphaOff val="0"/>
          </a:schemeClr>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endParaRPr lang="en-US" sz="6500" kern="1200"/>
        </a:p>
      </dsp:txBody>
      <dsp:txXfrm>
        <a:off x="1281626" y="1496289"/>
        <a:ext cx="4451661" cy="1349686"/>
      </dsp:txXfrm>
    </dsp:sp>
    <dsp:sp modelId="{6A331EEE-84CB-41C6-A551-CE938CEC8D14}">
      <dsp:nvSpPr>
        <dsp:cNvPr id="0" name=""/>
        <dsp:cNvSpPr/>
      </dsp:nvSpPr>
      <dsp:spPr>
        <a:xfrm flipV="1">
          <a:off x="675503" y="2133190"/>
          <a:ext cx="65588" cy="52616"/>
        </a:xfrm>
        <a:prstGeom prst="roundRect">
          <a:avLst>
            <a:gd name="adj" fmla="val 10000"/>
          </a:avLst>
        </a:prstGeom>
        <a:solidFill>
          <a:schemeClr val="accent2">
            <a:tint val="50000"/>
            <a:hueOff val="9839161"/>
            <a:satOff val="-28810"/>
            <a:lumOff val="-2446"/>
            <a:alphaOff val="0"/>
          </a:schemeClr>
        </a:solidFill>
        <a:ln>
          <a:noFill/>
        </a:ln>
        <a:effectLst>
          <a:outerShdw blurRad="130000" dist="101600" dir="2700000" algn="tl"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EA94018-D734-40DA-BBB5-697A6A49033B}">
      <dsp:nvSpPr>
        <dsp:cNvPr id="0" name=""/>
        <dsp:cNvSpPr/>
      </dsp:nvSpPr>
      <dsp:spPr>
        <a:xfrm>
          <a:off x="0" y="2969311"/>
          <a:ext cx="5733288" cy="1349686"/>
        </a:xfrm>
        <a:prstGeom prst="roundRect">
          <a:avLst>
            <a:gd name="adj" fmla="val 10000"/>
          </a:avLst>
        </a:prstGeom>
        <a:solidFill>
          <a:schemeClr val="accent2">
            <a:hueOff val="19008842"/>
            <a:satOff val="-36686"/>
            <a:lumOff val="-4710"/>
            <a:alphaOff val="0"/>
          </a:schemeClr>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l" defTabSz="44450">
            <a:lnSpc>
              <a:spcPct val="90000"/>
            </a:lnSpc>
            <a:spcBef>
              <a:spcPct val="0"/>
            </a:spcBef>
            <a:spcAft>
              <a:spcPct val="35000"/>
            </a:spcAft>
          </a:pPr>
          <a:endParaRPr lang="en-US" sz="100" kern="1200" dirty="0">
            <a:solidFill>
              <a:schemeClr val="tx2">
                <a:lumMod val="60000"/>
                <a:lumOff val="40000"/>
              </a:schemeClr>
            </a:solidFill>
          </a:endParaRPr>
        </a:p>
      </dsp:txBody>
      <dsp:txXfrm>
        <a:off x="1281626" y="2969311"/>
        <a:ext cx="4451661" cy="1349686"/>
      </dsp:txXfrm>
    </dsp:sp>
    <dsp:sp modelId="{F272D27C-2526-44B5-85FB-A516432BF1ED}">
      <dsp:nvSpPr>
        <dsp:cNvPr id="0" name=""/>
        <dsp:cNvSpPr/>
      </dsp:nvSpPr>
      <dsp:spPr>
        <a:xfrm flipV="1">
          <a:off x="622057" y="3617846"/>
          <a:ext cx="172480" cy="52616"/>
        </a:xfrm>
        <a:prstGeom prst="roundRect">
          <a:avLst>
            <a:gd name="adj" fmla="val 10000"/>
          </a:avLst>
        </a:prstGeom>
        <a:solidFill>
          <a:schemeClr val="accent2">
            <a:tint val="50000"/>
            <a:hueOff val="19678323"/>
            <a:satOff val="-57620"/>
            <a:lumOff val="-4893"/>
            <a:alphaOff val="0"/>
          </a:schemeClr>
        </a:solidFill>
        <a:ln>
          <a:noFill/>
        </a:ln>
        <a:effectLst>
          <a:outerShdw blurRad="130000" dist="101600" dir="2700000" algn="tl"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6876A3F-4FE3-4D4F-B92F-16318385074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894516C7-1FF3-F44B-93B1-24B9AA324A7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C34C92B-6A45-864A-B429-22A9039765DA}" type="datetimeFigureOut">
              <a:rPr lang="en-US" smtClean="0"/>
              <a:t>7/28/2019</a:t>
            </a:fld>
            <a:endParaRPr lang="en-US" dirty="0"/>
          </a:p>
        </p:txBody>
      </p:sp>
      <p:sp>
        <p:nvSpPr>
          <p:cNvPr id="4" name="Footer Placeholder 3">
            <a:extLst>
              <a:ext uri="{FF2B5EF4-FFF2-40B4-BE49-F238E27FC236}">
                <a16:creationId xmlns:a16="http://schemas.microsoft.com/office/drawing/2014/main" xmlns="" id="{EDC6268A-8AA9-4C40-BEFB-029DF3E8113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08E928AC-AE76-324A-BA05-D16BF60C79E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265FE6-BEE9-465E-9202-2D200EDE749C}" type="datetimeFigureOut">
              <a:rPr lang="en-GB" smtClean="0"/>
              <a:t>28/07/2019</a:t>
            </a:fld>
            <a:endParaRPr lang="en-GB"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ooks.googleusercontent.com/books/content?req=AKW5Qac4GAY6Z6rqpe026B0xsRlX9v9TCBcxKDWiamaUpBvrD8yr5LlCxrZuqbaWoDhoPq4C_ZHVlM9PVVgdGxHg1LpvUtYnGC-c0UrWAYEkTxa0RPGB7epjlXYaupjld6vIzv-Lmfh2ZDCgrd8-mCsd2mW9Uolzn7-JXwGrz5HQ0vaO-Y6IxAecSzDdwEjy-1lQOrAejuexhGZgKMUpVijRu1k4pPIilOWm03jP9zHDLsIwNY2V6x5qW7QKU4nfwNsqQCRppyDjmoOEP1k3kMKYm8bdvxZR_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ooks.google.ca/books?id=XxthAAAAcAAJ&amp;pg=RA6-PA13&amp;lpg=RA6-PA13&amp;dq=william+Greenfield+&amp;+Between+the+evenings&amp;source=bl&amp;ots=8Sii6iQL3r&amp;sig=ACfU3U08EvO1I2XYQpFpKhY3Ilczxr92vA&amp;hl=en&amp;sa=X&amp;ved=2ahUKEwiTxbvYw5njAhVNrJ4KHb_fA9gQ6AEwAXoECAkQAQ#v=thumbnail&amp;q=william%20Greenfield%20%26%20Between%20the%20evenings&amp;f=tru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iblia.com/bible/nkjv/Ps%20113.3"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s://hermeneutics.stackexchange.com/questions/6359/what-time-was-the-evening-sacrifice-in-1-kings-1827" TargetMode="External"/><Relationship Id="rId4" Type="http://schemas.openxmlformats.org/officeDocument/2006/relationships/hyperlink" Target="https://biblia.com/bible/nkjv/Exod%2030.7%E2%80%93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Website:  </a:t>
            </a:r>
            <a:r>
              <a:rPr lang="en-US" dirty="0" smtClean="0">
                <a:hlinkClick r:id="rId3"/>
              </a:rPr>
              <a:t>https://books.googleusercontent.com/books/content?req=AKW5Qac4GAY6Z6rqpe026B0xsRlX9v9TCBcxKDWiamaUpBvrD8yr5LlCxrZuqbaWoDhoPq4C_ZHVlM9PVVgdGxHg1LpvUtYnGC-c0UrWAYEkTxa0RPGB7epjlXYaupjld6vIzv-Lmfh2ZDCgrd8-mCsd2mW9Uolzn7-JXwGrz5HQ0vaO-Y6IxAecSzDdwEjy-1lQOrAejuexhGZgKMUpVijRu1k4pPIilOWm03jP9zHDLsIwNY2V6x5qW7QKU4nfwNsqQCRppyDjmoOEP1k3kMKYm8bdvxZR_w</a:t>
            </a: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GB" smtClean="0"/>
              <a:t>11</a:t>
            </a:fld>
            <a:endParaRPr lang="en-GB" dirty="0"/>
          </a:p>
        </p:txBody>
      </p:sp>
    </p:spTree>
    <p:extLst>
      <p:ext uri="{BB962C8B-B14F-4D97-AF65-F5344CB8AC3E}">
        <p14:creationId xmlns:p14="http://schemas.microsoft.com/office/powerpoint/2010/main" val="235530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Website:  </a:t>
            </a:r>
            <a:r>
              <a:rPr lang="en-US" dirty="0" smtClean="0">
                <a:hlinkClick r:id="rId3"/>
              </a:rPr>
              <a:t>https://books.google.ca/books?id=XxthAAAAcAAJ&amp;pg=RA6-PA13&amp;lpg=RA6-PA13&amp;dq=william+Greenfield+%26+Between+the+evenings&amp;source=bl&amp;ots=8Sii6iQL3r&amp;sig=ACfU3U08EvO1I2XYQpFpKhY3Ilczxr92vA&amp;hl=en&amp;sa=X&amp;ved=2ahUKEwiTxbvYw5njAhVNrJ4KHb_fA9gQ6AEwAXoECAkQAQ#v=thumbnail&amp;q=william%20Greenfield%20%26%20Between%20the%20evenings&amp;f=true</a:t>
            </a:r>
            <a:r>
              <a:rPr lang="en-US" dirty="0" smtClean="0"/>
              <a:t> </a:t>
            </a: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GB" smtClean="0"/>
              <a:t>12</a:t>
            </a:fld>
            <a:endParaRPr lang="en-GB" dirty="0"/>
          </a:p>
        </p:txBody>
      </p:sp>
    </p:spTree>
    <p:extLst>
      <p:ext uri="{BB962C8B-B14F-4D97-AF65-F5344CB8AC3E}">
        <p14:creationId xmlns:p14="http://schemas.microsoft.com/office/powerpoint/2010/main" val="2051376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You asked the question about "why in Canaan" when the corrupt priests changed the times for the sacrifices.  My answer:  The command from Moses in Deut 16 was "when they come into the land" ... remember there were no </a:t>
            </a:r>
            <a:r>
              <a:rPr lang="en-US" sz="1200" b="0" i="0" kern="1200" dirty="0" err="1" smtClean="0">
                <a:solidFill>
                  <a:schemeClr val="tx1"/>
                </a:solidFill>
                <a:effectLst/>
                <a:latin typeface="+mn-lt"/>
                <a:ea typeface="+mn-ea"/>
                <a:cs typeface="+mn-cs"/>
              </a:rPr>
              <a:t>passovers</a:t>
            </a:r>
            <a:r>
              <a:rPr lang="en-US" sz="1200" b="0" i="0" kern="1200" dirty="0" smtClean="0">
                <a:solidFill>
                  <a:schemeClr val="tx1"/>
                </a:solidFill>
                <a:effectLst/>
                <a:latin typeface="+mn-lt"/>
                <a:ea typeface="+mn-ea"/>
                <a:cs typeface="+mn-cs"/>
              </a:rPr>
              <a:t> in the wilderness after year #2, so these instructions are for "coming into the land" ... of what? ... of Canaan, right?  Then, he said "at the place where Yahuah places His name, you go there for </a:t>
            </a:r>
            <a:r>
              <a:rPr lang="en-US" sz="1200" b="0" i="0" kern="1200" dirty="0" err="1" smtClean="0">
                <a:solidFill>
                  <a:schemeClr val="tx1"/>
                </a:solidFill>
                <a:effectLst/>
                <a:latin typeface="+mn-lt"/>
                <a:ea typeface="+mn-ea"/>
                <a:cs typeface="+mn-cs"/>
              </a:rPr>
              <a:t>passover</a:t>
            </a:r>
            <a:r>
              <a:rPr lang="en-US" sz="1200" b="0" i="0" kern="1200" dirty="0" smtClean="0">
                <a:solidFill>
                  <a:schemeClr val="tx1"/>
                </a:solidFill>
                <a:effectLst/>
                <a:latin typeface="+mn-lt"/>
                <a:ea typeface="+mn-ea"/>
                <a:cs typeface="+mn-cs"/>
              </a:rPr>
              <a:t>" ... well, that is Jerusalem, IN JUDAH by that time -- after the land of Canaan was split into 12 tribe divisions.  I could say Jerusalem - but that's not totally correct, because Joshua celebrated Passover when he crossed the Jordan into "their" </a:t>
            </a:r>
            <a:r>
              <a:rPr lang="en-US" sz="1200" b="0" i="0" kern="1200" dirty="0" err="1" smtClean="0">
                <a:solidFill>
                  <a:schemeClr val="tx1"/>
                </a:solidFill>
                <a:effectLst/>
                <a:latin typeface="+mn-lt"/>
                <a:ea typeface="+mn-ea"/>
                <a:cs typeface="+mn-cs"/>
              </a:rPr>
              <a:t>canaan</a:t>
            </a:r>
            <a:r>
              <a:rPr lang="en-US" sz="1200" b="0" i="0" kern="1200" dirty="0" smtClean="0">
                <a:solidFill>
                  <a:schemeClr val="tx1"/>
                </a:solidFill>
                <a:effectLst/>
                <a:latin typeface="+mn-lt"/>
                <a:ea typeface="+mn-ea"/>
                <a:cs typeface="+mn-cs"/>
              </a:rPr>
              <a:t>.  So, that is why I used </a:t>
            </a:r>
            <a:r>
              <a:rPr lang="en-US" sz="1200" b="0" i="0" kern="1200" dirty="0" err="1" smtClean="0">
                <a:solidFill>
                  <a:schemeClr val="tx1"/>
                </a:solidFill>
                <a:effectLst/>
                <a:latin typeface="+mn-lt"/>
                <a:ea typeface="+mn-ea"/>
                <a:cs typeface="+mn-cs"/>
              </a:rPr>
              <a:t>canaan</a:t>
            </a:r>
            <a:r>
              <a:rPr lang="en-US" sz="1200" b="0" i="0" kern="1200" dirty="0" smtClean="0">
                <a:solidFill>
                  <a:schemeClr val="tx1"/>
                </a:solidFill>
                <a:effectLst/>
                <a:latin typeface="+mn-lt"/>
                <a:ea typeface="+mn-ea"/>
                <a:cs typeface="+mn-cs"/>
              </a:rPr>
              <a:t>.  </a:t>
            </a:r>
            <a:r>
              <a:rPr lang="en-US" sz="1200" b="1" i="0" u="sng" kern="1200" dirty="0" smtClean="0">
                <a:solidFill>
                  <a:schemeClr val="tx1"/>
                </a:solidFill>
                <a:effectLst/>
                <a:latin typeface="+mn-lt"/>
                <a:ea typeface="+mn-ea"/>
                <a:cs typeface="+mn-cs"/>
              </a:rPr>
              <a:t>Do you think another term is more correct to identify what Deut 16 is talking about - as this is coming up in part 2</a:t>
            </a:r>
            <a:r>
              <a:rPr lang="en-US" sz="1200" b="1" i="0" kern="1200" dirty="0" smtClean="0">
                <a:solidFill>
                  <a:schemeClr val="tx1"/>
                </a:solidFill>
                <a:effectLst/>
                <a:latin typeface="+mn-lt"/>
                <a:ea typeface="+mn-ea"/>
                <a:cs typeface="+mn-cs"/>
              </a:rPr>
              <a:t>?  But, trouble is: it has to be done correctly in part 1.  So, I felt "</a:t>
            </a:r>
            <a:r>
              <a:rPr lang="en-US" sz="1200" b="1" i="0" kern="1200" dirty="0" err="1" smtClean="0">
                <a:solidFill>
                  <a:schemeClr val="tx1"/>
                </a:solidFill>
                <a:effectLst/>
                <a:latin typeface="+mn-lt"/>
                <a:ea typeface="+mn-ea"/>
                <a:cs typeface="+mn-cs"/>
              </a:rPr>
              <a:t>canaan</a:t>
            </a:r>
            <a:r>
              <a:rPr lang="en-US" sz="1200" b="1" i="0" kern="1200" dirty="0" smtClean="0">
                <a:solidFill>
                  <a:schemeClr val="tx1"/>
                </a:solidFill>
                <a:effectLst/>
                <a:latin typeface="+mn-lt"/>
                <a:ea typeface="+mn-ea"/>
                <a:cs typeface="+mn-cs"/>
              </a:rPr>
              <a:t>" was a safer term "all around" than "Jerusalem" which didn't come about for some time, nor the tribe of Judah.  That all took time to divide up the land for the inheritances.  Let me know if you want </a:t>
            </a:r>
            <a:r>
              <a:rPr lang="en-US" sz="1200" b="1" i="0" kern="1200" dirty="0" err="1" smtClean="0">
                <a:solidFill>
                  <a:schemeClr val="tx1"/>
                </a:solidFill>
                <a:effectLst/>
                <a:latin typeface="+mn-lt"/>
                <a:ea typeface="+mn-ea"/>
                <a:cs typeface="+mn-cs"/>
              </a:rPr>
              <a:t>canaan</a:t>
            </a:r>
            <a:r>
              <a:rPr lang="en-US" sz="1200" b="1" i="0" kern="1200" dirty="0" smtClean="0">
                <a:solidFill>
                  <a:schemeClr val="tx1"/>
                </a:solidFill>
                <a:effectLst/>
                <a:latin typeface="+mn-lt"/>
                <a:ea typeface="+mn-ea"/>
                <a:cs typeface="+mn-cs"/>
              </a:rPr>
              <a:t> changed out.</a:t>
            </a:r>
            <a:endParaRPr lang="en-US" sz="1200" b="0" i="0" kern="1200" dirty="0" smtClean="0">
              <a:solidFill>
                <a:schemeClr val="tx1"/>
              </a:solidFill>
              <a:effectLst/>
              <a:latin typeface="+mn-lt"/>
              <a:ea typeface="+mn-ea"/>
              <a:cs typeface="+mn-cs"/>
            </a:endParaRPr>
          </a:p>
          <a:p>
            <a:endParaRPr lang="en-CA" dirty="0" smtClean="0"/>
          </a:p>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GB" smtClean="0"/>
              <a:t>66</a:t>
            </a:fld>
            <a:endParaRPr lang="en-GB" dirty="0"/>
          </a:p>
        </p:txBody>
      </p:sp>
    </p:spTree>
    <p:extLst>
      <p:ext uri="{BB962C8B-B14F-4D97-AF65-F5344CB8AC3E}">
        <p14:creationId xmlns:p14="http://schemas.microsoft.com/office/powerpoint/2010/main" val="101404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6DE8F2A-B3D4-43F2-B39B-CD77F64A1950}" type="slidenum">
              <a:rPr lang="en-GB" smtClean="0"/>
              <a:t>67</a:t>
            </a:fld>
            <a:endParaRPr lang="en-GB" dirty="0"/>
          </a:p>
        </p:txBody>
      </p:sp>
    </p:spTree>
    <p:extLst>
      <p:ext uri="{BB962C8B-B14F-4D97-AF65-F5344CB8AC3E}">
        <p14:creationId xmlns:p14="http://schemas.microsoft.com/office/powerpoint/2010/main" val="44623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6DE8F2A-B3D4-43F2-B39B-CD77F64A1950}" type="slidenum">
              <a:rPr lang="en-GB" smtClean="0"/>
              <a:t>69</a:t>
            </a:fld>
            <a:endParaRPr lang="en-GB" dirty="0"/>
          </a:p>
        </p:txBody>
      </p:sp>
    </p:spTree>
    <p:extLst>
      <p:ext uri="{BB962C8B-B14F-4D97-AF65-F5344CB8AC3E}">
        <p14:creationId xmlns:p14="http://schemas.microsoft.com/office/powerpoint/2010/main" val="446234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6DE8F2A-B3D4-43F2-B39B-CD77F64A1950}" type="slidenum">
              <a:rPr lang="en-GB" smtClean="0"/>
              <a:t>70</a:t>
            </a:fld>
            <a:endParaRPr lang="en-GB" dirty="0"/>
          </a:p>
        </p:txBody>
      </p:sp>
    </p:spTree>
    <p:extLst>
      <p:ext uri="{BB962C8B-B14F-4D97-AF65-F5344CB8AC3E}">
        <p14:creationId xmlns:p14="http://schemas.microsoft.com/office/powerpoint/2010/main" val="446234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6DE8F2A-B3D4-43F2-B39B-CD77F64A1950}" type="slidenum">
              <a:rPr lang="en-GB" smtClean="0"/>
              <a:t>71</a:t>
            </a:fld>
            <a:endParaRPr lang="en-GB" dirty="0"/>
          </a:p>
        </p:txBody>
      </p:sp>
    </p:spTree>
    <p:extLst>
      <p:ext uri="{BB962C8B-B14F-4D97-AF65-F5344CB8AC3E}">
        <p14:creationId xmlns:p14="http://schemas.microsoft.com/office/powerpoint/2010/main" val="4032277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You asked the question about "why in Canaan" when the corrupt priests changed the times for the sacrifices.  My answer:  The command from Moses in Deut 16 was "when they come into the land" ... remember there were no </a:t>
            </a:r>
            <a:r>
              <a:rPr lang="en-US" sz="1200" b="0" i="0" kern="1200" dirty="0" err="1" smtClean="0">
                <a:solidFill>
                  <a:schemeClr val="tx1"/>
                </a:solidFill>
                <a:effectLst/>
                <a:latin typeface="+mn-lt"/>
                <a:ea typeface="+mn-ea"/>
                <a:cs typeface="+mn-cs"/>
              </a:rPr>
              <a:t>passovers</a:t>
            </a:r>
            <a:r>
              <a:rPr lang="en-US" sz="1200" b="0" i="0" kern="1200" dirty="0" smtClean="0">
                <a:solidFill>
                  <a:schemeClr val="tx1"/>
                </a:solidFill>
                <a:effectLst/>
                <a:latin typeface="+mn-lt"/>
                <a:ea typeface="+mn-ea"/>
                <a:cs typeface="+mn-cs"/>
              </a:rPr>
              <a:t> in the wilderness after year #2, so these instructions are for "coming into the land" ... of what? ... of Canaan, right?  Then, he said "at the place where Yahuah places His name, you go there for </a:t>
            </a:r>
            <a:r>
              <a:rPr lang="en-US" sz="1200" b="0" i="0" kern="1200" dirty="0" err="1" smtClean="0">
                <a:solidFill>
                  <a:schemeClr val="tx1"/>
                </a:solidFill>
                <a:effectLst/>
                <a:latin typeface="+mn-lt"/>
                <a:ea typeface="+mn-ea"/>
                <a:cs typeface="+mn-cs"/>
              </a:rPr>
              <a:t>passover</a:t>
            </a:r>
            <a:r>
              <a:rPr lang="en-US" sz="1200" b="0" i="0" kern="1200" dirty="0" smtClean="0">
                <a:solidFill>
                  <a:schemeClr val="tx1"/>
                </a:solidFill>
                <a:effectLst/>
                <a:latin typeface="+mn-lt"/>
                <a:ea typeface="+mn-ea"/>
                <a:cs typeface="+mn-cs"/>
              </a:rPr>
              <a:t>" ... well, that is Jerusalem, IN JUDAH by that time -- after the land of Canaan was split into 12 tribe divisions.  I could say Jerusalem - but that's not totally correct, because Joshua celebrated Passover when he crossed the Jordan into "their" </a:t>
            </a:r>
            <a:r>
              <a:rPr lang="en-US" sz="1200" b="0" i="0" kern="1200" dirty="0" err="1" smtClean="0">
                <a:solidFill>
                  <a:schemeClr val="tx1"/>
                </a:solidFill>
                <a:effectLst/>
                <a:latin typeface="+mn-lt"/>
                <a:ea typeface="+mn-ea"/>
                <a:cs typeface="+mn-cs"/>
              </a:rPr>
              <a:t>canaan</a:t>
            </a:r>
            <a:r>
              <a:rPr lang="en-US" sz="1200" b="0" i="0" kern="1200" dirty="0" smtClean="0">
                <a:solidFill>
                  <a:schemeClr val="tx1"/>
                </a:solidFill>
                <a:effectLst/>
                <a:latin typeface="+mn-lt"/>
                <a:ea typeface="+mn-ea"/>
                <a:cs typeface="+mn-cs"/>
              </a:rPr>
              <a:t>.  So, that is why I used </a:t>
            </a:r>
            <a:r>
              <a:rPr lang="en-US" sz="1200" b="0" i="0" kern="1200" dirty="0" err="1" smtClean="0">
                <a:solidFill>
                  <a:schemeClr val="tx1"/>
                </a:solidFill>
                <a:effectLst/>
                <a:latin typeface="+mn-lt"/>
                <a:ea typeface="+mn-ea"/>
                <a:cs typeface="+mn-cs"/>
              </a:rPr>
              <a:t>canaan</a:t>
            </a:r>
            <a:r>
              <a:rPr lang="en-US" sz="1200" b="0" i="0" kern="1200" dirty="0" smtClean="0">
                <a:solidFill>
                  <a:schemeClr val="tx1"/>
                </a:solidFill>
                <a:effectLst/>
                <a:latin typeface="+mn-lt"/>
                <a:ea typeface="+mn-ea"/>
                <a:cs typeface="+mn-cs"/>
              </a:rPr>
              <a:t>.  </a:t>
            </a:r>
            <a:r>
              <a:rPr lang="en-US" sz="1200" b="1" i="0" u="sng" kern="1200" dirty="0" smtClean="0">
                <a:solidFill>
                  <a:schemeClr val="tx1"/>
                </a:solidFill>
                <a:effectLst/>
                <a:latin typeface="+mn-lt"/>
                <a:ea typeface="+mn-ea"/>
                <a:cs typeface="+mn-cs"/>
              </a:rPr>
              <a:t>Do you think another term is more correct to identify what Deut 16 is talking about - as this is coming up in part 2</a:t>
            </a:r>
            <a:r>
              <a:rPr lang="en-US" sz="1200" b="1" i="0" kern="1200" dirty="0" smtClean="0">
                <a:solidFill>
                  <a:schemeClr val="tx1"/>
                </a:solidFill>
                <a:effectLst/>
                <a:latin typeface="+mn-lt"/>
                <a:ea typeface="+mn-ea"/>
                <a:cs typeface="+mn-cs"/>
              </a:rPr>
              <a:t>?  But, trouble is: it has to be done correctly in part 1.  So, I felt "</a:t>
            </a:r>
            <a:r>
              <a:rPr lang="en-US" sz="1200" b="1" i="0" kern="1200" dirty="0" err="1" smtClean="0">
                <a:solidFill>
                  <a:schemeClr val="tx1"/>
                </a:solidFill>
                <a:effectLst/>
                <a:latin typeface="+mn-lt"/>
                <a:ea typeface="+mn-ea"/>
                <a:cs typeface="+mn-cs"/>
              </a:rPr>
              <a:t>canaan</a:t>
            </a:r>
            <a:r>
              <a:rPr lang="en-US" sz="1200" b="1" i="0" kern="1200" dirty="0" smtClean="0">
                <a:solidFill>
                  <a:schemeClr val="tx1"/>
                </a:solidFill>
                <a:effectLst/>
                <a:latin typeface="+mn-lt"/>
                <a:ea typeface="+mn-ea"/>
                <a:cs typeface="+mn-cs"/>
              </a:rPr>
              <a:t>" was a safer term "all around" than "Jerusalem" which didn't come about for some time, nor the tribe of Judah.  That all took time to divide up the land for the inheritances.  Let me know if you want </a:t>
            </a:r>
            <a:r>
              <a:rPr lang="en-US" sz="1200" b="1" i="0" kern="1200" dirty="0" err="1" smtClean="0">
                <a:solidFill>
                  <a:schemeClr val="tx1"/>
                </a:solidFill>
                <a:effectLst/>
                <a:latin typeface="+mn-lt"/>
                <a:ea typeface="+mn-ea"/>
                <a:cs typeface="+mn-cs"/>
              </a:rPr>
              <a:t>canaan</a:t>
            </a:r>
            <a:r>
              <a:rPr lang="en-US" sz="1200" b="1" i="0" kern="1200" dirty="0" smtClean="0">
                <a:solidFill>
                  <a:schemeClr val="tx1"/>
                </a:solidFill>
                <a:effectLst/>
                <a:latin typeface="+mn-lt"/>
                <a:ea typeface="+mn-ea"/>
                <a:cs typeface="+mn-cs"/>
              </a:rPr>
              <a:t> changed out.</a:t>
            </a:r>
            <a:endParaRPr lang="en-US" sz="1200" b="0" i="0" kern="1200" dirty="0" smtClean="0">
              <a:solidFill>
                <a:schemeClr val="tx1"/>
              </a:solidFill>
              <a:effectLst/>
              <a:latin typeface="+mn-lt"/>
              <a:ea typeface="+mn-ea"/>
              <a:cs typeface="+mn-cs"/>
            </a:endParaRPr>
          </a:p>
          <a:p>
            <a:endParaRPr lang="en-CA" dirty="0" smtClean="0"/>
          </a:p>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GB" smtClean="0"/>
              <a:t>72</a:t>
            </a:fld>
            <a:endParaRPr lang="en-GB" dirty="0"/>
          </a:p>
        </p:txBody>
      </p:sp>
    </p:spTree>
    <p:extLst>
      <p:ext uri="{BB962C8B-B14F-4D97-AF65-F5344CB8AC3E}">
        <p14:creationId xmlns:p14="http://schemas.microsoft.com/office/powerpoint/2010/main" val="101404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a:t>
            </a:r>
            <a:r>
              <a:rPr lang="en-US" sz="1200" b="0" i="1" kern="1200" dirty="0" err="1" smtClean="0">
                <a:solidFill>
                  <a:schemeClr val="tx1"/>
                </a:solidFill>
                <a:effectLst/>
                <a:latin typeface="+mn-lt"/>
                <a:ea typeface="+mn-ea"/>
                <a:cs typeface="+mn-cs"/>
              </a:rPr>
              <a:t>olah</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tamiyd</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sacrifice was connected to the rising and setting of the sun as implied by the words of the psalmist (</a:t>
            </a:r>
            <a:r>
              <a:rPr lang="en-US" sz="1200" b="0" i="0" u="none" strike="noStrike" kern="1200" dirty="0" smtClean="0">
                <a:solidFill>
                  <a:schemeClr val="tx1"/>
                </a:solidFill>
                <a:effectLst/>
                <a:latin typeface="+mn-lt"/>
                <a:ea typeface="+mn-ea"/>
                <a:cs typeface="+mn-cs"/>
                <a:hlinkClick r:id="rId3"/>
              </a:rPr>
              <a:t>Ps 113:3</a:t>
            </a:r>
            <a:r>
              <a:rPr lang="en-US" sz="1200" b="0" i="0" kern="1200" dirty="0" smtClean="0">
                <a:solidFill>
                  <a:schemeClr val="tx1"/>
                </a:solidFill>
                <a:effectLst/>
                <a:latin typeface="+mn-lt"/>
                <a:ea typeface="+mn-ea"/>
                <a:cs typeface="+mn-cs"/>
              </a:rPr>
              <a:t>). At the same time, the priest was to burn incense on the incense altar (</a:t>
            </a:r>
            <a:r>
              <a:rPr lang="en-US" sz="1200" b="0" i="0" u="none" strike="noStrike" kern="1200" dirty="0" err="1" smtClean="0">
                <a:solidFill>
                  <a:schemeClr val="tx1"/>
                </a:solidFill>
                <a:effectLst/>
                <a:latin typeface="+mn-lt"/>
                <a:ea typeface="+mn-ea"/>
                <a:cs typeface="+mn-cs"/>
                <a:hlinkClick r:id="rId4"/>
              </a:rPr>
              <a:t>Exod</a:t>
            </a:r>
            <a:r>
              <a:rPr lang="en-US" sz="1200" b="0" i="0" u="none" strike="noStrike" kern="1200" dirty="0" smtClean="0">
                <a:solidFill>
                  <a:schemeClr val="tx1"/>
                </a:solidFill>
                <a:effectLst/>
                <a:latin typeface="+mn-lt"/>
                <a:ea typeface="+mn-ea"/>
                <a:cs typeface="+mn-cs"/>
                <a:hlinkClick r:id="rId4"/>
              </a:rPr>
              <a:t> 30:7–8</a:t>
            </a:r>
            <a:r>
              <a:rPr lang="en-US" sz="1200" b="0" i="0" kern="1200" dirty="0" smtClean="0">
                <a:solidFill>
                  <a:schemeClr val="tx1"/>
                </a:solidFill>
                <a:effectLst/>
                <a:latin typeface="+mn-lt"/>
                <a:ea typeface="+mn-ea"/>
                <a:cs typeface="+mn-cs"/>
              </a:rPr>
              <a:t>) as part of the </a:t>
            </a:r>
            <a:r>
              <a:rPr lang="en-US" sz="1200" b="0" i="1" kern="1200" dirty="0" err="1" smtClean="0">
                <a:solidFill>
                  <a:schemeClr val="tx1"/>
                </a:solidFill>
                <a:effectLst/>
                <a:latin typeface="+mn-lt"/>
                <a:ea typeface="+mn-ea"/>
                <a:cs typeface="+mn-cs"/>
              </a:rPr>
              <a:t>olah</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tamiyd</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sacrifice.</a:t>
            </a:r>
          </a:p>
          <a:p>
            <a:endParaRPr lang="en-US" dirty="0" smtClean="0"/>
          </a:p>
          <a:p>
            <a:r>
              <a:rPr lang="en-US" dirty="0" err="1" smtClean="0"/>
              <a:t>Ezek</a:t>
            </a:r>
            <a:r>
              <a:rPr lang="en-US" dirty="0" smtClean="0"/>
              <a:t> 46:13-15  Every day you are to provide a year-old lamb without defect for a burnt offering to the LORD; morning by morning you shall provide it. 14 You are also to provide with it morning by morning a grain offering, consisting of a sixth of an </a:t>
            </a:r>
            <a:r>
              <a:rPr lang="en-US" dirty="0" err="1" smtClean="0"/>
              <a:t>ephah</a:t>
            </a:r>
            <a:r>
              <a:rPr lang="en-US" dirty="0" smtClean="0"/>
              <a:t> with a third of a </a:t>
            </a:r>
            <a:r>
              <a:rPr lang="en-US" dirty="0" err="1" smtClean="0"/>
              <a:t>hin</a:t>
            </a:r>
            <a:r>
              <a:rPr lang="en-US" dirty="0" smtClean="0"/>
              <a:t> of oil to moisten the flour. The presenting of this grain offering to the LORD is a lasting ordinance. 15 So the lamb and the grain offering and the oil shall be provided morning by morning for a regular burnt offering.  (from New International Version)</a:t>
            </a:r>
          </a:p>
          <a:p>
            <a:endParaRPr lang="en-US" dirty="0" smtClean="0"/>
          </a:p>
          <a:p>
            <a:r>
              <a:rPr lang="en-US" sz="1200" b="0" i="0" kern="1200" dirty="0" smtClean="0">
                <a:solidFill>
                  <a:schemeClr val="tx1"/>
                </a:solidFill>
                <a:effectLst/>
                <a:latin typeface="+mn-lt"/>
                <a:ea typeface="+mn-ea"/>
                <a:cs typeface="+mn-cs"/>
              </a:rPr>
              <a:t>Here's what we </a:t>
            </a:r>
            <a:r>
              <a:rPr lang="en-US" sz="1200" b="0" i="1" kern="1200" dirty="0" smtClean="0">
                <a:solidFill>
                  <a:schemeClr val="tx1"/>
                </a:solidFill>
                <a:effectLst/>
                <a:latin typeface="+mn-lt"/>
                <a:ea typeface="+mn-ea"/>
                <a:cs typeface="+mn-cs"/>
              </a:rPr>
              <a:t>know</a:t>
            </a:r>
            <a:r>
              <a:rPr lang="en-US" sz="1200" b="0" i="0" kern="1200" dirty="0" smtClean="0">
                <a:solidFill>
                  <a:schemeClr val="tx1"/>
                </a:solidFill>
                <a:effectLst/>
                <a:latin typeface="+mn-lt"/>
                <a:ea typeface="+mn-ea"/>
                <a:cs typeface="+mn-cs"/>
              </a:rPr>
              <a:t> about the evening sacrifice:  </a:t>
            </a:r>
            <a:r>
              <a:rPr lang="en-US" dirty="0" smtClean="0">
                <a:hlinkClick r:id="rId5"/>
              </a:rPr>
              <a:t>https://hermeneutics.stackexchange.com/questions/6359/what-time-was-the-evening-sacrifice-in-1-kings-1827</a:t>
            </a:r>
            <a:r>
              <a:rPr lang="en-US" dirty="0" smtClean="0"/>
              <a:t> </a:t>
            </a:r>
            <a:br>
              <a:rPr lang="en-US" dirty="0" smtClean="0"/>
            </a:br>
            <a:r>
              <a:rPr lang="en-US" sz="1200" b="0" i="1" kern="1200" dirty="0" smtClean="0">
                <a:solidFill>
                  <a:schemeClr val="tx1"/>
                </a:solidFill>
                <a:effectLst/>
                <a:latin typeface="+mn-lt"/>
                <a:ea typeface="+mn-ea"/>
                <a:cs typeface="+mn-cs"/>
              </a:rPr>
              <a:t>"EVENING SACRIFICE. The daily burnt offering of a yearling lamb. With the morning sacrifice it constituted the continual burnt offering. Each sacrifice, a lamb without blemish, was offered with a cereal (“meal,” KJV “meat”) offering, one-fifth peck of fine flour with a quart of oil; and a libation, a quart of wine (</a:t>
            </a:r>
            <a:r>
              <a:rPr lang="en-US" sz="1200" b="0" i="1" kern="1200" dirty="0" err="1" smtClean="0">
                <a:solidFill>
                  <a:schemeClr val="tx1"/>
                </a:solidFill>
                <a:effectLst/>
                <a:latin typeface="+mn-lt"/>
                <a:ea typeface="+mn-ea"/>
                <a:cs typeface="+mn-cs"/>
              </a:rPr>
              <a:t>Exod</a:t>
            </a:r>
            <a:r>
              <a:rPr lang="en-US" sz="1200" b="0" i="1" kern="1200" dirty="0" smtClean="0">
                <a:solidFill>
                  <a:schemeClr val="tx1"/>
                </a:solidFill>
                <a:effectLst/>
                <a:latin typeface="+mn-lt"/>
                <a:ea typeface="+mn-ea"/>
                <a:cs typeface="+mn-cs"/>
              </a:rPr>
              <a:t> 29:38-42; </a:t>
            </a:r>
            <a:r>
              <a:rPr lang="en-US" sz="1200" b="1" i="1" kern="1200" dirty="0" smtClean="0">
                <a:solidFill>
                  <a:schemeClr val="tx1"/>
                </a:solidFill>
                <a:effectLst/>
                <a:latin typeface="+mn-lt"/>
                <a:ea typeface="+mn-ea"/>
                <a:cs typeface="+mn-cs"/>
              </a:rPr>
              <a:t>Num 28:3-8</a:t>
            </a:r>
            <a:r>
              <a:rPr lang="en-US" sz="1200" b="0" i="1" kern="1200" dirty="0" smtClean="0">
                <a:solidFill>
                  <a:schemeClr val="tx1"/>
                </a:solidFill>
                <a:effectLst/>
                <a:latin typeface="+mn-lt"/>
                <a:ea typeface="+mn-ea"/>
                <a:cs typeface="+mn-cs"/>
              </a:rPr>
              <a:t>). The observance was important in the history of Israel (2 Chron 13:11, et al.). The continual burnt offering of the restored temple of Ezekiel included only the morning sacrifice (</a:t>
            </a:r>
            <a:r>
              <a:rPr lang="en-US" sz="1200" b="0" i="1" kern="1200" dirty="0" err="1" smtClean="0">
                <a:solidFill>
                  <a:schemeClr val="tx1"/>
                </a:solidFill>
                <a:effectLst/>
                <a:latin typeface="+mn-lt"/>
                <a:ea typeface="+mn-ea"/>
                <a:cs typeface="+mn-cs"/>
              </a:rPr>
              <a:t>Ezek</a:t>
            </a:r>
            <a:r>
              <a:rPr lang="en-US" sz="1200" b="0" i="1" kern="1200" dirty="0" smtClean="0">
                <a:solidFill>
                  <a:schemeClr val="tx1"/>
                </a:solidFill>
                <a:effectLst/>
                <a:latin typeface="+mn-lt"/>
                <a:ea typeface="+mn-ea"/>
                <a:cs typeface="+mn-cs"/>
              </a:rPr>
              <a:t> 46:13-15)."</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GB" smtClean="0"/>
              <a:t>92</a:t>
            </a:fld>
            <a:endParaRPr lang="en-GB" dirty="0"/>
          </a:p>
        </p:txBody>
      </p:sp>
    </p:spTree>
    <p:extLst>
      <p:ext uri="{BB962C8B-B14F-4D97-AF65-F5344CB8AC3E}">
        <p14:creationId xmlns:p14="http://schemas.microsoft.com/office/powerpoint/2010/main" val="224035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dirty="0">
              <a:solidFill>
                <a:srgbClr val="FFFFFF"/>
              </a:solidFill>
            </a:endParaRPr>
          </a:p>
        </p:txBody>
      </p:sp>
      <p:sp>
        <p:nvSpPr>
          <p:cNvPr id="20" name="Footer Placeholder 19"/>
          <p:cNvSpPr>
            <a:spLocks noGrp="1"/>
          </p:cNvSpPr>
          <p:nvPr>
            <p:ph type="ftr" sz="quarter" idx="11"/>
          </p:nvPr>
        </p:nvSpPr>
        <p:spPr/>
        <p:txBody>
          <a:bodyPr/>
          <a:lstStyle>
            <a:extLst/>
          </a:lstStyle>
          <a:p>
            <a:endParaRPr kumimoji="0" lang="en-US">
              <a:solidFill>
                <a:schemeClr val="accent1">
                  <a:tint val="20000"/>
                </a:schemeClr>
              </a:solidFill>
            </a:endParaRPr>
          </a:p>
        </p:txBody>
      </p:sp>
      <p:sp>
        <p:nvSpPr>
          <p:cNvPr id="10" name="Slide Number Placeholder 9"/>
          <p:cNvSpPr>
            <a:spLocks noGrp="1"/>
          </p:cNvSpPr>
          <p:nvPr>
            <p:ph type="sldNum" sz="quarter" idx="12"/>
          </p:nvPr>
        </p:nvSpPr>
        <p:spPr>
          <a:xfrm>
            <a:off x="11484864" y="6305550"/>
            <a:ext cx="609600" cy="476250"/>
          </a:xfrm>
          <a:prstGeom prst="rect">
            <a:avLst/>
          </a:prstGeom>
        </p:spPr>
        <p:txBody>
          <a:bodyPr/>
          <a:lstStyle>
            <a:extLst/>
          </a:lstStyle>
          <a:p>
            <a:fld id="{D5BBC35B-A44B-4119-B8DA-DE9E3DFADA20}" type="slidenum">
              <a:rPr kumimoji="0" lang="en-US" smtClean="0"/>
              <a:pPr eaLnBrk="1" latinLnBrk="0" hangingPunct="1"/>
              <a:t>‹#›</a:t>
            </a:fld>
            <a:endParaRPr kumimoji="0" lang="en-US" dirty="0">
              <a:solidFill>
                <a:srgbClr val="FFFFFF"/>
              </a:solidFill>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5" name="Footer Placeholder 4"/>
          <p:cNvSpPr>
            <a:spLocks noGrp="1"/>
          </p:cNvSpPr>
          <p:nvPr>
            <p:ph type="ftr" sz="quarter" idx="11"/>
          </p:nvPr>
        </p:nvSpPr>
        <p:spPr/>
        <p:txBody>
          <a:bodyPr/>
          <a:lstStyle>
            <a:extLst/>
          </a:lstStyle>
          <a:p>
            <a:endParaRPr lang="en-GB" dirty="0"/>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extLst/>
          </a:lstStyle>
          <a:p>
            <a:fld id="{D5BBC35B-A44B-4119-B8DA-DE9E3DFADA20}" type="slidenum">
              <a:rPr kumimoji="0" lang="en-US" smtClean="0"/>
              <a:pPr eaLnBrk="1" latinLnBrk="0" hangingPunct="1"/>
              <a:t>‹#›</a:t>
            </a:fld>
            <a:endParaRPr kumimoji="0" lang="en-US"/>
          </a:p>
        </p:txBody>
      </p:sp>
    </p:spTree>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24000" y="274641"/>
            <a:ext cx="7416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5" name="Footer Placeholder 4"/>
          <p:cNvSpPr>
            <a:spLocks noGrp="1"/>
          </p:cNvSpPr>
          <p:nvPr>
            <p:ph type="ftr" sz="quarter" idx="11"/>
          </p:nvPr>
        </p:nvSpPr>
        <p:spPr/>
        <p:txBody>
          <a:bodyPr/>
          <a:lstStyle>
            <a:extLst/>
          </a:lstStyle>
          <a:p>
            <a:endParaRPr lang="en-GB" dirty="0"/>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extLst/>
          </a:lstStyle>
          <a:p>
            <a:fld id="{D5BBC35B-A44B-4119-B8DA-DE9E3DFADA20}" type="slidenum">
              <a:rPr kumimoji="0" lang="en-US" smtClean="0"/>
              <a:pPr eaLnBrk="1" latinLnBrk="0" hangingPunct="1"/>
              <a:t>‹#›</a:t>
            </a:fld>
            <a:endParaRPr kumimoji="0" lang="en-US"/>
          </a:p>
        </p:txBody>
      </p:sp>
    </p:spTree>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xmlns=""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xmlns=""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smtClean="0"/>
              <a:t>Click to edit Master title style</a:t>
            </a:r>
            <a:endParaRPr lang="en-GB" dirty="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smtClean="0"/>
              <a:t>Click to 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smtClean="0"/>
              <a:t>Click to edit Master text styles</a:t>
            </a:r>
          </a:p>
        </p:txBody>
      </p:sp>
      <p:sp>
        <p:nvSpPr>
          <p:cNvPr id="8" name="Rectangle 7">
            <a:extLst>
              <a:ext uri="{FF2B5EF4-FFF2-40B4-BE49-F238E27FC236}">
                <a16:creationId xmlns:a16="http://schemas.microsoft.com/office/drawing/2014/main" xmlns=""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xmlns=""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xmlns=""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xmlns=""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xmlns=""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xmlns=""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xmlns=""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xmlns=""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smtClean="0"/>
              <a:t>Click to edit Master title style</a:t>
            </a:r>
            <a:endParaRPr lang="en-US"/>
          </a:p>
        </p:txBody>
      </p:sp>
      <p:sp>
        <p:nvSpPr>
          <p:cNvPr id="10" name="Content Placeholder 2">
            <a:extLst>
              <a:ext uri="{FF2B5EF4-FFF2-40B4-BE49-F238E27FC236}">
                <a16:creationId xmlns:a16="http://schemas.microsoft.com/office/drawing/2014/main" xmlns=""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30125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5328109-BF43-024A-B25B-C69E4098CFDA}"/>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518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smtClean="0"/>
              <a:t>Click to edit Master title style</a:t>
            </a:r>
            <a:endParaRPr lang="en-US"/>
          </a:p>
        </p:txBody>
      </p:sp>
      <p:sp>
        <p:nvSpPr>
          <p:cNvPr id="16" name="Text Placeholder 4">
            <a:extLst>
              <a:ext uri="{FF2B5EF4-FFF2-40B4-BE49-F238E27FC236}">
                <a16:creationId xmlns:a16="http://schemas.microsoft.com/office/drawing/2014/main" xmlns=""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a:extLst>
              <a:ext uri="{FF2B5EF4-FFF2-40B4-BE49-F238E27FC236}">
                <a16:creationId xmlns:a16="http://schemas.microsoft.com/office/drawing/2014/main" xmlns=""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2">
            <a:extLst>
              <a:ext uri="{FF2B5EF4-FFF2-40B4-BE49-F238E27FC236}">
                <a16:creationId xmlns:a16="http://schemas.microsoft.com/office/drawing/2014/main" xmlns=""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Content Placeholder 3">
            <a:extLst>
              <a:ext uri="{FF2B5EF4-FFF2-40B4-BE49-F238E27FC236}">
                <a16:creationId xmlns:a16="http://schemas.microsoft.com/office/drawing/2014/main" xmlns=""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5963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schemeClr val="bg2">
                <a:shade val="9000"/>
                <a:satMod val="300000"/>
              </a:schemeClr>
              <a:schemeClr val="bg2">
                <a:tint val="90000"/>
                <a:satMod val="225000"/>
              </a:schemeClr>
            </a:duotone>
            <a:lum/>
          </a:blip>
          <a:srcRect/>
          <a:tile tx="0" ty="0" sx="90000" sy="90000" flip="xy"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7" name="Frame 6">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sz="1100"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smtClean="0"/>
              <a:t>Click to 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smtClean="0"/>
              <a:t>Click to 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smtClean="0"/>
              <a:t>Click to 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smtClean="0"/>
              <a:t>Click to edit Master text styles</a:t>
            </a:r>
          </a:p>
        </p:txBody>
      </p:sp>
      <p:sp>
        <p:nvSpPr>
          <p:cNvPr id="3" name="Title 2">
            <a:extLst>
              <a:ext uri="{FF2B5EF4-FFF2-40B4-BE49-F238E27FC236}">
                <a16:creationId xmlns:a16="http://schemas.microsoft.com/office/drawing/2014/main" xmlns="" id="{E0FB9F81-CC7F-5244-95A6-279BE4B51AB1}"/>
              </a:ext>
            </a:extLst>
          </p:cNvPr>
          <p:cNvSpPr>
            <a:spLocks noGrp="1"/>
          </p:cNvSpPr>
          <p:nvPr>
            <p:ph type="title"/>
          </p:nvPr>
        </p:nvSpPr>
        <p:spPr>
          <a:xfrm>
            <a:off x="446314" y="500215"/>
            <a:ext cx="11174186" cy="590931"/>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smtClean="0"/>
              <a:t>Click to edit Master title style</a:t>
            </a:r>
            <a:endParaRPr lang="en-GB" dirty="0"/>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smtClean="0"/>
              <a:t>Click to 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smtClean="0"/>
              <a:t>Click to edit Master text styles</a:t>
            </a:r>
          </a:p>
        </p:txBody>
      </p:sp>
      <p:sp>
        <p:nvSpPr>
          <p:cNvPr id="15" name="Rectangle 14">
            <a:extLst>
              <a:ext uri="{FF2B5EF4-FFF2-40B4-BE49-F238E27FC236}">
                <a16:creationId xmlns:a16="http://schemas.microsoft.com/office/drawing/2014/main" xmlns=""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smtClean="0"/>
              <a:t>Click to 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smtClean="0"/>
              <a:t>Click to edit Master text styles</a:t>
            </a:r>
          </a:p>
        </p:txBody>
      </p:sp>
      <p:sp>
        <p:nvSpPr>
          <p:cNvPr id="11" name="Text Placeholder 8">
            <a:extLst>
              <a:ext uri="{FF2B5EF4-FFF2-40B4-BE49-F238E27FC236}">
                <a16:creationId xmlns:a16="http://schemas.microsoft.com/office/drawing/2014/main" xmlns=""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smtClean="0"/>
              <a:t>Click to 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smtClean="0"/>
              <a:t>Click to 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smtClean="0"/>
              <a:t>Click to edit Master text styles</a:t>
            </a:r>
          </a:p>
        </p:txBody>
      </p:sp>
      <p:sp>
        <p:nvSpPr>
          <p:cNvPr id="14" name="Text Placeholder 8">
            <a:extLst>
              <a:ext uri="{FF2B5EF4-FFF2-40B4-BE49-F238E27FC236}">
                <a16:creationId xmlns:a16="http://schemas.microsoft.com/office/drawing/2014/main" xmlns=""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smtClean="0"/>
              <a:t>Click to edit Master text styles</a:t>
            </a:r>
          </a:p>
        </p:txBody>
      </p:sp>
      <p:sp>
        <p:nvSpPr>
          <p:cNvPr id="3" name="Title 2">
            <a:extLst>
              <a:ext uri="{FF2B5EF4-FFF2-40B4-BE49-F238E27FC236}">
                <a16:creationId xmlns:a16="http://schemas.microsoft.com/office/drawing/2014/main" xmlns="" id="{B9AD2AC4-32E8-BC46-848C-BEA37118CB63}"/>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4481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extLst>
      <p:ext uri="{BB962C8B-B14F-4D97-AF65-F5344CB8AC3E}">
        <p14:creationId xmlns:p14="http://schemas.microsoft.com/office/powerpoint/2010/main" val="236721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smtClean="0"/>
              <a:t>Click to edit Master title style</a:t>
            </a:r>
            <a:endParaRPr lang="en-US"/>
          </a:p>
        </p:txBody>
      </p:sp>
      <p:sp>
        <p:nvSpPr>
          <p:cNvPr id="11" name="Content Placeholder 2">
            <a:extLst>
              <a:ext uri="{FF2B5EF4-FFF2-40B4-BE49-F238E27FC236}">
                <a16:creationId xmlns:a16="http://schemas.microsoft.com/office/drawing/2014/main" xmlns=""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a:extLst>
              <a:ext uri="{FF2B5EF4-FFF2-40B4-BE49-F238E27FC236}">
                <a16:creationId xmlns:a16="http://schemas.microsoft.com/office/drawing/2014/main" xmlns=""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4700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500215"/>
            <a:ext cx="3932237" cy="1557185"/>
          </a:xfrm>
        </p:spPr>
        <p:txBody>
          <a:bodyPr/>
          <a:lstStyle/>
          <a:p>
            <a:r>
              <a:rPr lang="en-US" smtClean="0"/>
              <a:t>Click to edit Master title style</a:t>
            </a:r>
            <a:endParaRPr lang="en-US"/>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6" name="Content Placeholder 2">
            <a:extLst>
              <a:ext uri="{FF2B5EF4-FFF2-40B4-BE49-F238E27FC236}">
                <a16:creationId xmlns:a16="http://schemas.microsoft.com/office/drawing/2014/main" xmlns=""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6424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500215"/>
            <a:ext cx="3932237" cy="1557185"/>
          </a:xfrm>
        </p:spPr>
        <p:txBody>
          <a:bodyPr/>
          <a:lstStyle/>
          <a:p>
            <a:r>
              <a:rPr lang="en-US" smtClean="0"/>
              <a:t>Click to edit Master title style</a:t>
            </a:r>
            <a:endParaRPr lang="en-US"/>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Picture Placeholder 2">
            <a:extLst>
              <a:ext uri="{FF2B5EF4-FFF2-40B4-BE49-F238E27FC236}">
                <a16:creationId xmlns:a16="http://schemas.microsoft.com/office/drawing/2014/main" xmlns=""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64099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xmlns=""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smtClean="0"/>
              <a:t>Click to edit Master text styles</a:t>
            </a:r>
          </a:p>
          <a:p>
            <a:pPr lvl="1"/>
            <a:r>
              <a:rPr lang="en-US" smtClean="0"/>
              <a:t>Second level</a:t>
            </a:r>
          </a:p>
        </p:txBody>
      </p:sp>
      <p:sp>
        <p:nvSpPr>
          <p:cNvPr id="8" name="Text Placeholder 6">
            <a:extLst>
              <a:ext uri="{FF2B5EF4-FFF2-40B4-BE49-F238E27FC236}">
                <a16:creationId xmlns:a16="http://schemas.microsoft.com/office/drawing/2014/main" xmlns=""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xmlns=""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xmlns=""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xmlns=""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xmlns="" id="{50E81040-AE93-4763-96F3-062F0F2D8F14}"/>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0143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extLst/>
          </a:lstStyle>
          <a:p>
            <a:fld id="{D5BBC35B-A44B-4119-B8DA-DE9E3DFADA20}" type="slidenum">
              <a:rPr kumimoji="0" lang="en-US" smtClean="0"/>
              <a:pPr eaLnBrk="1" latinLnBrk="0" hangingPunct="1"/>
              <a:t>‹#›</a:t>
            </a:fld>
            <a:endParaRPr kumimoji="0"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4"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10" name="Frame 9">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Rectangle 11">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3"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sz="1100"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4" name="Footer Placeholder 3"/>
          <p:cNvSpPr>
            <a:spLocks noGrp="1"/>
          </p:cNvSpPr>
          <p:nvPr>
            <p:ph type="ftr" sz="quarter" idx="11"/>
          </p:nvPr>
        </p:nvSpPr>
        <p:spPr/>
        <p:txBody>
          <a:bodyPr/>
          <a:lstStyle>
            <a:extLst/>
          </a:lstStyle>
          <a:p>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a:xfrm>
            <a:off x="11484864" y="6305550"/>
            <a:ext cx="609600" cy="476250"/>
          </a:xfrm>
          <a:prstGeom prst="rect">
            <a:avLst/>
          </a:prstGeom>
        </p:spPr>
        <p:txBody>
          <a:bodyPr/>
          <a:lstStyle>
            <a:lvl1pPr>
              <a:defRPr sz="1100"/>
            </a:lvl1pPr>
            <a:extLst/>
          </a:lstStyle>
          <a:p>
            <a:fld id="{D5BBC35B-A44B-4119-B8DA-DE9E3DFADA20}"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lumMod val="75000"/>
                    <a:lumOff val="25000"/>
                  </a:schemeClr>
                </a:solidFill>
              </a:rPr>
              <a:pPr/>
              <a:t>‹#›</a:t>
            </a:fld>
            <a:endParaRPr lang="en-GB"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7/28/2019</a:t>
            </a:fld>
            <a:endParaRPr lang="en-US">
              <a:solidFill>
                <a:schemeClr val="tx1"/>
              </a:solidFill>
            </a:endParaRPr>
          </a:p>
        </p:txBody>
      </p:sp>
      <p:sp>
        <p:nvSpPr>
          <p:cNvPr id="6" name="Footer Placeholder 5"/>
          <p:cNvSpPr>
            <a:spLocks noGrp="1"/>
          </p:cNvSpPr>
          <p:nvPr>
            <p:ph type="ftr" sz="quarter" idx="11"/>
          </p:nvPr>
        </p:nvSpPr>
        <p:spPr/>
        <p:txBody>
          <a:bodyPr/>
          <a:lstStyle>
            <a:extLst/>
          </a:lstStyle>
          <a:p>
            <a:endParaRPr kumimoji="0" lang="en-US">
              <a:solidFill>
                <a:schemeClr val="tx1"/>
              </a:solidFill>
            </a:endParaRPr>
          </a:p>
        </p:txBody>
      </p:sp>
      <p:sp>
        <p:nvSpPr>
          <p:cNvPr id="7" name="Slide Number Placeholder 6"/>
          <p:cNvSpPr>
            <a:spLocks noGrp="1"/>
          </p:cNvSpPr>
          <p:nvPr>
            <p:ph type="sldNum" sz="quarter" idx="12"/>
          </p:nvPr>
        </p:nvSpPr>
        <p:spPr>
          <a:xfrm>
            <a:off x="11484864" y="6305550"/>
            <a:ext cx="609600" cy="476250"/>
          </a:xfrm>
          <a:prstGeom prst="rect">
            <a:avLst/>
          </a:prstGeom>
        </p:spPr>
        <p:txBody>
          <a:bodyPr/>
          <a:lstStyle>
            <a:lvl1pPr>
              <a:defRPr sz="1100"/>
            </a:lvl1pPr>
            <a:extLst/>
          </a:lstStyle>
          <a:p>
            <a:fld id="{D5BBC35B-A44B-4119-B8DA-DE9E3DFADA20}" type="slidenum">
              <a:rPr lang="en-US" smtClean="0"/>
              <a:pPr/>
              <a:t>‹#›</a:t>
            </a:fld>
            <a:endParaRPr lang="en-US" dirty="0"/>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1" name="Frame 10">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Rectangle 11">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3" name="Rectangle 12">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4"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b="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eaLnBrk="1" latinLnBrk="0" hangingPunct="1"/>
            <a:fld id="{544213AF-26F6-41FA-8D85-E2C5388D6E58}" type="datetimeFigureOut">
              <a:rPr lang="en-US" smtClean="0"/>
              <a:pPr eaLnBrk="1" latinLnBrk="0" hangingPunct="1"/>
              <a:t>7/28/2019</a:t>
            </a:fld>
            <a:endParaRPr lang="en-US" sz="1000" dirty="0">
              <a:solidFill>
                <a:schemeClr val="tx1"/>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GB"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Rectangle 12">
            <a:extLst>
              <a:ext uri="{FF2B5EF4-FFF2-40B4-BE49-F238E27FC236}">
                <a16:creationId xmlns:a16="http://schemas.microsoft.com/office/drawing/2014/main" xmlns="" id="{72B1D122-60D0-8B4D-896A-2A770C0B6343}"/>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4" name="Slide Number Placeholder 5">
            <a:extLst>
              <a:ext uri="{FF2B5EF4-FFF2-40B4-BE49-F238E27FC236}">
                <a16:creationId xmlns:a16="http://schemas.microsoft.com/office/drawing/2014/main" xmlns="" id="{6B5B9FA1-1805-A944-AC99-868579EBA1AD}"/>
              </a:ext>
            </a:extLst>
          </p:cNvPr>
          <p:cNvSpPr txBox="1">
            <a:spLocks/>
          </p:cNvSpPr>
          <p:nvPr/>
        </p:nvSpPr>
        <p:spPr>
          <a:xfrm>
            <a:off x="11360016" y="6369050"/>
            <a:ext cx="335909" cy="365125"/>
          </a:xfrm>
          <a:prstGeom prst="rect">
            <a:avLst/>
          </a:prstGeom>
          <a:solidFill>
            <a:schemeClr val="accent6">
              <a:lumMod val="40000"/>
              <a:lumOff val="6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sz="1100" b="1" smtClean="0">
                <a:solidFill>
                  <a:schemeClr val="tx1">
                    <a:lumMod val="75000"/>
                    <a:lumOff val="25000"/>
                  </a:schemeClr>
                </a:solidFill>
              </a:rPr>
              <a:pPr/>
              <a:t>‹#›</a:t>
            </a:fld>
            <a:endParaRPr lang="en-GB" sz="1100" b="1"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649" r:id="rId14"/>
    <p:sldLayoutId id="2147483651" r:id="rId15"/>
    <p:sldLayoutId id="2147483661" r:id="rId16"/>
    <p:sldLayoutId id="2147483662" r:id="rId17"/>
    <p:sldLayoutId id="2147483668" r:id="rId18"/>
    <p:sldLayoutId id="2147483674" r:id="rId19"/>
    <p:sldLayoutId id="2147483666" r:id="rId20"/>
    <p:sldLayoutId id="2147483664" r:id="rId21"/>
    <p:sldLayoutId id="2147483663" r:id="rId22"/>
    <p:sldLayoutId id="2147483671" r:id="rId23"/>
    <p:sldLayoutId id="2147483672" r:id="rId24"/>
    <p:sldLayoutId id="2147483673" r:id="rId25"/>
    <p:sldLayoutId id="2147483675" r:id="rId26"/>
    <p:sldLayoutId id="2147483676" r:id="rId27"/>
    <p:sldLayoutId id="2147483665" r:id="rId28"/>
    <p:sldLayoutId id="2147483669" r:id="rId29"/>
    <p:sldLayoutId id="2147483670" r:id="rId3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5.jp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hope-of-israel.org/2evens.htm" TargetMode="External"/><Relationship Id="rId5" Type="http://schemas.openxmlformats.org/officeDocument/2006/relationships/image" Target="../media/image21.jpeg"/><Relationship Id="rId4" Type="http://schemas.microsoft.com/office/2007/relationships/hdphoto" Target="../media/hdphoto4.wdp"/><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hyperlink" Target="https://www.christianity.com/bible/bible.php?q=Genesis+1:5" TargetMode="External"/><Relationship Id="rId13" Type="http://schemas.openxmlformats.org/officeDocument/2006/relationships/hyperlink" Target="https://www.christianity.com/bible/bible.php?q=Jeremiah+5:6" TargetMode="External"/><Relationship Id="rId3" Type="http://schemas.openxmlformats.org/officeDocument/2006/relationships/hyperlink" Target="https://www.christianity.com/bible/bible.php?q=Daniel+8:12" TargetMode="External"/><Relationship Id="rId7" Type="http://schemas.openxmlformats.org/officeDocument/2006/relationships/hyperlink" Target="https://www.christianity.com/bible/dictionary.php?dict=ebd&amp;id=3179" TargetMode="External"/><Relationship Id="rId12" Type="http://schemas.openxmlformats.org/officeDocument/2006/relationships/hyperlink" Target="https://www.christianity.com/bible/bible.php?q=Leviticus+23:5" TargetMode="External"/><Relationship Id="rId2" Type="http://schemas.openxmlformats.org/officeDocument/2006/relationships/image" Target="../media/image32.jpg"/><Relationship Id="rId16"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hyperlink" Target="https://www.christianity.com/bible/bible.php?q=Daniel+9:21" TargetMode="External"/><Relationship Id="rId11" Type="http://schemas.openxmlformats.org/officeDocument/2006/relationships/hyperlink" Target="https://www.christianity.com/bible/bible.php?q=Exodus+12:6" TargetMode="External"/><Relationship Id="rId5" Type="http://schemas.openxmlformats.org/officeDocument/2006/relationships/hyperlink" Target="https://www.christianity.com/bible/bible.php?q=Daniel+12:11" TargetMode="External"/><Relationship Id="rId15" Type="http://schemas.openxmlformats.org/officeDocument/2006/relationships/image" Target="../media/image22.jpeg"/><Relationship Id="rId10" Type="http://schemas.openxmlformats.org/officeDocument/2006/relationships/hyperlink" Target="https://www.christianity.com/bible/bible.php?q=Exodus+16:12:30:8" TargetMode="External"/><Relationship Id="rId4" Type="http://schemas.openxmlformats.org/officeDocument/2006/relationships/hyperlink" Target="https://www.christianity.com/bible/bible.php?q=Daniel+11:31" TargetMode="External"/><Relationship Id="rId9" Type="http://schemas.openxmlformats.org/officeDocument/2006/relationships/hyperlink" Target="https://www.christianity.com/bible/bible.php?q=Mark+13:35" TargetMode="External"/><Relationship Id="rId14" Type="http://schemas.openxmlformats.org/officeDocument/2006/relationships/hyperlink" Target="https://www.christianity.com/bible/dictionary.php?dict=ebd&amp;id=96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jpe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jpe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1.wdp"/><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10.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 Id="rId5" Type="http://schemas.openxmlformats.org/officeDocument/2006/relationships/image" Target="../media/image5.jpg"/><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5.jpg"/></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jp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jpeg"/><Relationship Id="rId2" Type="http://schemas.openxmlformats.org/officeDocument/2006/relationships/image" Target="../media/image81.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84.jpeg"/><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32.jpg"/><Relationship Id="rId5" Type="http://schemas.microsoft.com/office/2007/relationships/hdphoto" Target="../media/hdphoto13.wdp"/><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14.wdp"/><Relationship Id="rId7" Type="http://schemas.openxmlformats.org/officeDocument/2006/relationships/image" Target="../media/image42.jpeg"/><Relationship Id="rId2" Type="http://schemas.openxmlformats.org/officeDocument/2006/relationships/image" Target="../media/image88.jpeg"/><Relationship Id="rId1" Type="http://schemas.openxmlformats.org/officeDocument/2006/relationships/slideLayout" Target="../slideLayouts/slideLayout6.xml"/><Relationship Id="rId6" Type="http://schemas.microsoft.com/office/2007/relationships/hdphoto" Target="../media/hdphoto6.wdp"/><Relationship Id="rId11" Type="http://schemas.openxmlformats.org/officeDocument/2006/relationships/image" Target="../media/image5.jpg"/><Relationship Id="rId5" Type="http://schemas.openxmlformats.org/officeDocument/2006/relationships/image" Target="../media/image40.jpeg"/><Relationship Id="rId10" Type="http://schemas.openxmlformats.org/officeDocument/2006/relationships/image" Target="../media/image90.jpeg"/><Relationship Id="rId4" Type="http://schemas.openxmlformats.org/officeDocument/2006/relationships/image" Target="../media/image17.jpeg"/><Relationship Id="rId9"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92.jp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7" Type="http://schemas.microsoft.com/office/2007/relationships/hdphoto" Target="../media/hdphoto15.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46.jpg"/><Relationship Id="rId7" Type="http://schemas.openxmlformats.org/officeDocument/2006/relationships/image" Target="../media/image9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7.jpg"/><Relationship Id="rId4" Type="http://schemas.openxmlformats.org/officeDocument/2006/relationships/image" Target="../media/image96.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46.jpg"/><Relationship Id="rId7"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7.jpg"/><Relationship Id="rId5" Type="http://schemas.openxmlformats.org/officeDocument/2006/relationships/image" Target="../media/image98.jpeg"/><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46.jpg"/><Relationship Id="rId7" Type="http://schemas.openxmlformats.org/officeDocument/2006/relationships/image" Target="../media/image9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7.jpg"/><Relationship Id="rId4" Type="http://schemas.openxmlformats.org/officeDocument/2006/relationships/image" Target="../media/image96.jpeg"/></Relationships>
</file>

<file path=ppt/slides/_rels/slide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97.jpg"/><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94.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7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microsoft.com/office/2007/relationships/hdphoto" Target="../media/hdphoto17.wdp"/><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5.jp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jpg"/><Relationship Id="rId4" Type="http://schemas.openxmlformats.org/officeDocument/2006/relationships/image" Target="../media/image112.jpg"/></Relationships>
</file>

<file path=ppt/slides/_rels/slide8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4.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gi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06.jpeg"/><Relationship Id="rId5" Type="http://schemas.microsoft.com/office/2007/relationships/hdphoto" Target="../media/hdphoto16.wdp"/><Relationship Id="rId4" Type="http://schemas.openxmlformats.org/officeDocument/2006/relationships/image" Target="../media/image104.jpeg"/></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biblegateway.com/bible?version=50&amp;passage=1+Samuel+3:3" TargetMode="External"/><Relationship Id="rId5" Type="http://schemas.openxmlformats.org/officeDocument/2006/relationships/hyperlink" Target="http://biblegateway.com/bible?version=50&amp;passage=Exodus+30:7" TargetMode="External"/><Relationship Id="rId4" Type="http://schemas.openxmlformats.org/officeDocument/2006/relationships/hyperlink" Target="http://biblegateway.com/bible?version=50&amp;passage=Exodus+30:8" TargetMode="External"/></Relationships>
</file>

<file path=ppt/slides/_rels/slide9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24.jpeg"/><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32.jpg"/></Relationships>
</file>

<file path=ppt/slides/_rels/slide94.xml.rels><?xml version="1.0" encoding="UTF-8" standalone="yes"?>
<Relationships xmlns="http://schemas.openxmlformats.org/package/2006/relationships"><Relationship Id="rId8" Type="http://schemas.openxmlformats.org/officeDocument/2006/relationships/image" Target="../media/image129.png"/><Relationship Id="rId3" Type="http://schemas.microsoft.com/office/2007/relationships/hdphoto" Target="../media/hdphoto19.wdp"/><Relationship Id="rId7" Type="http://schemas.openxmlformats.org/officeDocument/2006/relationships/image" Target="../media/image5.jpg"/><Relationship Id="rId2" Type="http://schemas.openxmlformats.org/officeDocument/2006/relationships/image" Target="../media/image126.jpeg"/><Relationship Id="rId1" Type="http://schemas.openxmlformats.org/officeDocument/2006/relationships/slideLayout" Target="../slideLayouts/slideLayout6.xml"/><Relationship Id="rId6" Type="http://schemas.microsoft.com/office/2007/relationships/hdphoto" Target="../media/hdphoto20.wdp"/><Relationship Id="rId5" Type="http://schemas.openxmlformats.org/officeDocument/2006/relationships/image" Target="../media/image128.jpeg"/><Relationship Id="rId10" Type="http://schemas.openxmlformats.org/officeDocument/2006/relationships/image" Target="../media/image131.jpeg"/><Relationship Id="rId4" Type="http://schemas.openxmlformats.org/officeDocument/2006/relationships/image" Target="../media/image127.jpeg"/><Relationship Id="rId9" Type="http://schemas.openxmlformats.org/officeDocument/2006/relationships/image" Target="../media/image130.jpe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 Id="rId5" Type="http://schemas.openxmlformats.org/officeDocument/2006/relationships/image" Target="../media/image5.jpg"/><Relationship Id="rId4" Type="http://schemas.microsoft.com/office/2007/relationships/hdphoto" Target="../media/hdphoto12.wdp"/></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33.png"/><Relationship Id="rId7" Type="http://schemas.openxmlformats.org/officeDocument/2006/relationships/image" Target="../media/image135.jpeg"/><Relationship Id="rId2" Type="http://schemas.openxmlformats.org/officeDocument/2006/relationships/image" Target="../media/image132.jp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hyperlink" Target="mailto:charlene@studythecalendar.com" TargetMode="External"/><Relationship Id="rId4" Type="http://schemas.microsoft.com/office/2007/relationships/hdphoto" Target="../media/hdphoto21.wdp"/><Relationship Id="rId9" Type="http://schemas.openxmlformats.org/officeDocument/2006/relationships/hyperlink" Target="mailto:tim@studythecalendar.com"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Rae\Desktop\day-night reduced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4266"/>
            <a:ext cx="12192000" cy="1812310"/>
          </a:xfrm>
          <a:prstGeom prst="rect">
            <a:avLst/>
          </a:prstGeom>
          <a:noFill/>
          <a:ln w="76200">
            <a:solidFill>
              <a:schemeClr val="accent6">
                <a:lumMod val="60000"/>
                <a:lumOff val="40000"/>
              </a:schemeClr>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324389" y="5047605"/>
            <a:ext cx="5090891" cy="175432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t>“Between the</a:t>
            </a:r>
            <a:b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b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t>Evenin</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rPr>
              <a:t>gs”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1">
                    <a:satMod val="175000"/>
                    <a:alpha val="40000"/>
                  </a:schemeClr>
                </a:glow>
                <a:innerShdw blurRad="69850" dist="43180" dir="5400000">
                  <a:srgbClr val="000000">
                    <a:alpha val="65000"/>
                  </a:srgbClr>
                </a:innerShdw>
              </a:effectLst>
              <a:latin typeface="Rockwell" pitchFamily="18" charset="0"/>
            </a:endParaRPr>
          </a:p>
        </p:txBody>
      </p:sp>
      <p:sp>
        <p:nvSpPr>
          <p:cNvPr id="8" name="Rectangle 7"/>
          <p:cNvSpPr/>
          <p:nvPr/>
        </p:nvSpPr>
        <p:spPr>
          <a:xfrm>
            <a:off x="6106160" y="5045690"/>
            <a:ext cx="3952971" cy="175432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solidFill>
                  <a:schemeClr val="bg1">
                    <a:lumMod val="75000"/>
                  </a:schemeClr>
                </a:solidFill>
                <a:effectLst>
                  <a:innerShdw blurRad="69850" dist="43180" dir="5400000">
                    <a:srgbClr val="000000">
                      <a:alpha val="65000"/>
                    </a:srgbClr>
                  </a:innerShdw>
                </a:effectLst>
                <a:latin typeface="Rockwell" pitchFamily="18" charset="0"/>
              </a:rPr>
              <a:t>“</a:t>
            </a:r>
            <a:r>
              <a:rPr lang="en-US" sz="5400" b="1" cap="none" spc="0" dirty="0" err="1" smtClean="0">
                <a:ln w="1905"/>
                <a:solidFill>
                  <a:schemeClr val="bg1">
                    <a:lumMod val="75000"/>
                  </a:schemeClr>
                </a:solidFill>
                <a:effectLst>
                  <a:glow rad="63500">
                    <a:schemeClr val="accent1">
                      <a:satMod val="175000"/>
                      <a:alpha val="40000"/>
                    </a:schemeClr>
                  </a:glow>
                  <a:innerShdw blurRad="69850" dist="43180" dir="5400000">
                    <a:srgbClr val="000000">
                      <a:alpha val="65000"/>
                    </a:srgbClr>
                  </a:innerShdw>
                </a:effectLst>
                <a:latin typeface="Rockwell" pitchFamily="18" charset="0"/>
              </a:rPr>
              <a:t>Beyn</a:t>
            </a:r>
            <a:r>
              <a:rPr lang="en-US" sz="5400" b="1" cap="none" spc="0" dirty="0" smtClean="0">
                <a:ln w="1905"/>
                <a:solidFill>
                  <a:schemeClr val="bg1">
                    <a:lumMod val="75000"/>
                  </a:schemeClr>
                </a:solidFill>
                <a:effectLst>
                  <a:glow rad="63500">
                    <a:schemeClr val="accent1">
                      <a:satMod val="175000"/>
                      <a:alpha val="40000"/>
                    </a:schemeClr>
                  </a:glow>
                  <a:innerShdw blurRad="69850" dist="43180" dir="5400000">
                    <a:srgbClr val="000000">
                      <a:alpha val="65000"/>
                    </a:srgbClr>
                  </a:innerShdw>
                </a:effectLst>
                <a:latin typeface="Rockwell" pitchFamily="18" charset="0"/>
              </a:rPr>
              <a:t> Ha</a:t>
            </a:r>
            <a:br>
              <a:rPr lang="en-US" sz="5400" b="1" cap="none" spc="0" dirty="0" smtClean="0">
                <a:ln w="1905"/>
                <a:solidFill>
                  <a:schemeClr val="bg1">
                    <a:lumMod val="75000"/>
                  </a:schemeClr>
                </a:solidFill>
                <a:effectLst>
                  <a:glow rad="63500">
                    <a:schemeClr val="accent1">
                      <a:satMod val="175000"/>
                      <a:alpha val="40000"/>
                    </a:schemeClr>
                  </a:glow>
                  <a:innerShdw blurRad="69850" dist="43180" dir="5400000">
                    <a:srgbClr val="000000">
                      <a:alpha val="65000"/>
                    </a:srgbClr>
                  </a:innerShdw>
                </a:effectLst>
                <a:latin typeface="Rockwell" pitchFamily="18" charset="0"/>
              </a:rPr>
            </a:br>
            <a:r>
              <a:rPr lang="en-US" sz="5400" b="1" cap="none" spc="0" dirty="0" err="1" smtClean="0">
                <a:ln w="1905"/>
                <a:solidFill>
                  <a:schemeClr val="bg1">
                    <a:lumMod val="75000"/>
                  </a:schemeClr>
                </a:solidFill>
                <a:effectLst>
                  <a:glow rad="63500">
                    <a:schemeClr val="accent1">
                      <a:satMod val="175000"/>
                      <a:alpha val="40000"/>
                    </a:schemeClr>
                  </a:glow>
                  <a:innerShdw blurRad="69850" dist="43180" dir="5400000">
                    <a:srgbClr val="000000">
                      <a:alpha val="65000"/>
                    </a:srgbClr>
                  </a:innerShdw>
                </a:effectLst>
                <a:latin typeface="Rockwell" pitchFamily="18" charset="0"/>
              </a:rPr>
              <a:t>Arbayim</a:t>
            </a:r>
            <a:r>
              <a:rPr lang="en-US" sz="5400" b="1" cap="none" spc="0" dirty="0" smtClean="0">
                <a:ln w="1905"/>
                <a:solidFill>
                  <a:schemeClr val="bg1">
                    <a:lumMod val="75000"/>
                  </a:schemeClr>
                </a:solidFill>
                <a:effectLst>
                  <a:innerShdw blurRad="69850" dist="43180" dir="5400000">
                    <a:srgbClr val="000000">
                      <a:alpha val="65000"/>
                    </a:srgbClr>
                  </a:innerShdw>
                </a:effectLst>
                <a:latin typeface="Rockwell" pitchFamily="18" charset="0"/>
              </a:rPr>
              <a:t>”</a:t>
            </a:r>
            <a:endParaRPr lang="en-US" sz="5400" b="1" cap="none" spc="0" dirty="0">
              <a:ln w="1905"/>
              <a:solidFill>
                <a:schemeClr val="bg1">
                  <a:lumMod val="75000"/>
                </a:schemeClr>
              </a:solidFill>
              <a:effectLst>
                <a:innerShdw blurRad="69850" dist="43180" dir="5400000">
                  <a:srgbClr val="000000">
                    <a:alpha val="65000"/>
                  </a:srgbClr>
                </a:innerShdw>
              </a:effectLst>
              <a:latin typeface="Rockwell" pitchFamily="18" charset="0"/>
            </a:endParaRPr>
          </a:p>
        </p:txBody>
      </p:sp>
    </p:spTree>
    <p:extLst>
      <p:ext uri="{BB962C8B-B14F-4D97-AF65-F5344CB8AC3E}">
        <p14:creationId xmlns:p14="http://schemas.microsoft.com/office/powerpoint/2010/main" val="3633372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1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46000">
              <a:schemeClr val="accent3">
                <a:lumMod val="75000"/>
              </a:schemeClr>
            </a:gs>
            <a:gs pos="8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Title 3"/>
          <p:cNvSpPr txBox="1">
            <a:spLocks/>
          </p:cNvSpPr>
          <p:nvPr/>
        </p:nvSpPr>
        <p:spPr>
          <a:xfrm>
            <a:off x="1805489" y="4720184"/>
            <a:ext cx="9496421" cy="769441"/>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t>Theologian’s Commentary Corner</a:t>
            </a:r>
            <a:endParaRPr lang="en-US" dirty="0"/>
          </a:p>
        </p:txBody>
      </p:sp>
      <p:sp>
        <p:nvSpPr>
          <p:cNvPr id="6" name="Subtitle 2"/>
          <p:cNvSpPr txBox="1">
            <a:spLocks/>
          </p:cNvSpPr>
          <p:nvPr/>
        </p:nvSpPr>
        <p:spPr>
          <a:xfrm>
            <a:off x="1805489" y="5578079"/>
            <a:ext cx="10034901" cy="949409"/>
          </a:xfrm>
          <a:prstGeom prst="rect">
            <a:avLst/>
          </a:prstGeom>
        </p:spPr>
        <p:txBody>
          <a:bodyPr>
            <a:normAutofit fontScale="55000" lnSpcReduction="20000"/>
            <a:scene3d>
              <a:camera prst="orthographicFront"/>
              <a:lightRig rig="threePt" dir="t"/>
            </a:scene3d>
            <a:sp3d extrusionH="57150">
              <a:bevelT w="38100" h="38100" prst="angle"/>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A comparison of the comments between three theologian’s on </a:t>
            </a:r>
            <a:r>
              <a:rPr lang="en-US" dirty="0"/>
              <a:t>“between the </a:t>
            </a:r>
            <a:r>
              <a:rPr lang="en-US" dirty="0" err="1" smtClean="0">
                <a:solidFill>
                  <a:srgbClr val="0070C0"/>
                </a:solidFill>
              </a:rPr>
              <a:t>evening</a:t>
            </a:r>
            <a:r>
              <a:rPr lang="en-US" b="1" dirty="0" err="1" smtClean="0">
                <a:solidFill>
                  <a:srgbClr val="C00000"/>
                </a:solidFill>
              </a:rPr>
              <a:t>S</a:t>
            </a:r>
            <a:r>
              <a:rPr lang="en-US" dirty="0" smtClean="0">
                <a:solidFill>
                  <a:srgbClr val="C00000"/>
                </a:solidFill>
              </a:rPr>
              <a:t>.</a:t>
            </a:r>
            <a:r>
              <a:rPr lang="en-US" dirty="0" smtClean="0"/>
              <a:t>”</a:t>
            </a:r>
          </a:p>
          <a:p>
            <a:pPr>
              <a:lnSpc>
                <a:spcPct val="120000"/>
              </a:lnSpc>
            </a:pPr>
            <a:r>
              <a:rPr lang="en-US" b="1" u="sng" dirty="0" smtClean="0">
                <a:solidFill>
                  <a:srgbClr val="6F3350"/>
                </a:solidFill>
                <a:latin typeface="Comic Sans MS" pitchFamily="66" charset="0"/>
              </a:rPr>
              <a:t>Note</a:t>
            </a:r>
            <a:r>
              <a:rPr lang="en-US" b="1" dirty="0" smtClean="0">
                <a:solidFill>
                  <a:srgbClr val="6F3350"/>
                </a:solidFill>
                <a:latin typeface="Comic Sans MS" pitchFamily="66" charset="0"/>
              </a:rPr>
              <a:t>:</a:t>
            </a:r>
            <a:r>
              <a:rPr lang="en-US" b="1" dirty="0" smtClean="0">
                <a:latin typeface="Comic Sans MS" pitchFamily="66" charset="0"/>
              </a:rPr>
              <a:t>  </a:t>
            </a:r>
            <a:r>
              <a:rPr lang="en-US" dirty="0" smtClean="0">
                <a:latin typeface="Comic Sans MS" pitchFamily="66" charset="0"/>
              </a:rPr>
              <a:t>These comments are used by many Bible students to form conclusions on the commencement of every Sabbath.  </a:t>
            </a:r>
            <a:r>
              <a:rPr lang="en-US" b="1" dirty="0" smtClean="0">
                <a:solidFill>
                  <a:srgbClr val="6F3350"/>
                </a:solidFill>
                <a:latin typeface="Comic Sans MS" pitchFamily="66" charset="0"/>
              </a:rPr>
              <a:t>These comments will be thoroughly tested!</a:t>
            </a:r>
            <a:endParaRPr lang="en-US" b="1" dirty="0">
              <a:solidFill>
                <a:srgbClr val="6F3350"/>
              </a:solidFill>
              <a:latin typeface="Comic Sans MS" pitchFamily="66" charset="0"/>
            </a:endParaRPr>
          </a:p>
        </p:txBody>
      </p:sp>
      <p:pic>
        <p:nvPicPr>
          <p:cNvPr id="2051" name="Picture 3" descr="C:\Users\Rae\Desktop\gesenius lex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172" y="1958257"/>
            <a:ext cx="1919973" cy="254920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52" name="Picture 4" descr="C:\Users\Rae\Desktop\easton's bible diction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4092" y="1455337"/>
            <a:ext cx="1883853" cy="282860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1813480" y="249219"/>
            <a:ext cx="2830134" cy="83099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a:ln w="1905"/>
                <a:solidFill>
                  <a:srgbClr val="0070C0"/>
                </a:solidFill>
                <a:effectLst>
                  <a:innerShdw blurRad="69850" dist="43180" dir="5400000">
                    <a:srgbClr val="000000">
                      <a:alpha val="65000"/>
                    </a:srgbClr>
                  </a:innerShdw>
                </a:effectLst>
              </a:rPr>
              <a:t>Wilhelm </a:t>
            </a:r>
            <a:r>
              <a:rPr lang="en-US" sz="2400" b="1" dirty="0" err="1">
                <a:ln w="1905"/>
                <a:solidFill>
                  <a:srgbClr val="0070C0"/>
                </a:solidFill>
                <a:effectLst>
                  <a:innerShdw blurRad="69850" dist="43180" dir="5400000">
                    <a:srgbClr val="000000">
                      <a:alpha val="65000"/>
                    </a:srgbClr>
                  </a:innerShdw>
                </a:effectLst>
              </a:rPr>
              <a:t>Gesenius</a:t>
            </a:r>
            <a:r>
              <a:rPr lang="en-US" sz="2400" b="1" dirty="0">
                <a:ln w="1905"/>
                <a:solidFill>
                  <a:srgbClr val="0070C0"/>
                </a:solidFill>
                <a:effectLst>
                  <a:innerShdw blurRad="69850" dist="43180" dir="5400000">
                    <a:srgbClr val="000000">
                      <a:alpha val="65000"/>
                    </a:srgbClr>
                  </a:innerShdw>
                </a:effectLst>
              </a:rPr>
              <a:t/>
            </a:r>
            <a:br>
              <a:rPr lang="en-US" sz="2400" b="1" dirty="0">
                <a:ln w="1905"/>
                <a:solidFill>
                  <a:srgbClr val="0070C0"/>
                </a:solidFill>
                <a:effectLst>
                  <a:innerShdw blurRad="69850" dist="43180" dir="5400000">
                    <a:srgbClr val="000000">
                      <a:alpha val="65000"/>
                    </a:srgbClr>
                  </a:innerShdw>
                </a:effectLst>
              </a:rPr>
            </a:br>
            <a:r>
              <a:rPr lang="en-US" sz="2400" b="1" dirty="0">
                <a:ln w="1905"/>
                <a:solidFill>
                  <a:srgbClr val="0070C0"/>
                </a:solidFill>
                <a:effectLst>
                  <a:innerShdw blurRad="69850" dist="43180" dir="5400000">
                    <a:srgbClr val="000000">
                      <a:alpha val="65000"/>
                    </a:srgbClr>
                  </a:innerShdw>
                </a:effectLst>
              </a:rPr>
              <a:t>1786-1842</a:t>
            </a:r>
          </a:p>
        </p:txBody>
      </p:sp>
      <p:sp>
        <p:nvSpPr>
          <p:cNvPr id="12" name="Rectangle 11"/>
          <p:cNvSpPr/>
          <p:nvPr/>
        </p:nvSpPr>
        <p:spPr>
          <a:xfrm>
            <a:off x="9196041" y="477153"/>
            <a:ext cx="2850459" cy="83099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smtClean="0">
                <a:ln w="1905"/>
                <a:solidFill>
                  <a:schemeClr val="tx2"/>
                </a:solidFill>
                <a:effectLst>
                  <a:innerShdw blurRad="69850" dist="43180" dir="5400000">
                    <a:srgbClr val="000000">
                      <a:alpha val="65000"/>
                    </a:srgbClr>
                  </a:innerShdw>
                </a:effectLst>
              </a:rPr>
              <a:t>Matthew G Easton</a:t>
            </a:r>
            <a:br>
              <a:rPr lang="en-US" sz="2400" b="1" dirty="0" smtClean="0">
                <a:ln w="1905"/>
                <a:solidFill>
                  <a:schemeClr val="tx2"/>
                </a:solidFill>
                <a:effectLst>
                  <a:innerShdw blurRad="69850" dist="43180" dir="5400000">
                    <a:srgbClr val="000000">
                      <a:alpha val="65000"/>
                    </a:srgbClr>
                  </a:innerShdw>
                </a:effectLst>
              </a:rPr>
            </a:br>
            <a:r>
              <a:rPr lang="en-US" sz="2400" b="1" dirty="0" smtClean="0">
                <a:ln w="1905"/>
                <a:solidFill>
                  <a:schemeClr val="tx2"/>
                </a:solidFill>
                <a:effectLst>
                  <a:innerShdw blurRad="69850" dist="43180" dir="5400000">
                    <a:srgbClr val="000000">
                      <a:alpha val="65000"/>
                    </a:srgbClr>
                  </a:innerShdw>
                </a:effectLst>
              </a:rPr>
              <a:t>1823-1894</a:t>
            </a:r>
            <a:endParaRPr lang="en-US" sz="2400" b="1" dirty="0">
              <a:ln w="1905"/>
              <a:solidFill>
                <a:schemeClr val="tx2"/>
              </a:solidFill>
              <a:effectLst>
                <a:innerShdw blurRad="69850" dist="43180" dir="5400000">
                  <a:srgbClr val="000000">
                    <a:alpha val="65000"/>
                  </a:srgbClr>
                </a:innerShdw>
              </a:effectLst>
            </a:endParaRPr>
          </a:p>
        </p:txBody>
      </p:sp>
      <p:sp>
        <p:nvSpPr>
          <p:cNvPr id="13" name="Rectangle 12"/>
          <p:cNvSpPr/>
          <p:nvPr/>
        </p:nvSpPr>
        <p:spPr>
          <a:xfrm>
            <a:off x="5936095" y="3828027"/>
            <a:ext cx="2863797" cy="83099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smtClean="0">
                <a:ln w="1905"/>
                <a:solidFill>
                  <a:srgbClr val="014E52"/>
                </a:solidFill>
                <a:effectLst>
                  <a:innerShdw blurRad="69850" dist="43180" dir="5400000">
                    <a:srgbClr val="000000">
                      <a:alpha val="65000"/>
                    </a:srgbClr>
                  </a:innerShdw>
                </a:effectLst>
              </a:rPr>
              <a:t>William Greenfield</a:t>
            </a:r>
            <a:br>
              <a:rPr lang="en-US" sz="2400" b="1" dirty="0" smtClean="0">
                <a:ln w="1905"/>
                <a:solidFill>
                  <a:srgbClr val="014E52"/>
                </a:solidFill>
                <a:effectLst>
                  <a:innerShdw blurRad="69850" dist="43180" dir="5400000">
                    <a:srgbClr val="000000">
                      <a:alpha val="65000"/>
                    </a:srgbClr>
                  </a:innerShdw>
                </a:effectLst>
              </a:rPr>
            </a:br>
            <a:r>
              <a:rPr lang="en-US" sz="2400" b="1" dirty="0" smtClean="0">
                <a:ln w="1905"/>
                <a:solidFill>
                  <a:srgbClr val="014E52"/>
                </a:solidFill>
                <a:effectLst>
                  <a:innerShdw blurRad="69850" dist="43180" dir="5400000">
                    <a:srgbClr val="000000">
                      <a:alpha val="65000"/>
                    </a:srgbClr>
                  </a:innerShdw>
                </a:effectLst>
              </a:rPr>
              <a:t>1799-1831</a:t>
            </a:r>
            <a:endParaRPr lang="en-US" sz="2400" b="1" dirty="0">
              <a:ln w="1905"/>
              <a:solidFill>
                <a:srgbClr val="014E52"/>
              </a:solidFill>
              <a:effectLst>
                <a:innerShdw blurRad="69850" dist="43180" dir="5400000">
                  <a:srgbClr val="000000">
                    <a:alpha val="65000"/>
                  </a:srgbClr>
                </a:innerShdw>
              </a:effectLst>
            </a:endParaRPr>
          </a:p>
        </p:txBody>
      </p:sp>
      <p:pic>
        <p:nvPicPr>
          <p:cNvPr id="2056" name="Picture 8" descr="C:\Users\Rae\Desktop\greenfield william greek lexicon 9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089" y="847319"/>
            <a:ext cx="1988407" cy="28546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bwMode="auto">
          <a:xfrm>
            <a:off x="7195274" y="873536"/>
            <a:ext cx="2361321" cy="27878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C:\Users\Rae\Desktop\gesenius 220.jp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flipH="1">
            <a:off x="1518840" y="1001471"/>
            <a:ext cx="1994855" cy="2343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9819" y="5229484"/>
            <a:ext cx="1244428" cy="1350962"/>
            <a:chOff x="714375" y="3810351"/>
            <a:chExt cx="1244428" cy="1350962"/>
          </a:xfrm>
        </p:grpSpPr>
        <p:sp>
          <p:nvSpPr>
            <p:cNvPr id="15" name="Oval 14"/>
            <p:cNvSpPr/>
            <p:nvPr/>
          </p:nvSpPr>
          <p:spPr>
            <a:xfrm>
              <a:off x="727065" y="3810351"/>
              <a:ext cx="1231738" cy="1231919"/>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Sabbath</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Day-start?</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566150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50000">
              <a:schemeClr val="accent1">
                <a:tint val="44500"/>
                <a:satMod val="160000"/>
              </a:schemeClr>
            </a:gs>
            <a:gs pos="10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43876" y="223922"/>
            <a:ext cx="8533980" cy="646331"/>
          </a:xfrm>
        </p:spPr>
        <p:txBody>
          <a:bodyPr>
            <a:scene3d>
              <a:camera prst="orthographicFront"/>
              <a:lightRig rig="threePt" dir="t"/>
            </a:scene3d>
            <a:sp3d extrusionH="57150">
              <a:bevelT w="82550" h="38100" prst="coolSlant"/>
            </a:sp3d>
          </a:bodyPr>
          <a:lstStyle/>
          <a:p>
            <a:r>
              <a:rPr lang="en-US" dirty="0" smtClean="0">
                <a:solidFill>
                  <a:srgbClr val="0070C0"/>
                </a:solidFill>
              </a:rPr>
              <a:t>Wilhelm </a:t>
            </a:r>
            <a:r>
              <a:rPr lang="en-US" dirty="0" err="1" smtClean="0">
                <a:solidFill>
                  <a:srgbClr val="0070C0"/>
                </a:solidFill>
              </a:rPr>
              <a:t>Gesenius</a:t>
            </a:r>
            <a:endParaRPr lang="en-US" dirty="0">
              <a:solidFill>
                <a:srgbClr val="0070C0"/>
              </a:solidFill>
            </a:endParaRPr>
          </a:p>
        </p:txBody>
      </p:sp>
      <p:sp>
        <p:nvSpPr>
          <p:cNvPr id="5" name="Text Placeholder 4"/>
          <p:cNvSpPr>
            <a:spLocks noGrp="1"/>
          </p:cNvSpPr>
          <p:nvPr>
            <p:ph type="body" sz="quarter" idx="17"/>
          </p:nvPr>
        </p:nvSpPr>
        <p:spPr>
          <a:xfrm>
            <a:off x="2278379" y="7066867"/>
            <a:ext cx="5045529" cy="3561943"/>
          </a:xfrm>
        </p:spPr>
        <p:txBody>
          <a:bodyPr/>
          <a:lstStyle/>
          <a:p>
            <a:endParaRPr lang="en-US" dirty="0"/>
          </a:p>
        </p:txBody>
      </p:sp>
      <p:pic>
        <p:nvPicPr>
          <p:cNvPr id="6" name="Picture 2" descr="C:\Users\Rae\Desktop\gesenius 220.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flipH="1">
            <a:off x="159066" y="1716405"/>
            <a:ext cx="1852613" cy="2343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descr="C:\Users\Rae\Desktop\gesenius lexic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05" y="3979862"/>
            <a:ext cx="1919973" cy="254920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5722349" y="358850"/>
            <a:ext cx="1749198" cy="461665"/>
          </a:xfrm>
          <a:prstGeom prst="rect">
            <a:avLst/>
          </a:prstGeom>
          <a:noFill/>
        </p:spPr>
        <p:txBody>
          <a:bodyPr wrap="none" lIns="91440" tIns="45720" rIns="91440" bIns="45720">
            <a:spAutoFit/>
          </a:bodyPr>
          <a:lstStyle/>
          <a:p>
            <a:pPr algn="ctr"/>
            <a:r>
              <a:rPr lang="en-US" sz="2400" b="1" dirty="0" smtClean="0">
                <a:ln w="1905"/>
                <a:solidFill>
                  <a:srgbClr val="0070C0"/>
                </a:solidFill>
                <a:effectLst>
                  <a:innerShdw blurRad="69850" dist="43180" dir="5400000">
                    <a:srgbClr val="000000">
                      <a:alpha val="65000"/>
                    </a:srgbClr>
                  </a:innerShdw>
                </a:effectLst>
                <a:latin typeface="+mj-lt"/>
              </a:rPr>
              <a:t>1786-1842</a:t>
            </a:r>
            <a:endParaRPr lang="en-US" sz="2400" b="1" dirty="0">
              <a:ln w="1905"/>
              <a:solidFill>
                <a:srgbClr val="0070C0"/>
              </a:solidFill>
              <a:effectLst>
                <a:innerShdw blurRad="69850" dist="43180" dir="5400000">
                  <a:srgbClr val="000000">
                    <a:alpha val="65000"/>
                  </a:srgbClr>
                </a:innerShdw>
              </a:effectLst>
              <a:latin typeface="+mj-lt"/>
            </a:endParaRPr>
          </a:p>
        </p:txBody>
      </p:sp>
      <p:sp>
        <p:nvSpPr>
          <p:cNvPr id="26" name="Text Placeholder 4"/>
          <p:cNvSpPr>
            <a:spLocks noGrp="1"/>
          </p:cNvSpPr>
          <p:nvPr>
            <p:ph type="body" sz="quarter" idx="17"/>
          </p:nvPr>
        </p:nvSpPr>
        <p:spPr>
          <a:xfrm>
            <a:off x="12492266" y="1009883"/>
            <a:ext cx="5045529" cy="5752867"/>
          </a:xfrm>
          <a:solidFill>
            <a:schemeClr val="bg2"/>
          </a:solidFill>
        </p:spPr>
        <p:txBody>
          <a:bodyPr/>
          <a:lstStyle/>
          <a:p>
            <a:r>
              <a:rPr lang="en-US" b="1" i="1" dirty="0" err="1"/>
              <a:t>Gesenius</a:t>
            </a:r>
            <a:r>
              <a:rPr lang="en-US" b="1" i="1" dirty="0"/>
              <a:t> Hebrew-</a:t>
            </a:r>
            <a:r>
              <a:rPr lang="en-US" b="1" i="1" dirty="0" err="1"/>
              <a:t>Chaldee</a:t>
            </a:r>
            <a:r>
              <a:rPr lang="en-US" b="1" i="1" dirty="0"/>
              <a:t> Lexicon</a:t>
            </a:r>
            <a:r>
              <a:rPr lang="en-US" dirty="0"/>
              <a:t>,</a:t>
            </a:r>
          </a:p>
          <a:p>
            <a:r>
              <a:rPr lang="en-US" dirty="0"/>
              <a:t>"The Pharisees . . . and the </a:t>
            </a:r>
            <a:r>
              <a:rPr lang="en-US" dirty="0" err="1"/>
              <a:t>Rabbinists</a:t>
            </a:r>
            <a:r>
              <a:rPr lang="en-US" dirty="0"/>
              <a:t> considered the time when the sun began to descend to be called the FIRST EVENING (Arabic 'little evening'; when it begins to draw towards evening); and the SECOND EVENING to be the REAL SUNSET" (p. 652, #6153).</a:t>
            </a:r>
          </a:p>
          <a:p>
            <a:r>
              <a:rPr lang="en-US" dirty="0">
                <a:hlinkClick r:id="rId6"/>
              </a:rPr>
              <a:t>https://</a:t>
            </a:r>
            <a:r>
              <a:rPr lang="en-US" dirty="0" smtClean="0">
                <a:hlinkClick r:id="rId6"/>
              </a:rPr>
              <a:t>www.hope-of-israel.org/2evens.htm</a:t>
            </a:r>
            <a:r>
              <a:rPr lang="en-US" dirty="0" smtClean="0"/>
              <a:t> </a:t>
            </a:r>
          </a:p>
          <a:p>
            <a:r>
              <a:rPr lang="en-US" dirty="0"/>
              <a:t>&gt;''}-(I)–(1)evening(m. and fem., 1 Sam. 20:5); from the root a y No. II. By; Gen. 19:1; 29:23; </a:t>
            </a:r>
            <a:r>
              <a:rPr lang="en-US" dirty="0" err="1"/>
              <a:t>sy</a:t>
            </a:r>
            <a:r>
              <a:rPr lang="en-US" dirty="0"/>
              <a:t> nº Gen. 8:11; 24; 11; </a:t>
            </a:r>
            <a:r>
              <a:rPr lang="en-US" dirty="0" err="1"/>
              <a:t>Sy</a:t>
            </a:r>
            <a:r>
              <a:rPr lang="en-US" dirty="0"/>
              <a:t> (acc.) Exod. 16:6; poet. </a:t>
            </a:r>
            <a:r>
              <a:rPr lang="en-US" dirty="0" err="1"/>
              <a:t>iy</a:t>
            </a:r>
            <a:r>
              <a:rPr lang="en-US" dirty="0"/>
              <a:t>? Psalm 59:7, 15; 90:6; Gen. 49:27, at evening. </a:t>
            </a:r>
            <a:r>
              <a:rPr lang="en-US" dirty="0" err="1"/>
              <a:t>Plur</a:t>
            </a:r>
            <a:r>
              <a:rPr lang="en-US" dirty="0"/>
              <a:t>, </a:t>
            </a:r>
            <a:r>
              <a:rPr lang="en-US" dirty="0" err="1"/>
              <a:t>njay</a:t>
            </a:r>
            <a:r>
              <a:rPr lang="en-US" dirty="0"/>
              <a:t> </a:t>
            </a:r>
            <a:r>
              <a:rPr lang="en-US" dirty="0" err="1"/>
              <a:t>Jerem</a:t>
            </a:r>
            <a:r>
              <a:rPr lang="en-US" dirty="0"/>
              <a:t>. 5:6. Dual. </a:t>
            </a:r>
            <a:r>
              <a:rPr lang="en-US" dirty="0" err="1"/>
              <a:t>Dºy</a:t>
            </a:r>
            <a:r>
              <a:rPr lang="en-US" dirty="0"/>
              <a:t> the two evenings; only in the phrase Bººl </a:t>
            </a:r>
            <a:r>
              <a:rPr lang="en-US" dirty="0" err="1"/>
              <a:t>i'i</a:t>
            </a:r>
            <a:r>
              <a:rPr lang="en-US" dirty="0"/>
              <a:t>, between the two evenings, Ex. 16:12; 30:8; used as </a:t>
            </a:r>
            <a:r>
              <a:rPr lang="en-US" dirty="0" smtClean="0"/>
              <a:t>marking </a:t>
            </a:r>
            <a:r>
              <a:rPr lang="en-US" dirty="0"/>
              <a:t>the space of time during which the paschal lamb was slain, Ex. 12:6; Lev. 23:5; Num. 9:3; and the evening sacrifice was offered, Ex. 29:39, 41; Num. 28:4; i.e. according to the opinion of the Karaites and Samaritans (which is </a:t>
            </a:r>
            <a:r>
              <a:rPr lang="en-US" dirty="0" err="1"/>
              <a:t>favoured</a:t>
            </a:r>
            <a:r>
              <a:rPr lang="en-US" dirty="0"/>
              <a:t> by the words of Deut. 16:6), the time between sunset and deep </a:t>
            </a:r>
            <a:r>
              <a:rPr lang="en-US" dirty="0" smtClean="0"/>
              <a:t>twilight</a:t>
            </a:r>
            <a:r>
              <a:rPr lang="en-US" dirty="0"/>
              <a:t>. The Pharisees, however (see Joseph. Bellum Jud. vi. 9, § 3), and the </a:t>
            </a:r>
            <a:r>
              <a:rPr lang="en-US" dirty="0" err="1"/>
              <a:t>Rabbinists</a:t>
            </a:r>
            <a:r>
              <a:rPr lang="en-US" dirty="0"/>
              <a:t> considered the time when the sun began to descend to be called the 5,~ * * - first evening (Arab. U-- little evening; º- when * - it begins to draw towards evening; Gr. 3sixm </a:t>
            </a:r>
            <a:r>
              <a:rPr lang="en-US" dirty="0" err="1"/>
              <a:t>Tpwia</a:t>
            </a:r>
            <a:r>
              <a:rPr lang="en-US" dirty="0"/>
              <a:t>); and the second evening to be the real sunset (Gr. 3eiMm </a:t>
            </a:r>
            <a:r>
              <a:rPr lang="en-US" dirty="0" err="1"/>
              <a:t>Gºpia</a:t>
            </a:r>
            <a:r>
              <a:rPr lang="en-US" dirty="0"/>
              <a:t>).</a:t>
            </a:r>
          </a:p>
        </p:txBody>
      </p:sp>
      <p:sp>
        <p:nvSpPr>
          <p:cNvPr id="27" name="Text Placeholder 4"/>
          <p:cNvSpPr>
            <a:spLocks noGrp="1"/>
          </p:cNvSpPr>
          <p:nvPr>
            <p:ph type="body" sz="quarter" idx="17"/>
          </p:nvPr>
        </p:nvSpPr>
        <p:spPr>
          <a:xfrm>
            <a:off x="159066" y="7026070"/>
            <a:ext cx="5045529" cy="3561943"/>
          </a:xfrm>
        </p:spPr>
        <p:txBody>
          <a:bodyPr/>
          <a:lstStyle/>
          <a:p>
            <a:r>
              <a:rPr lang="en-US" sz="2800" dirty="0">
                <a:solidFill>
                  <a:schemeClr val="accent6">
                    <a:lumMod val="75000"/>
                  </a:schemeClr>
                </a:solidFill>
              </a:rPr>
              <a:t>“… But </a:t>
            </a:r>
            <a:r>
              <a:rPr lang="en-US" sz="2800" b="1" dirty="0" err="1">
                <a:solidFill>
                  <a:schemeClr val="accent6">
                    <a:lumMod val="75000"/>
                  </a:schemeClr>
                </a:solidFill>
                <a:effectLst>
                  <a:outerShdw blurRad="69850" dist="43180" dir="5400000" sx="0" sy="0">
                    <a:srgbClr val="000000">
                      <a:alpha val="65000"/>
                    </a:srgbClr>
                  </a:outerShdw>
                </a:effectLst>
              </a:rPr>
              <a:t>Gesenius</a:t>
            </a:r>
            <a:r>
              <a:rPr lang="en-US" sz="2800" b="1" dirty="0">
                <a:solidFill>
                  <a:schemeClr val="accent6">
                    <a:lumMod val="75000"/>
                  </a:schemeClr>
                </a:solidFill>
              </a:rPr>
              <a:t>, in his Hebrew Lexicon,</a:t>
            </a:r>
            <a:r>
              <a:rPr lang="en-US" sz="2800" dirty="0">
                <a:solidFill>
                  <a:schemeClr val="accent6">
                    <a:lumMod val="75000"/>
                  </a:schemeClr>
                </a:solidFill>
              </a:rPr>
              <a:t> says that </a:t>
            </a:r>
            <a:r>
              <a:rPr lang="en-US" sz="2800" b="1" dirty="0">
                <a:solidFill>
                  <a:schemeClr val="accent6">
                    <a:lumMod val="75000"/>
                  </a:schemeClr>
                </a:solidFill>
                <a:effectLst>
                  <a:outerShdw blurRad="69850" dist="43180" dir="5400000" sx="0" sy="0">
                    <a:srgbClr val="000000">
                      <a:alpha val="65000"/>
                    </a:srgbClr>
                  </a:outerShdw>
                </a:effectLst>
              </a:rPr>
              <a:t>between the two evenings</a:t>
            </a:r>
            <a:r>
              <a:rPr lang="en-US" sz="2800" dirty="0">
                <a:solidFill>
                  <a:schemeClr val="accent6">
                    <a:lumMod val="75000"/>
                  </a:schemeClr>
                </a:solidFill>
              </a:rPr>
              <a:t>, according to the “</a:t>
            </a:r>
            <a:r>
              <a:rPr lang="en-US" sz="2800" b="1" u="sng" dirty="0">
                <a:solidFill>
                  <a:schemeClr val="accent6">
                    <a:lumMod val="75000"/>
                  </a:schemeClr>
                </a:solidFill>
              </a:rPr>
              <a:t>best</a:t>
            </a:r>
            <a:r>
              <a:rPr lang="en-US" sz="2800" dirty="0">
                <a:solidFill>
                  <a:schemeClr val="accent6">
                    <a:lumMod val="75000"/>
                  </a:schemeClr>
                </a:solidFill>
              </a:rPr>
              <a:t> </a:t>
            </a:r>
            <a:r>
              <a:rPr lang="en-US" sz="2800" b="1" u="sng" dirty="0">
                <a:solidFill>
                  <a:schemeClr val="accent6">
                    <a:lumMod val="75000"/>
                  </a:schemeClr>
                </a:solidFill>
              </a:rPr>
              <a:t>supported</a:t>
            </a:r>
            <a:r>
              <a:rPr lang="en-US" sz="2800" dirty="0">
                <a:solidFill>
                  <a:schemeClr val="accent6">
                    <a:lumMod val="75000"/>
                  </a:schemeClr>
                </a:solidFill>
              </a:rPr>
              <a:t>” </a:t>
            </a:r>
            <a:r>
              <a:rPr lang="en-US" sz="2800" b="1" u="sng" dirty="0">
                <a:solidFill>
                  <a:schemeClr val="accent6">
                    <a:lumMod val="75000"/>
                  </a:schemeClr>
                </a:solidFill>
              </a:rPr>
              <a:t>opinion</a:t>
            </a:r>
            <a:r>
              <a:rPr lang="en-US" sz="2800" dirty="0">
                <a:solidFill>
                  <a:schemeClr val="accent6">
                    <a:lumMod val="75000"/>
                  </a:schemeClr>
                </a:solidFill>
              </a:rPr>
              <a:t>, “</a:t>
            </a:r>
            <a:r>
              <a:rPr lang="en-US" sz="2800" b="1" dirty="0">
                <a:solidFill>
                  <a:schemeClr val="accent6">
                    <a:lumMod val="75000"/>
                  </a:schemeClr>
                </a:solidFill>
                <a:effectLst>
                  <a:outerShdw blurRad="69850" dist="43180" dir="5400000" sx="0" sy="0">
                    <a:srgbClr val="000000">
                      <a:alpha val="65000"/>
                    </a:srgbClr>
                  </a:outerShdw>
                </a:effectLst>
              </a:rPr>
              <a:t>was the interval between sunset and dark</a:t>
            </a:r>
            <a:r>
              <a:rPr lang="en-US" sz="2800" dirty="0">
                <a:solidFill>
                  <a:schemeClr val="accent6">
                    <a:lumMod val="75000"/>
                  </a:schemeClr>
                </a:solidFill>
              </a:rPr>
              <a:t>.”</a:t>
            </a:r>
            <a:r>
              <a:rPr lang="en-US" dirty="0"/>
              <a:t> </a:t>
            </a:r>
          </a:p>
        </p:txBody>
      </p:sp>
      <p:grpSp>
        <p:nvGrpSpPr>
          <p:cNvPr id="18" name="Group 17"/>
          <p:cNvGrpSpPr/>
          <p:nvPr/>
        </p:nvGrpSpPr>
        <p:grpSpPr>
          <a:xfrm>
            <a:off x="2670391" y="972488"/>
            <a:ext cx="6450460" cy="5556582"/>
            <a:chOff x="1687513" y="1339250"/>
            <a:chExt cx="5638800" cy="4902800"/>
          </a:xfrm>
        </p:grpSpPr>
        <p:pic>
          <p:nvPicPr>
            <p:cNvPr id="3082" name="Picture 10" descr="C:\Users\Rae\Desktop\gesenius Heb &amp; Chaldee Lexicon p 652 on B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7513" y="1397000"/>
              <a:ext cx="5638800" cy="484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3" name="Picture 11" descr="C:\Users\Rae\Desktop\gesenius Headi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7513" y="1339250"/>
              <a:ext cx="5638800" cy="323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2" name="Rectangle 21"/>
          <p:cNvSpPr/>
          <p:nvPr/>
        </p:nvSpPr>
        <p:spPr>
          <a:xfrm>
            <a:off x="2963119" y="2488557"/>
            <a:ext cx="3298785" cy="3426106"/>
          </a:xfrm>
          <a:prstGeom prst="rect">
            <a:avLst/>
          </a:prstGeom>
          <a:noFill/>
          <a:ln w="57150">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C:\Users\Rae\Desktop\gesenius BTE portion onl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028" y="1450319"/>
            <a:ext cx="4742204" cy="5059085"/>
          </a:xfrm>
          <a:prstGeom prst="rect">
            <a:avLst/>
          </a:prstGeom>
          <a:noFill/>
          <a:ln w="57150">
            <a:solidFill>
              <a:schemeClr val="accent6">
                <a:lumMod val="75000"/>
              </a:schemeClr>
            </a:solidFill>
          </a:ln>
          <a:effectLst>
            <a:glow rad="228600">
              <a:schemeClr val="accent1">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8442960" y="4602480"/>
            <a:ext cx="2476500" cy="0"/>
          </a:xfrm>
          <a:prstGeom prst="line">
            <a:avLst/>
          </a:prstGeom>
          <a:ln w="28575"/>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85660" y="4853940"/>
            <a:ext cx="1196340" cy="0"/>
          </a:xfrm>
          <a:prstGeom prst="line">
            <a:avLst/>
          </a:prstGeom>
          <a:ln w="28575">
            <a:solidFill>
              <a:srgbClr val="FF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515100" y="3238500"/>
            <a:ext cx="1424940" cy="0"/>
          </a:xfrm>
          <a:prstGeom prst="line">
            <a:avLst/>
          </a:prstGeom>
          <a:ln w="28575"/>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515100" y="3002280"/>
            <a:ext cx="4434840" cy="0"/>
          </a:xfrm>
          <a:prstGeom prst="line">
            <a:avLst/>
          </a:prstGeom>
          <a:ln w="28575"/>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858000" y="3467100"/>
            <a:ext cx="1424940" cy="0"/>
          </a:xfrm>
          <a:prstGeom prst="line">
            <a:avLst/>
          </a:prstGeom>
          <a:ln w="28575"/>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426662" y="3941761"/>
            <a:ext cx="3523278" cy="221749"/>
          </a:xfrm>
          <a:prstGeom prst="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07480" y="4162741"/>
            <a:ext cx="1363980" cy="221749"/>
          </a:xfrm>
          <a:prstGeom prst="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42860" y="4387480"/>
            <a:ext cx="3307080" cy="221749"/>
          </a:xfrm>
          <a:prstGeom prst="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492240" y="4634643"/>
            <a:ext cx="502920" cy="221749"/>
          </a:xfrm>
          <a:prstGeom prst="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9681210" y="5074920"/>
            <a:ext cx="1245870" cy="0"/>
          </a:xfrm>
          <a:prstGeom prst="line">
            <a:avLst/>
          </a:prstGeom>
          <a:ln w="28575">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515100" y="5341620"/>
            <a:ext cx="4434840" cy="0"/>
          </a:xfrm>
          <a:prstGeom prst="line">
            <a:avLst/>
          </a:prstGeom>
          <a:ln w="28575">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515100" y="5753100"/>
            <a:ext cx="1055370" cy="0"/>
          </a:xfrm>
          <a:prstGeom prst="line">
            <a:avLst/>
          </a:prstGeom>
          <a:ln w="28575">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724900" y="5722620"/>
            <a:ext cx="1104900" cy="7620"/>
          </a:xfrm>
          <a:prstGeom prst="line">
            <a:avLst/>
          </a:prstGeom>
          <a:ln w="28575">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507480" y="6019800"/>
            <a:ext cx="2842260" cy="0"/>
          </a:xfrm>
          <a:prstGeom prst="line">
            <a:avLst/>
          </a:prstGeom>
          <a:ln w="28575">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22720" y="6248400"/>
            <a:ext cx="4000500" cy="0"/>
          </a:xfrm>
          <a:prstGeom prst="line">
            <a:avLst/>
          </a:prstGeom>
          <a:ln w="28575">
            <a:solidFill>
              <a:srgbClr val="002060"/>
            </a:solidFill>
          </a:ln>
          <a:effectLst>
            <a:glow rad="63500">
              <a:schemeClr val="accent6">
                <a:satMod val="175000"/>
                <a:alpha val="40000"/>
              </a:scheme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940040" y="5074920"/>
            <a:ext cx="1676400" cy="0"/>
          </a:xfrm>
          <a:prstGeom prst="line">
            <a:avLst/>
          </a:prstGeom>
          <a:ln w="28575">
            <a:solidFill>
              <a:srgbClr val="FF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7113270" y="4627561"/>
            <a:ext cx="1363980" cy="221749"/>
          </a:xfrm>
          <a:prstGeom prst="rect">
            <a:avLst/>
          </a:prstGeom>
          <a:solidFill>
            <a:schemeClr val="accent3">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7920990" y="4840921"/>
            <a:ext cx="1695450" cy="221749"/>
          </a:xfrm>
          <a:prstGeom prst="rect">
            <a:avLst/>
          </a:prstGeom>
          <a:solidFill>
            <a:schemeClr val="accent3">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488430" y="2780531"/>
            <a:ext cx="1192530" cy="221749"/>
          </a:xfrm>
          <a:prstGeom prst="rect">
            <a:avLst/>
          </a:prstGeom>
          <a:solidFill>
            <a:schemeClr val="accent3">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645140" y="2558782"/>
            <a:ext cx="377190" cy="221749"/>
          </a:xfrm>
          <a:prstGeom prst="rect">
            <a:avLst/>
          </a:prstGeom>
          <a:solidFill>
            <a:schemeClr val="accent3">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424422" y="1481328"/>
            <a:ext cx="4630802" cy="4991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un 34"/>
          <p:cNvSpPr/>
          <p:nvPr/>
        </p:nvSpPr>
        <p:spPr>
          <a:xfrm>
            <a:off x="401320" y="37101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674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3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1" fill="hold" grpId="0" nodeType="clickEffect">
                                  <p:stCondLst>
                                    <p:cond delay="0"/>
                                  </p:stCondLst>
                                  <p:childTnLst>
                                    <p:animEffect transition="out" filter="wipe(up)">
                                      <p:cBhvr>
                                        <p:cTn id="29" dur="4000"/>
                                        <p:tgtEl>
                                          <p:spTgt spid="56"/>
                                        </p:tgtEl>
                                      </p:cBhvr>
                                    </p:animEffect>
                                    <p:set>
                                      <p:cBhvr>
                                        <p:cTn id="30" dur="1" fill="hold">
                                          <p:stCondLst>
                                            <p:cond delay="39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14E5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52154" y="226513"/>
            <a:ext cx="5170715" cy="646331"/>
          </a:xfrm>
        </p:spPr>
        <p:txBody>
          <a:bodyPr>
            <a:scene3d>
              <a:camera prst="orthographicFront"/>
              <a:lightRig rig="threePt" dir="t"/>
            </a:scene3d>
            <a:sp3d extrusionH="57150">
              <a:bevelT w="82550" h="38100" prst="coolSlant"/>
            </a:sp3d>
          </a:bodyPr>
          <a:lstStyle/>
          <a:p>
            <a:r>
              <a:rPr lang="en-US" dirty="0" smtClean="0">
                <a:solidFill>
                  <a:srgbClr val="016A6F"/>
                </a:solidFill>
              </a:rPr>
              <a:t>William Greenfield</a:t>
            </a:r>
            <a:endParaRPr lang="en-US" dirty="0">
              <a:solidFill>
                <a:srgbClr val="016A6F"/>
              </a:solidFill>
            </a:endParaRPr>
          </a:p>
        </p:txBody>
      </p:sp>
      <p:sp>
        <p:nvSpPr>
          <p:cNvPr id="5" name="Text Placeholder 4"/>
          <p:cNvSpPr>
            <a:spLocks noGrp="1"/>
          </p:cNvSpPr>
          <p:nvPr>
            <p:ph type="body" sz="quarter" idx="17"/>
          </p:nvPr>
        </p:nvSpPr>
        <p:spPr>
          <a:xfrm>
            <a:off x="12287589" y="2425633"/>
            <a:ext cx="5045529" cy="3561943"/>
          </a:xfrm>
        </p:spPr>
        <p:txBody>
          <a:bodyPr/>
          <a:lstStyle/>
          <a:p>
            <a:r>
              <a:rPr lang="en-US" dirty="0"/>
              <a:t>“</a:t>
            </a:r>
            <a:r>
              <a:rPr lang="en-US" b="1" dirty="0"/>
              <a:t>Greenfield, in his New testament Lexicon,</a:t>
            </a:r>
            <a:r>
              <a:rPr lang="en-US" dirty="0"/>
              <a:t> says that two evenings “were reckoned by the Hebrews; </a:t>
            </a:r>
            <a:r>
              <a:rPr lang="en-US" b="1" u="sng" dirty="0"/>
              <a:t>one from the ninth hour</a:t>
            </a:r>
            <a:r>
              <a:rPr lang="en-US" b="1" dirty="0"/>
              <a:t>, (3 o’clock,) </a:t>
            </a:r>
            <a:r>
              <a:rPr lang="en-US" b="1" u="sng" dirty="0"/>
              <a:t>until sunset</a:t>
            </a:r>
            <a:r>
              <a:rPr lang="en-US" dirty="0"/>
              <a:t>; and the other, </a:t>
            </a:r>
            <a:r>
              <a:rPr lang="en-US" b="1" u="sng" dirty="0"/>
              <a:t>from sunset</a:t>
            </a:r>
            <a:r>
              <a:rPr lang="en-US" b="1" dirty="0"/>
              <a:t> </a:t>
            </a:r>
            <a:r>
              <a:rPr lang="en-US" b="1" u="sng" dirty="0"/>
              <a:t>until</a:t>
            </a:r>
            <a:r>
              <a:rPr lang="en-US" u="sng" dirty="0"/>
              <a:t> </a:t>
            </a:r>
            <a:r>
              <a:rPr lang="en-US" b="1" u="sng" dirty="0"/>
              <a:t>dark</a:t>
            </a:r>
            <a:r>
              <a:rPr lang="en-US" dirty="0"/>
              <a:t>.  </a:t>
            </a:r>
            <a:r>
              <a:rPr lang="en-US" b="1" dirty="0"/>
              <a:t>Robinson’s Lexicon of the New Testament</a:t>
            </a:r>
            <a:r>
              <a:rPr lang="en-US" dirty="0"/>
              <a:t> says the same, this would agree </a:t>
            </a:r>
            <a:r>
              <a:rPr lang="en-US" b="1" u="sng" dirty="0"/>
              <a:t>very nearly</a:t>
            </a:r>
            <a:r>
              <a:rPr lang="en-US" b="1" dirty="0"/>
              <a:t> </a:t>
            </a:r>
            <a:r>
              <a:rPr lang="en-US" dirty="0"/>
              <a:t>with </a:t>
            </a:r>
            <a:r>
              <a:rPr lang="en-US" dirty="0" err="1"/>
              <a:t>Gesenius</a:t>
            </a:r>
            <a:r>
              <a:rPr lang="en-US" dirty="0"/>
              <a:t> …”</a:t>
            </a:r>
            <a:r>
              <a:rPr lang="en-US" i="1" dirty="0"/>
              <a:t>—</a:t>
            </a:r>
            <a:r>
              <a:rPr lang="en-US" b="1" i="1" dirty="0"/>
              <a:t>J. N. Andrews, Nov. 12, 1855.  </a:t>
            </a:r>
            <a:r>
              <a:rPr lang="en-US" i="1" dirty="0"/>
              <a:t>[Emphasis supplied</a:t>
            </a:r>
            <a:r>
              <a:rPr lang="en-US" i="1" dirty="0" smtClean="0"/>
              <a:t>.]</a:t>
            </a:r>
            <a:r>
              <a:rPr lang="en-US" i="1" dirty="0" smtClean="0">
                <a:solidFill>
                  <a:srgbClr val="C00000"/>
                </a:solidFill>
              </a:rPr>
              <a:t>  </a:t>
            </a:r>
            <a:r>
              <a:rPr lang="en-US" b="1" i="1" dirty="0" smtClean="0">
                <a:solidFill>
                  <a:srgbClr val="C00000"/>
                </a:solidFill>
              </a:rPr>
              <a:t>This stuff from Andrews is so wrong it is pathetic.</a:t>
            </a:r>
            <a:endParaRPr lang="en-US" dirty="0"/>
          </a:p>
          <a:p>
            <a:pPr lvl="0"/>
            <a:r>
              <a:rPr lang="en-US" dirty="0"/>
              <a:t>The “first” “even” is from 3 PM to sunset.  (More specific than </a:t>
            </a:r>
            <a:r>
              <a:rPr lang="en-US" b="1" i="1" dirty="0"/>
              <a:t>Easton</a:t>
            </a:r>
            <a:r>
              <a:rPr lang="en-US" dirty="0"/>
              <a:t> or </a:t>
            </a:r>
            <a:r>
              <a:rPr lang="en-US" b="1" u="sng" dirty="0" err="1"/>
              <a:t>Gesenius</a:t>
            </a:r>
            <a:r>
              <a:rPr lang="en-US" dirty="0"/>
              <a:t>.)</a:t>
            </a:r>
          </a:p>
          <a:p>
            <a:pPr lvl="0"/>
            <a:r>
              <a:rPr lang="en-US" dirty="0"/>
              <a:t>The “second” evening is the period “between sunset until dark.” </a:t>
            </a:r>
          </a:p>
          <a:p>
            <a:pPr lvl="0"/>
            <a:r>
              <a:rPr lang="en-US" b="1" dirty="0"/>
              <a:t>Scriptural Verification:</a:t>
            </a:r>
            <a:r>
              <a:rPr lang="en-US" dirty="0"/>
              <a:t>  “between sunset and dark” is indeed the “dusk twilight” according to the Hebrew definition of &lt;ereb&gt; H6153.</a:t>
            </a:r>
          </a:p>
          <a:p>
            <a:endParaRPr lang="en-US" dirty="0"/>
          </a:p>
        </p:txBody>
      </p:sp>
      <p:sp>
        <p:nvSpPr>
          <p:cNvPr id="8" name="Rectangle 7"/>
          <p:cNvSpPr/>
          <p:nvPr/>
        </p:nvSpPr>
        <p:spPr>
          <a:xfrm>
            <a:off x="5505350" y="364787"/>
            <a:ext cx="1749198" cy="461665"/>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smtClean="0">
                <a:ln w="1905"/>
                <a:solidFill>
                  <a:srgbClr val="016A6F"/>
                </a:solidFill>
                <a:effectLst>
                  <a:innerShdw blurRad="69850" dist="43180" dir="5400000">
                    <a:srgbClr val="000000">
                      <a:alpha val="65000"/>
                    </a:srgbClr>
                  </a:innerShdw>
                </a:effectLst>
                <a:latin typeface="+mj-lt"/>
              </a:rPr>
              <a:t>1799-1831</a:t>
            </a:r>
            <a:endParaRPr lang="en-US" sz="2400" b="1" dirty="0">
              <a:ln w="1905"/>
              <a:solidFill>
                <a:srgbClr val="016A6F"/>
              </a:solidFill>
              <a:effectLst>
                <a:innerShdw blurRad="69850" dist="43180" dir="5400000">
                  <a:srgbClr val="000000">
                    <a:alpha val="65000"/>
                  </a:srgbClr>
                </a:innerShdw>
              </a:effectLst>
              <a:latin typeface="+mj-lt"/>
            </a:endParaRPr>
          </a:p>
        </p:txBody>
      </p:sp>
      <p:pic>
        <p:nvPicPr>
          <p:cNvPr id="9" name="Picture 8" descr="C:\Users\Rae\Desktop\greenfield william greek lexicon 9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66" y="3544218"/>
            <a:ext cx="1988407" cy="28546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bwMode="auto">
          <a:xfrm>
            <a:off x="152362" y="820515"/>
            <a:ext cx="2361321" cy="27878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5" descr="C:\Users\Rae\Desktop\greenfield BTE -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8429" y="901192"/>
            <a:ext cx="8785557" cy="54724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7458456" y="3601847"/>
            <a:ext cx="3464560" cy="1553845"/>
          </a:xfrm>
          <a:prstGeom prst="rect">
            <a:avLst/>
          </a:prstGeom>
          <a:noFill/>
          <a:ln w="57150">
            <a:solidFill>
              <a:schemeClr val="accent3">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4005072" y="1618818"/>
            <a:ext cx="6917944" cy="3004725"/>
            <a:chOff x="4005072" y="1618818"/>
            <a:chExt cx="6917944" cy="3004725"/>
          </a:xfrm>
        </p:grpSpPr>
        <p:grpSp>
          <p:nvGrpSpPr>
            <p:cNvPr id="14" name="Group 13"/>
            <p:cNvGrpSpPr/>
            <p:nvPr/>
          </p:nvGrpSpPr>
          <p:grpSpPr>
            <a:xfrm>
              <a:off x="4005072" y="1618818"/>
              <a:ext cx="6917944" cy="3004725"/>
              <a:chOff x="4156882" y="2304604"/>
              <a:chExt cx="6792596" cy="3004725"/>
            </a:xfrm>
            <a:effectLst>
              <a:glow rad="228600">
                <a:schemeClr val="accent5">
                  <a:satMod val="175000"/>
                  <a:alpha val="40000"/>
                </a:schemeClr>
              </a:glow>
            </a:effectLst>
          </p:grpSpPr>
          <p:pic>
            <p:nvPicPr>
              <p:cNvPr id="15" name="Picture 6" descr="C:\Users\Rae\Desktop\greenfield BTE - 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6882" y="2304604"/>
                <a:ext cx="6792596" cy="3004725"/>
              </a:xfrm>
              <a:prstGeom prst="rect">
                <a:avLst/>
              </a:prstGeom>
              <a:noFill/>
              <a:ln w="76200">
                <a:solidFill>
                  <a:schemeClr val="accent3">
                    <a:lumMod val="75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6327648" y="3547872"/>
                <a:ext cx="4498848" cy="0"/>
              </a:xfrm>
              <a:prstGeom prst="line">
                <a:avLst/>
              </a:prstGeom>
              <a:ln w="38100">
                <a:solidFill>
                  <a:schemeClr val="accent3">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07840" y="3840494"/>
                <a:ext cx="4598416" cy="0"/>
              </a:xfrm>
              <a:prstGeom prst="line">
                <a:avLst/>
              </a:prstGeom>
              <a:ln w="38100">
                <a:solidFill>
                  <a:schemeClr val="accent3">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65775" y="4157486"/>
                <a:ext cx="3595929" cy="0"/>
              </a:xfrm>
              <a:prstGeom prst="line">
                <a:avLst/>
              </a:prstGeom>
              <a:ln w="38100">
                <a:solidFill>
                  <a:schemeClr val="accent3">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81599" y="4465334"/>
                <a:ext cx="5367879" cy="0"/>
              </a:xfrm>
              <a:prstGeom prst="line">
                <a:avLst/>
              </a:prstGeom>
              <a:ln w="38100">
                <a:solidFill>
                  <a:schemeClr val="accent3">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07840" y="4764038"/>
                <a:ext cx="2083816" cy="0"/>
              </a:xfrm>
              <a:prstGeom prst="line">
                <a:avLst/>
              </a:prstGeom>
              <a:ln w="38100">
                <a:solidFill>
                  <a:schemeClr val="accent3">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5847088" y="1972070"/>
              <a:ext cx="3872984" cy="0"/>
            </a:xfrm>
            <a:prstGeom prst="line">
              <a:avLst/>
            </a:prstGeom>
            <a:ln w="38100">
              <a:solidFill>
                <a:srgbClr val="FF6600"/>
              </a:solidFill>
              <a:prstDash val="dash"/>
            </a:ln>
            <a:effectLst>
              <a:glow rad="139700">
                <a:schemeClr val="accent2">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58816" y="2260162"/>
              <a:ext cx="6638948" cy="0"/>
            </a:xfrm>
            <a:prstGeom prst="line">
              <a:avLst/>
            </a:prstGeom>
            <a:ln w="38100">
              <a:solidFill>
                <a:srgbClr val="FF6600"/>
              </a:solidFill>
              <a:prstDash val="dash"/>
            </a:ln>
            <a:effectLst>
              <a:glow rad="139700">
                <a:schemeClr val="accent2">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70688" y="2572526"/>
              <a:ext cx="1936492" cy="0"/>
            </a:xfrm>
            <a:prstGeom prst="line">
              <a:avLst/>
            </a:prstGeom>
            <a:ln w="38100">
              <a:solidFill>
                <a:srgbClr val="FF6600"/>
              </a:solidFill>
              <a:prstDash val="dash"/>
            </a:ln>
            <a:effectLst>
              <a:glow rad="139700">
                <a:schemeClr val="accent2">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47416" y="2563382"/>
              <a:ext cx="3872984" cy="0"/>
            </a:xfrm>
            <a:prstGeom prst="line">
              <a:avLst/>
            </a:prstGeom>
            <a:ln w="38100">
              <a:solidFill>
                <a:schemeClr val="accent4">
                  <a:lumMod val="50000"/>
                </a:schemeClr>
              </a:solidFill>
              <a:prstDash val="dash"/>
            </a:ln>
            <a:effectLst>
              <a:glow rad="101600">
                <a:schemeClr val="accent4">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67640" y="2852942"/>
              <a:ext cx="1765800" cy="0"/>
            </a:xfrm>
            <a:prstGeom prst="line">
              <a:avLst/>
            </a:prstGeom>
            <a:ln w="38100">
              <a:solidFill>
                <a:schemeClr val="accent4">
                  <a:lumMod val="50000"/>
                </a:schemeClr>
              </a:solidFill>
              <a:prstDash val="dash"/>
            </a:ln>
            <a:effectLst>
              <a:glow rad="101600">
                <a:schemeClr val="accent4">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pic>
        <p:nvPicPr>
          <p:cNvPr id="5122" name="Picture 2" descr="C:\Users\Rae\Desktop\greenfield &amp; BTE bes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34557" y="-2275008"/>
            <a:ext cx="5492751" cy="448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42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5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3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362269" y="5477069"/>
            <a:ext cx="10646229" cy="13809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452154" y="171873"/>
            <a:ext cx="5170715" cy="646331"/>
          </a:xfrm>
        </p:spPr>
        <p:txBody>
          <a:bodyPr/>
          <a:lstStyle/>
          <a:p>
            <a:r>
              <a:rPr lang="en-US" dirty="0" smtClean="0"/>
              <a:t>Matthew G Easton</a:t>
            </a:r>
            <a:endParaRPr lang="en-US" dirty="0"/>
          </a:p>
        </p:txBody>
      </p:sp>
      <p:sp>
        <p:nvSpPr>
          <p:cNvPr id="5" name="Text Placeholder 4"/>
          <p:cNvSpPr>
            <a:spLocks noGrp="1"/>
          </p:cNvSpPr>
          <p:nvPr>
            <p:ph type="body" sz="quarter" idx="17"/>
          </p:nvPr>
        </p:nvSpPr>
        <p:spPr>
          <a:xfrm>
            <a:off x="1482167" y="793260"/>
            <a:ext cx="7993794" cy="4954391"/>
          </a:xfrm>
        </p:spPr>
        <p:txBody>
          <a:bodyPr>
            <a:scene3d>
              <a:camera prst="orthographicFront"/>
              <a:lightRig rig="threePt" dir="t"/>
            </a:scene3d>
            <a:sp3d extrusionH="57150">
              <a:bevelT w="38100" h="38100"/>
            </a:sp3d>
          </a:bodyPr>
          <a:lstStyle/>
          <a:p>
            <a:r>
              <a:rPr lang="en-US" sz="2400" b="1" dirty="0">
                <a:solidFill>
                  <a:schemeClr val="tx2"/>
                </a:solidFill>
                <a:effectLst>
                  <a:outerShdw blurRad="38100" dist="38100" dir="2700000" algn="tl">
                    <a:srgbClr val="000000">
                      <a:alpha val="43137"/>
                    </a:srgbClr>
                  </a:outerShdw>
                </a:effectLst>
              </a:rPr>
              <a:t>Easton’s Bible </a:t>
            </a:r>
            <a:r>
              <a:rPr lang="en-US" sz="2400" b="1" dirty="0" smtClean="0">
                <a:solidFill>
                  <a:schemeClr val="tx2"/>
                </a:solidFill>
                <a:effectLst>
                  <a:outerShdw blurRad="38100" dist="38100" dir="2700000" algn="tl">
                    <a:srgbClr val="000000">
                      <a:alpha val="43137"/>
                    </a:srgbClr>
                  </a:outerShdw>
                </a:effectLst>
              </a:rPr>
              <a:t>Dictionary Definitions </a:t>
            </a:r>
            <a:r>
              <a:rPr lang="en-US" sz="1800" b="1" dirty="0" smtClean="0">
                <a:solidFill>
                  <a:schemeClr val="tx2"/>
                </a:solidFill>
                <a:effectLst>
                  <a:outerShdw blurRad="38100" dist="38100" dir="2700000" algn="tl">
                    <a:srgbClr val="000000">
                      <a:alpha val="43137"/>
                    </a:srgbClr>
                  </a:outerShdw>
                </a:effectLst>
              </a:rPr>
              <a:t>[very popular]</a:t>
            </a:r>
            <a:r>
              <a:rPr lang="en-US" sz="2400" b="1" dirty="0" smtClean="0">
                <a:solidFill>
                  <a:schemeClr val="tx2"/>
                </a:solidFill>
                <a:effectLst>
                  <a:outerShdw blurRad="38100" dist="38100" dir="2700000" algn="tl">
                    <a:srgbClr val="000000">
                      <a:alpha val="43137"/>
                    </a:srgbClr>
                  </a:outerShdw>
                </a:effectLst>
              </a:rPr>
              <a:t>:</a:t>
            </a:r>
            <a:endParaRPr lang="en-US" sz="2400" b="1" dirty="0">
              <a:solidFill>
                <a:schemeClr val="tx2"/>
              </a:solidFill>
              <a:effectLst>
                <a:outerShdw blurRad="38100" dist="38100" dir="2700000" algn="tl">
                  <a:srgbClr val="000000">
                    <a:alpha val="43137"/>
                  </a:srgbClr>
                </a:outerShdw>
              </a:effectLst>
            </a:endParaRPr>
          </a:p>
          <a:p>
            <a:r>
              <a:rPr lang="en-US" sz="2400" b="1" u="sng" dirty="0">
                <a:solidFill>
                  <a:schemeClr val="accent3">
                    <a:lumMod val="75000"/>
                  </a:schemeClr>
                </a:solidFill>
                <a:effectLst>
                  <a:outerShdw blurRad="38100" dist="38100" dir="2700000" algn="tl">
                    <a:srgbClr val="000000">
                      <a:alpha val="43137"/>
                    </a:srgbClr>
                  </a:outerShdw>
                </a:effectLst>
              </a:rPr>
              <a:t>Daily </a:t>
            </a:r>
            <a:r>
              <a:rPr lang="en-US" sz="2400" b="1" u="sng" dirty="0" smtClean="0">
                <a:solidFill>
                  <a:schemeClr val="accent3">
                    <a:lumMod val="75000"/>
                  </a:schemeClr>
                </a:solidFill>
                <a:effectLst>
                  <a:outerShdw blurRad="38100" dist="38100" dir="2700000" algn="tl">
                    <a:srgbClr val="000000">
                      <a:alpha val="43137"/>
                    </a:srgbClr>
                  </a:outerShdw>
                </a:effectLst>
              </a:rPr>
              <a:t>sacrifice</a:t>
            </a:r>
            <a:r>
              <a:rPr lang="en-US" sz="2400" b="1" dirty="0" smtClean="0">
                <a:solidFill>
                  <a:schemeClr val="accent3">
                    <a:lumMod val="75000"/>
                  </a:schemeClr>
                </a:solidFill>
              </a:rPr>
              <a:t>: </a:t>
            </a:r>
            <a:r>
              <a:rPr lang="en-US" sz="2400" dirty="0"/>
              <a:t> </a:t>
            </a:r>
            <a:r>
              <a:rPr lang="en-US" sz="1600" dirty="0"/>
              <a:t>(</a:t>
            </a:r>
            <a:r>
              <a:rPr lang="en-US" sz="1600" dirty="0">
                <a:effectLst>
                  <a:glow rad="88900">
                    <a:srgbClr val="FFFF00">
                      <a:alpha val="74000"/>
                    </a:srgbClr>
                  </a:glow>
                </a:effectLst>
                <a:hlinkClick r:id="rId3"/>
              </a:rPr>
              <a:t>Daniel 8:12</a:t>
            </a:r>
            <a:r>
              <a:rPr lang="en-US" sz="1600" dirty="0">
                <a:effectLst>
                  <a:glow rad="88900">
                    <a:srgbClr val="FFFF00">
                      <a:alpha val="74000"/>
                    </a:srgbClr>
                  </a:glow>
                </a:effectLst>
              </a:rPr>
              <a:t>; </a:t>
            </a:r>
            <a:r>
              <a:rPr lang="en-US" sz="1600" dirty="0">
                <a:effectLst>
                  <a:glow rad="88900">
                    <a:srgbClr val="FFFF00">
                      <a:alpha val="74000"/>
                    </a:srgbClr>
                  </a:glow>
                </a:effectLst>
                <a:hlinkClick r:id="rId4"/>
              </a:rPr>
              <a:t>11:31</a:t>
            </a:r>
            <a:r>
              <a:rPr lang="en-US" sz="1600" dirty="0">
                <a:effectLst>
                  <a:glow rad="88900">
                    <a:srgbClr val="FFFF00">
                      <a:alpha val="74000"/>
                    </a:srgbClr>
                  </a:glow>
                </a:effectLst>
              </a:rPr>
              <a:t>; </a:t>
            </a:r>
            <a:r>
              <a:rPr lang="en-US" sz="1600" dirty="0" smtClean="0">
                <a:effectLst>
                  <a:glow rad="88900">
                    <a:srgbClr val="FFFF00">
                      <a:alpha val="74000"/>
                    </a:srgbClr>
                  </a:glow>
                </a:effectLst>
                <a:hlinkClick r:id="rId5"/>
              </a:rPr>
              <a:t>12:11</a:t>
            </a:r>
            <a:r>
              <a:rPr lang="en-US" sz="1600" dirty="0" smtClean="0">
                <a:effectLst>
                  <a:glow rad="88900">
                    <a:srgbClr val="FFFF00">
                      <a:alpha val="74000"/>
                    </a:srgbClr>
                  </a:glow>
                </a:effectLst>
              </a:rPr>
              <a:t> </a:t>
            </a:r>
            <a:r>
              <a:rPr lang="en-US" sz="1600" dirty="0" smtClean="0">
                <a:solidFill>
                  <a:srgbClr val="C00000"/>
                </a:solidFill>
                <a:effectLst>
                  <a:glow rad="88900">
                    <a:srgbClr val="FFFF00">
                      <a:alpha val="74000"/>
                    </a:srgbClr>
                  </a:glow>
                </a:effectLst>
              </a:rPr>
              <a:t>[Note: “sacrifice” is a supplied word in all 3 texts!]</a:t>
            </a:r>
            <a:r>
              <a:rPr lang="en-US" sz="1600" dirty="0" smtClean="0"/>
              <a:t>), </a:t>
            </a:r>
            <a:r>
              <a:rPr lang="en-US" sz="1800" dirty="0"/>
              <a:t>a burnt offering of two lambs of a year old, which were daily sacrificed in the name of the whole </a:t>
            </a:r>
            <a:r>
              <a:rPr lang="en-US" sz="1800" dirty="0" err="1"/>
              <a:t>Israelitish</a:t>
            </a:r>
            <a:r>
              <a:rPr lang="en-US" sz="1800" dirty="0"/>
              <a:t> people upon the great altar, </a:t>
            </a:r>
            <a:r>
              <a:rPr lang="en-US" sz="1800" b="1" u="sng" dirty="0">
                <a:solidFill>
                  <a:srgbClr val="0070C0"/>
                </a:solidFill>
                <a:effectLst>
                  <a:outerShdw blurRad="38100" dist="38100" dir="2700000" algn="tl">
                    <a:srgbClr val="000000">
                      <a:alpha val="43137"/>
                    </a:srgbClr>
                  </a:outerShdw>
                </a:effectLst>
              </a:rPr>
              <a:t>the first at dawn of day</a:t>
            </a:r>
            <a:r>
              <a:rPr lang="en-US" sz="1800" dirty="0">
                <a:solidFill>
                  <a:srgbClr val="0070C0"/>
                </a:solidFill>
              </a:rPr>
              <a:t>,</a:t>
            </a:r>
            <a:r>
              <a:rPr lang="en-US" sz="1800" dirty="0"/>
              <a:t> and </a:t>
            </a:r>
            <a:r>
              <a:rPr lang="en-US" sz="1800" dirty="0">
                <a:effectLst>
                  <a:outerShdw blurRad="38100" dist="38100" dir="2700000" algn="tl">
                    <a:srgbClr val="000000">
                      <a:alpha val="43137"/>
                    </a:srgbClr>
                  </a:outerShdw>
                </a:effectLst>
              </a:rPr>
              <a:t>the </a:t>
            </a:r>
            <a:r>
              <a:rPr lang="en-US" sz="1800" b="1" u="sng" dirty="0">
                <a:solidFill>
                  <a:srgbClr val="C00000"/>
                </a:solidFill>
                <a:effectLst>
                  <a:outerShdw blurRad="38100" dist="38100" dir="2700000" algn="tl">
                    <a:srgbClr val="000000">
                      <a:alpha val="43137"/>
                    </a:srgbClr>
                  </a:outerShdw>
                </a:effectLst>
              </a:rPr>
              <a:t>second at evening</a:t>
            </a:r>
            <a:r>
              <a:rPr lang="en-US" sz="1800" dirty="0"/>
              <a:t> </a:t>
            </a:r>
            <a:r>
              <a:rPr lang="en-US" sz="1600" dirty="0"/>
              <a:t>(</a:t>
            </a:r>
            <a:r>
              <a:rPr lang="en-US" sz="1600" dirty="0">
                <a:effectLst>
                  <a:glow rad="88900">
                    <a:schemeClr val="accent5">
                      <a:lumMod val="40000"/>
                      <a:lumOff val="60000"/>
                      <a:alpha val="75000"/>
                    </a:schemeClr>
                  </a:glow>
                </a:effectLst>
                <a:hlinkClick r:id="rId6"/>
              </a:rPr>
              <a:t>Daniel </a:t>
            </a:r>
            <a:r>
              <a:rPr lang="en-US" sz="1600" dirty="0" smtClean="0">
                <a:effectLst>
                  <a:glow rad="88900">
                    <a:schemeClr val="accent5">
                      <a:lumMod val="40000"/>
                      <a:lumOff val="60000"/>
                      <a:alpha val="75000"/>
                    </a:schemeClr>
                  </a:glow>
                </a:effectLst>
                <a:hlinkClick r:id="rId6"/>
              </a:rPr>
              <a:t>9:21</a:t>
            </a:r>
            <a:r>
              <a:rPr lang="en-US" sz="1600" dirty="0" smtClean="0">
                <a:effectLst>
                  <a:glow rad="88900">
                    <a:schemeClr val="accent5">
                      <a:lumMod val="40000"/>
                      <a:lumOff val="60000"/>
                      <a:alpha val="75000"/>
                    </a:schemeClr>
                  </a:glow>
                </a:effectLst>
              </a:rPr>
              <a:t> [?]</a:t>
            </a:r>
            <a:r>
              <a:rPr lang="en-US" sz="1600" dirty="0" smtClean="0"/>
              <a:t>), </a:t>
            </a:r>
            <a:r>
              <a:rPr lang="en-US" sz="1800" dirty="0"/>
              <a:t>or more correctly</a:t>
            </a:r>
            <a:r>
              <a:rPr lang="en-US" sz="1800" dirty="0">
                <a:effectLst>
                  <a:outerShdw blurRad="38100" dist="38100" dir="2700000" algn="tl">
                    <a:srgbClr val="000000">
                      <a:alpha val="43137"/>
                    </a:srgbClr>
                  </a:outerShdw>
                </a:effectLst>
              </a:rPr>
              <a:t>, </a:t>
            </a:r>
            <a:r>
              <a:rPr lang="en-US" sz="1800" b="1" dirty="0">
                <a:solidFill>
                  <a:srgbClr val="C00000"/>
                </a:solidFill>
                <a:effectLst>
                  <a:outerShdw blurRad="38100" dist="38100" dir="2700000" algn="tl">
                    <a:srgbClr val="000000">
                      <a:alpha val="43137"/>
                    </a:srgbClr>
                  </a:outerShdw>
                </a:effectLst>
              </a:rPr>
              <a:t>"</a:t>
            </a:r>
            <a:r>
              <a:rPr lang="en-US" sz="1800" b="1" u="sng" dirty="0">
                <a:solidFill>
                  <a:srgbClr val="C00000"/>
                </a:solidFill>
                <a:effectLst>
                  <a:outerShdw blurRad="38100" dist="38100" dir="2700000" algn="tl">
                    <a:srgbClr val="000000">
                      <a:alpha val="43137"/>
                    </a:srgbClr>
                  </a:outerShdw>
                </a:effectLst>
              </a:rPr>
              <a:t>between the </a:t>
            </a:r>
            <a:r>
              <a:rPr lang="en-US" sz="1800" b="1" u="sng" dirty="0">
                <a:solidFill>
                  <a:srgbClr val="014E52"/>
                </a:solidFill>
                <a:effectLst>
                  <a:outerShdw blurRad="38100" dist="38100" dir="2700000" algn="tl">
                    <a:srgbClr val="000000">
                      <a:alpha val="43137"/>
                    </a:srgbClr>
                  </a:outerShdw>
                </a:effectLst>
              </a:rPr>
              <a:t>two</a:t>
            </a:r>
            <a:r>
              <a:rPr lang="en-US" sz="1800" b="1" u="sng" dirty="0">
                <a:solidFill>
                  <a:srgbClr val="C00000"/>
                </a:solidFill>
                <a:effectLst>
                  <a:outerShdw blurRad="38100" dist="38100" dir="2700000" algn="tl">
                    <a:srgbClr val="000000">
                      <a:alpha val="43137"/>
                    </a:srgbClr>
                  </a:outerShdw>
                </a:effectLst>
              </a:rPr>
              <a:t> evenings</a:t>
            </a:r>
            <a:r>
              <a:rPr lang="en-US" sz="1800" b="1" dirty="0">
                <a:solidFill>
                  <a:srgbClr val="C00000"/>
                </a:solidFill>
                <a:effectLst>
                  <a:outerShdw blurRad="38100" dist="38100" dir="2700000" algn="tl">
                    <a:srgbClr val="000000">
                      <a:alpha val="43137"/>
                    </a:srgbClr>
                  </a:outerShdw>
                </a:effectLst>
              </a:rPr>
              <a:t>." </a:t>
            </a:r>
            <a:r>
              <a:rPr lang="en-US" sz="1800" dirty="0"/>
              <a:t>(See </a:t>
            </a:r>
            <a:r>
              <a:rPr lang="en-US" sz="1800" dirty="0">
                <a:hlinkClick r:id="rId7"/>
              </a:rPr>
              <a:t>SACRIFICE</a:t>
            </a:r>
            <a:r>
              <a:rPr lang="en-US" sz="1800" dirty="0"/>
              <a:t>.)</a:t>
            </a:r>
          </a:p>
          <a:p>
            <a:r>
              <a:rPr lang="en-US" sz="1000" dirty="0"/>
              <a:t/>
            </a:r>
            <a:br>
              <a:rPr lang="en-US" sz="1000" dirty="0"/>
            </a:br>
            <a:r>
              <a:rPr lang="en-US" sz="2400" b="1" u="sng" dirty="0" smtClean="0">
                <a:solidFill>
                  <a:schemeClr val="accent5">
                    <a:lumMod val="60000"/>
                    <a:lumOff val="40000"/>
                  </a:schemeClr>
                </a:solidFill>
                <a:effectLst>
                  <a:outerShdw blurRad="38100" dist="38100" dir="2700000" algn="tl">
                    <a:srgbClr val="000000">
                      <a:alpha val="43137"/>
                    </a:srgbClr>
                  </a:outerShdw>
                </a:effectLst>
              </a:rPr>
              <a:t>Evening</a:t>
            </a:r>
            <a:r>
              <a:rPr lang="en-US" sz="2400" b="1" dirty="0" smtClean="0">
                <a:solidFill>
                  <a:schemeClr val="accent5">
                    <a:lumMod val="60000"/>
                    <a:lumOff val="40000"/>
                  </a:schemeClr>
                </a:solidFill>
              </a:rPr>
              <a:t>:</a:t>
            </a:r>
            <a:r>
              <a:rPr lang="en-US" sz="2400" b="1" dirty="0" smtClean="0"/>
              <a:t> </a:t>
            </a:r>
            <a:r>
              <a:rPr lang="en-US" sz="1800" dirty="0"/>
              <a:t> </a:t>
            </a:r>
            <a:r>
              <a:rPr lang="en-US" sz="1800" b="1" u="sng" dirty="0">
                <a:solidFill>
                  <a:srgbClr val="C00000"/>
                </a:solidFill>
                <a:effectLst>
                  <a:outerShdw blurRad="38100" dist="38100" dir="2700000" algn="tl">
                    <a:srgbClr val="000000">
                      <a:alpha val="43137"/>
                    </a:srgbClr>
                  </a:outerShdw>
                </a:effectLst>
              </a:rPr>
              <a:t>the period following sunset</a:t>
            </a:r>
            <a:r>
              <a:rPr lang="en-US" sz="1800" dirty="0">
                <a:effectLst>
                  <a:outerShdw blurRad="38100" dist="38100" dir="2700000" algn="tl">
                    <a:srgbClr val="000000">
                      <a:alpha val="43137"/>
                    </a:srgbClr>
                  </a:outerShdw>
                </a:effectLst>
              </a:rPr>
              <a:t> </a:t>
            </a:r>
            <a:r>
              <a:rPr lang="en-US" sz="1800" dirty="0"/>
              <a:t>with which the Jewish day began </a:t>
            </a:r>
            <a:r>
              <a:rPr lang="en-US" sz="1600" dirty="0"/>
              <a:t>(</a:t>
            </a:r>
            <a:r>
              <a:rPr lang="en-US" sz="1600" dirty="0">
                <a:hlinkClick r:id="rId8"/>
              </a:rPr>
              <a:t>Genesis 1:5</a:t>
            </a:r>
            <a:r>
              <a:rPr lang="en-US" sz="1600" dirty="0"/>
              <a:t>; </a:t>
            </a:r>
            <a:r>
              <a:rPr lang="en-US" sz="1600" dirty="0">
                <a:effectLst>
                  <a:glow rad="88900">
                    <a:schemeClr val="accent5">
                      <a:lumMod val="40000"/>
                      <a:lumOff val="60000"/>
                      <a:alpha val="75000"/>
                    </a:schemeClr>
                  </a:glow>
                </a:effectLst>
                <a:hlinkClick r:id="rId9"/>
              </a:rPr>
              <a:t>Mark </a:t>
            </a:r>
            <a:r>
              <a:rPr lang="en-US" sz="1600" dirty="0" smtClean="0">
                <a:effectLst>
                  <a:glow rad="88900">
                    <a:schemeClr val="accent5">
                      <a:lumMod val="40000"/>
                      <a:lumOff val="60000"/>
                      <a:alpha val="75000"/>
                    </a:schemeClr>
                  </a:glow>
                </a:effectLst>
                <a:hlinkClick r:id="rId9"/>
              </a:rPr>
              <a:t>13:35</a:t>
            </a:r>
            <a:r>
              <a:rPr lang="en-US" sz="1600" dirty="0" smtClean="0">
                <a:effectLst>
                  <a:glow rad="88900">
                    <a:schemeClr val="accent5">
                      <a:lumMod val="40000"/>
                      <a:lumOff val="60000"/>
                      <a:alpha val="75000"/>
                    </a:schemeClr>
                  </a:glow>
                </a:effectLst>
              </a:rPr>
              <a:t> [?]</a:t>
            </a:r>
            <a:r>
              <a:rPr lang="en-US" sz="1600" dirty="0" smtClean="0"/>
              <a:t>).  </a:t>
            </a:r>
            <a:r>
              <a:rPr lang="en-US" sz="1800" b="1" u="sng" dirty="0">
                <a:solidFill>
                  <a:srgbClr val="014E52"/>
                </a:solidFill>
                <a:effectLst>
                  <a:outerShdw blurRad="38100" dist="38100" dir="2700000" algn="tl">
                    <a:srgbClr val="000000">
                      <a:alpha val="43137"/>
                    </a:srgbClr>
                  </a:outerShdw>
                </a:effectLst>
              </a:rPr>
              <a:t>The Hebrews reckoned two evenings of each day</a:t>
            </a:r>
            <a:r>
              <a:rPr lang="en-US" sz="1800" dirty="0">
                <a:solidFill>
                  <a:srgbClr val="014E52"/>
                </a:solidFill>
              </a:rPr>
              <a:t>,</a:t>
            </a:r>
            <a:r>
              <a:rPr lang="en-US" sz="1800" dirty="0"/>
              <a:t> as </a:t>
            </a:r>
            <a:r>
              <a:rPr lang="en-US" sz="2000" dirty="0" smtClean="0">
                <a:effectLst>
                  <a:glow rad="88900">
                    <a:schemeClr val="accent5">
                      <a:lumMod val="40000"/>
                      <a:lumOff val="60000"/>
                      <a:alpha val="70000"/>
                    </a:schemeClr>
                  </a:glow>
                </a:effectLst>
                <a:latin typeface="MV Boli" pitchFamily="2" charset="0"/>
                <a:cs typeface="MV Boli" pitchFamily="2" charset="0"/>
              </a:rPr>
              <a:t>appears (?)</a:t>
            </a:r>
            <a:r>
              <a:rPr lang="en-US" sz="1800" dirty="0" smtClean="0">
                <a:effectLst>
                  <a:glow rad="88900">
                    <a:schemeClr val="accent5">
                      <a:lumMod val="40000"/>
                      <a:lumOff val="60000"/>
                      <a:alpha val="70000"/>
                    </a:schemeClr>
                  </a:glow>
                </a:effectLst>
              </a:rPr>
              <a:t> </a:t>
            </a:r>
            <a:r>
              <a:rPr lang="en-US" sz="1800" dirty="0" smtClean="0"/>
              <a:t>from </a:t>
            </a:r>
            <a:r>
              <a:rPr lang="en-US" sz="1800" dirty="0" smtClean="0">
                <a:hlinkClick r:id="rId10"/>
              </a:rPr>
              <a:t>Exodus16:12; 30:8</a:t>
            </a:r>
            <a:r>
              <a:rPr lang="en-US" sz="1800" dirty="0" smtClean="0"/>
              <a:t>; </a:t>
            </a:r>
            <a:r>
              <a:rPr lang="en-US" sz="1800" dirty="0" smtClean="0">
                <a:hlinkClick r:id="rId11"/>
              </a:rPr>
              <a:t>12:6</a:t>
            </a:r>
            <a:r>
              <a:rPr lang="en-US" sz="1800" dirty="0" smtClean="0"/>
              <a:t>; (marg.) </a:t>
            </a:r>
            <a:r>
              <a:rPr lang="en-US" sz="1800" dirty="0" smtClean="0">
                <a:hlinkClick r:id="rId12"/>
              </a:rPr>
              <a:t>Leviticus </a:t>
            </a:r>
            <a:r>
              <a:rPr lang="en-US" sz="1800" dirty="0">
                <a:hlinkClick r:id="rId12"/>
              </a:rPr>
              <a:t>23:5</a:t>
            </a:r>
            <a:r>
              <a:rPr lang="en-US" sz="1800" dirty="0"/>
              <a:t> (marg. R.V., "between the two evenings"). </a:t>
            </a:r>
            <a:r>
              <a:rPr lang="en-US" sz="1800" dirty="0" smtClean="0"/>
              <a:t> </a:t>
            </a:r>
            <a:r>
              <a:rPr lang="en-US" sz="1800" b="1" u="sng" dirty="0" smtClean="0">
                <a:solidFill>
                  <a:srgbClr val="FF9900"/>
                </a:solidFill>
                <a:effectLst>
                  <a:outerShdw blurRad="38100" dist="38100" dir="2700000" algn="tl">
                    <a:srgbClr val="000000">
                      <a:alpha val="43137"/>
                    </a:srgbClr>
                  </a:outerShdw>
                </a:effectLst>
              </a:rPr>
              <a:t>The </a:t>
            </a:r>
            <a:r>
              <a:rPr lang="en-US" sz="1800" b="1" u="sng" dirty="0">
                <a:solidFill>
                  <a:srgbClr val="FF9900"/>
                </a:solidFill>
                <a:effectLst>
                  <a:outerShdw blurRad="38100" dist="38100" dir="2700000" algn="tl">
                    <a:srgbClr val="000000">
                      <a:alpha val="43137"/>
                    </a:srgbClr>
                  </a:outerShdw>
                </a:effectLst>
              </a:rPr>
              <a:t>"first evening" was that period when the sun was verging towards </a:t>
            </a:r>
            <a:r>
              <a:rPr lang="en-US" sz="1800" b="1" u="sng" dirty="0" smtClean="0">
                <a:solidFill>
                  <a:srgbClr val="FF9900"/>
                </a:solidFill>
                <a:effectLst>
                  <a:outerShdw blurRad="38100" dist="38100" dir="2700000" algn="tl">
                    <a:srgbClr val="000000">
                      <a:alpha val="43137"/>
                    </a:srgbClr>
                  </a:outerShdw>
                </a:effectLst>
              </a:rPr>
              <a:t>setting</a:t>
            </a:r>
            <a:r>
              <a:rPr lang="en-US" sz="1800" b="1" dirty="0" smtClean="0">
                <a:solidFill>
                  <a:srgbClr val="FF9900"/>
                </a:solidFill>
                <a:effectLst>
                  <a:outerShdw blurRad="38100" dist="38100" dir="2700000" algn="tl">
                    <a:srgbClr val="000000">
                      <a:alpha val="43137"/>
                    </a:srgbClr>
                  </a:outerShdw>
                </a:effectLst>
              </a:rPr>
              <a:t> </a:t>
            </a:r>
            <a:r>
              <a:rPr lang="en-US" dirty="0" smtClean="0"/>
              <a:t>[beginning at high noon], </a:t>
            </a:r>
            <a:r>
              <a:rPr lang="en-US" sz="1800" dirty="0"/>
              <a:t>and </a:t>
            </a:r>
            <a:r>
              <a:rPr lang="en-US" sz="1800" b="1" u="sng" dirty="0">
                <a:solidFill>
                  <a:srgbClr val="C00000"/>
                </a:solidFill>
                <a:effectLst>
                  <a:outerShdw blurRad="38100" dist="38100" dir="2700000" algn="tl">
                    <a:srgbClr val="000000">
                      <a:alpha val="43137"/>
                    </a:srgbClr>
                  </a:outerShdw>
                </a:effectLst>
              </a:rPr>
              <a:t>the "second evening" the moment of actual sunset</a:t>
            </a:r>
            <a:r>
              <a:rPr lang="en-US" sz="1800" dirty="0">
                <a:solidFill>
                  <a:srgbClr val="C00000"/>
                </a:solidFill>
              </a:rPr>
              <a:t>. </a:t>
            </a:r>
            <a:r>
              <a:rPr lang="en-US" dirty="0"/>
              <a:t>The word "evenings" in </a:t>
            </a:r>
            <a:r>
              <a:rPr lang="en-US" dirty="0">
                <a:hlinkClick r:id="rId13"/>
              </a:rPr>
              <a:t>Jeremiah 5:6</a:t>
            </a:r>
            <a:r>
              <a:rPr lang="en-US" dirty="0"/>
              <a:t> should be "deserts" (marg. R.V</a:t>
            </a:r>
            <a:r>
              <a:rPr lang="en-US" dirty="0" smtClean="0"/>
              <a:t>.)</a:t>
            </a:r>
            <a:r>
              <a:rPr lang="en-US" sz="1800" dirty="0" smtClean="0"/>
              <a:t>.</a:t>
            </a:r>
          </a:p>
          <a:p>
            <a:endParaRPr lang="en-US" sz="200" dirty="0" smtClean="0">
              <a:hlinkClick r:id="rId14"/>
            </a:endParaRPr>
          </a:p>
          <a:p>
            <a:r>
              <a:rPr lang="en-US" dirty="0" smtClean="0">
                <a:hlinkClick r:id="rId14"/>
              </a:rPr>
              <a:t>https</a:t>
            </a:r>
            <a:r>
              <a:rPr lang="en-US" dirty="0">
                <a:hlinkClick r:id="rId14"/>
              </a:rPr>
              <a:t>://</a:t>
            </a:r>
            <a:r>
              <a:rPr lang="en-US" dirty="0" smtClean="0">
                <a:hlinkClick r:id="rId14"/>
              </a:rPr>
              <a:t>www.christianity.com/bible/dictionary.php?dict=ebd&amp;id=960</a:t>
            </a:r>
            <a:r>
              <a:rPr lang="en-US" dirty="0" smtClean="0"/>
              <a:t>  </a:t>
            </a:r>
            <a:r>
              <a:rPr lang="en-US" dirty="0" smtClean="0">
                <a:solidFill>
                  <a:schemeClr val="accent6">
                    <a:lumMod val="75000"/>
                  </a:schemeClr>
                </a:solidFill>
              </a:rPr>
              <a:t>(Emphasis supplied.)</a:t>
            </a:r>
            <a:endParaRPr lang="en-US" dirty="0"/>
          </a:p>
          <a:p>
            <a:endParaRPr lang="en-US" dirty="0"/>
          </a:p>
        </p:txBody>
      </p:sp>
      <p:pic>
        <p:nvPicPr>
          <p:cNvPr id="6" name="Picture 4" descr="C:\Users\Rae\Desktop\easton's bible dictionary.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34217" y="474614"/>
            <a:ext cx="2299636" cy="34529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5492572" y="325967"/>
            <a:ext cx="1749198" cy="461665"/>
          </a:xfrm>
          <a:prstGeom prst="rect">
            <a:avLst/>
          </a:prstGeom>
          <a:noFill/>
        </p:spPr>
        <p:txBody>
          <a:bodyPr wrap="none" lIns="91440" tIns="45720" rIns="91440" bIns="45720">
            <a:spAutoFit/>
          </a:bodyPr>
          <a:lstStyle/>
          <a:p>
            <a:pPr algn="ctr"/>
            <a:r>
              <a:rPr lang="en-US" sz="2400" b="1" dirty="0" smtClean="0">
                <a:ln w="1905"/>
                <a:solidFill>
                  <a:schemeClr val="tx2"/>
                </a:solidFill>
                <a:effectLst>
                  <a:innerShdw blurRad="69850" dist="43180" dir="5400000">
                    <a:srgbClr val="000000">
                      <a:alpha val="65000"/>
                    </a:srgbClr>
                  </a:innerShdw>
                </a:effectLst>
                <a:latin typeface="+mj-lt"/>
              </a:rPr>
              <a:t>1823-1894</a:t>
            </a:r>
            <a:endParaRPr lang="en-US" sz="2400" b="1" dirty="0">
              <a:ln w="1905"/>
              <a:solidFill>
                <a:schemeClr val="tx2"/>
              </a:solidFill>
              <a:effectLst>
                <a:innerShdw blurRad="69850" dist="43180" dir="5400000">
                  <a:srgbClr val="000000">
                    <a:alpha val="65000"/>
                  </a:srgbClr>
                </a:innerShdw>
              </a:effectLst>
              <a:latin typeface="+mj-lt"/>
            </a:endParaRPr>
          </a:p>
        </p:txBody>
      </p:sp>
      <p:sp>
        <p:nvSpPr>
          <p:cNvPr id="8" name="Slide Number Placeholder 1"/>
          <p:cNvSpPr txBox="1">
            <a:spLocks/>
          </p:cNvSpPr>
          <p:nvPr/>
        </p:nvSpPr>
        <p:spPr>
          <a:xfrm>
            <a:off x="11698224" y="6468110"/>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solidFill>
                  <a:srgbClr val="014E52"/>
                </a:solidFill>
              </a:rPr>
              <a:pPr/>
              <a:t>13</a:t>
            </a:fld>
            <a:endParaRPr lang="en-US" dirty="0">
              <a:solidFill>
                <a:srgbClr val="014E52"/>
              </a:solidFill>
            </a:endParaRPr>
          </a:p>
        </p:txBody>
      </p:sp>
      <p:sp>
        <p:nvSpPr>
          <p:cNvPr id="2" name="Rectangle 1"/>
          <p:cNvSpPr/>
          <p:nvPr/>
        </p:nvSpPr>
        <p:spPr>
          <a:xfrm>
            <a:off x="1726162" y="5544980"/>
            <a:ext cx="9787813" cy="954107"/>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Did you notice how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his</a:t>
            </a:r>
            <a:r>
              <a:rPr 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definition of the 2</a:t>
            </a:r>
            <a:r>
              <a:rPr lang="en-US" sz="2800" b="1" cap="none" spc="50" baseline="3000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nd</a:t>
            </a:r>
            <a:r>
              <a:rPr lang="en-US"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evening somehow defines the Sabbath commencement?</a:t>
            </a:r>
            <a:endParaRPr 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p:txBody>
      </p:sp>
      <p:grpSp>
        <p:nvGrpSpPr>
          <p:cNvPr id="11" name="Group 10"/>
          <p:cNvGrpSpPr/>
          <p:nvPr/>
        </p:nvGrpSpPr>
        <p:grpSpPr>
          <a:xfrm>
            <a:off x="10161821" y="4043271"/>
            <a:ext cx="1244428" cy="1350962"/>
            <a:chOff x="714375" y="3810351"/>
            <a:chExt cx="1244428" cy="1350962"/>
          </a:xfrm>
        </p:grpSpPr>
        <p:sp>
          <p:nvSpPr>
            <p:cNvPr id="12" name="Oval 11"/>
            <p:cNvSpPr/>
            <p:nvPr/>
          </p:nvSpPr>
          <p:spPr>
            <a:xfrm>
              <a:off x="727065" y="3810351"/>
              <a:ext cx="1231738" cy="1231919"/>
            </a:xfrm>
            <a:prstGeom prst="ellipse">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Context for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day-start?</a:t>
              </a:r>
              <a:endParaRPr lang="en-US" sz="1200" b="1" dirty="0">
                <a:ln>
                  <a:solidFill>
                    <a:srgbClr val="006600"/>
                  </a:solidFill>
                </a:ln>
                <a:solidFill>
                  <a:srgbClr val="99FF33"/>
                </a:solidFill>
              </a:endParaRPr>
            </a:p>
          </p:txBody>
        </p:sp>
      </p:grpSp>
      <p:sp>
        <p:nvSpPr>
          <p:cNvPr id="4" name="TextBox 3"/>
          <p:cNvSpPr txBox="1"/>
          <p:nvPr/>
        </p:nvSpPr>
        <p:spPr>
          <a:xfrm>
            <a:off x="74427" y="3040905"/>
            <a:ext cx="1287841" cy="341632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b="1" dirty="0" smtClean="0">
                <a:solidFill>
                  <a:srgbClr val="C00000"/>
                </a:solidFill>
                <a:latin typeface="Ravie" pitchFamily="82" charset="0"/>
              </a:rPr>
              <a:t>Note: </a:t>
            </a:r>
            <a:r>
              <a:rPr lang="en-US" dirty="0" smtClean="0">
                <a:solidFill>
                  <a:schemeClr val="tx2"/>
                </a:solidFill>
              </a:rPr>
              <a:t/>
            </a:r>
            <a:br>
              <a:rPr lang="en-US" dirty="0" smtClean="0">
                <a:solidFill>
                  <a:schemeClr val="tx2"/>
                </a:solidFill>
              </a:rPr>
            </a:br>
            <a:r>
              <a:rPr lang="en-US" b="1" dirty="0" smtClean="0">
                <a:solidFill>
                  <a:srgbClr val="0070C0"/>
                </a:solidFill>
                <a:latin typeface="Comic Sans MS" pitchFamily="66" charset="0"/>
              </a:rPr>
              <a:t>Mark 13:35 </a:t>
            </a:r>
            <a:r>
              <a:rPr lang="en-US" dirty="0" smtClean="0">
                <a:solidFill>
                  <a:schemeClr val="tx2"/>
                </a:solidFill>
                <a:latin typeface="Comic Sans MS" pitchFamily="66" charset="0"/>
              </a:rPr>
              <a:t>context is the 2</a:t>
            </a:r>
            <a:r>
              <a:rPr lang="en-US" baseline="30000" dirty="0" smtClean="0">
                <a:solidFill>
                  <a:schemeClr val="tx2"/>
                </a:solidFill>
                <a:latin typeface="Comic Sans MS" pitchFamily="66" charset="0"/>
              </a:rPr>
              <a:t>nd</a:t>
            </a:r>
            <a:r>
              <a:rPr lang="en-US" dirty="0" smtClean="0">
                <a:solidFill>
                  <a:schemeClr val="tx2"/>
                </a:solidFill>
                <a:latin typeface="Comic Sans MS" pitchFamily="66" charset="0"/>
              </a:rPr>
              <a:t> </a:t>
            </a:r>
            <a:br>
              <a:rPr lang="en-US" dirty="0" smtClean="0">
                <a:solidFill>
                  <a:schemeClr val="tx2"/>
                </a:solidFill>
                <a:latin typeface="Comic Sans MS" pitchFamily="66" charset="0"/>
              </a:rPr>
            </a:br>
            <a:r>
              <a:rPr lang="en-US" dirty="0" smtClean="0">
                <a:solidFill>
                  <a:schemeClr val="tx2"/>
                </a:solidFill>
                <a:latin typeface="Comic Sans MS" pitchFamily="66" charset="0"/>
              </a:rPr>
              <a:t>options</a:t>
            </a:r>
            <a:br>
              <a:rPr lang="en-US" dirty="0" smtClean="0">
                <a:solidFill>
                  <a:schemeClr val="tx2"/>
                </a:solidFill>
                <a:latin typeface="Comic Sans MS" pitchFamily="66" charset="0"/>
              </a:rPr>
            </a:br>
            <a:r>
              <a:rPr lang="en-US" dirty="0" smtClean="0">
                <a:solidFill>
                  <a:schemeClr val="tx2"/>
                </a:solidFill>
                <a:latin typeface="Comic Sans MS" pitchFamily="66" charset="0"/>
              </a:rPr>
              <a:t>coming of: </a:t>
            </a:r>
            <a:r>
              <a:rPr lang="en-US" dirty="0" smtClean="0">
                <a:solidFill>
                  <a:schemeClr val="accent5">
                    <a:lumMod val="60000"/>
                    <a:lumOff val="40000"/>
                  </a:schemeClr>
                </a:solidFill>
                <a:latin typeface="Comic Sans MS" pitchFamily="66" charset="0"/>
              </a:rPr>
              <a:t>evening, </a:t>
            </a:r>
            <a:r>
              <a:rPr lang="en-US" dirty="0" smtClean="0">
                <a:latin typeface="Comic Sans MS" pitchFamily="66" charset="0"/>
              </a:rPr>
              <a:t>midnight, </a:t>
            </a:r>
            <a:r>
              <a:rPr lang="en-US" dirty="0" smtClean="0">
                <a:solidFill>
                  <a:srgbClr val="0070C0"/>
                </a:solidFill>
                <a:latin typeface="Comic Sans MS" pitchFamily="66" charset="0"/>
              </a:rPr>
              <a:t>rooster crowing </a:t>
            </a:r>
            <a:br>
              <a:rPr lang="en-US" dirty="0" smtClean="0">
                <a:solidFill>
                  <a:srgbClr val="0070C0"/>
                </a:solidFill>
                <a:latin typeface="Comic Sans MS" pitchFamily="66" charset="0"/>
              </a:rPr>
            </a:br>
            <a:r>
              <a:rPr lang="en-US" dirty="0" smtClean="0">
                <a:solidFill>
                  <a:srgbClr val="0070C0"/>
                </a:solidFill>
                <a:latin typeface="Comic Sans MS" pitchFamily="66" charset="0"/>
              </a:rPr>
              <a:t>&amp; dawn!</a:t>
            </a:r>
            <a:endParaRPr lang="en-US" dirty="0">
              <a:solidFill>
                <a:srgbClr val="0070C0"/>
              </a:solidFill>
              <a:latin typeface="Comic Sans MS" pitchFamily="66" charset="0"/>
            </a:endParaRPr>
          </a:p>
        </p:txBody>
      </p:sp>
    </p:spTree>
    <p:extLst>
      <p:ext uri="{BB962C8B-B14F-4D97-AF65-F5344CB8AC3E}">
        <p14:creationId xmlns:p14="http://schemas.microsoft.com/office/powerpoint/2010/main" val="178536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20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1500"/>
                                        <p:tgtEl>
                                          <p:spTgt spid="11"/>
                                        </p:tgtEl>
                                      </p:cBhvr>
                                    </p:animEffect>
                                  </p:childTnLst>
                                </p:cTn>
                              </p:par>
                            </p:childTnLst>
                          </p:cTn>
                        </p:par>
                        <p:par>
                          <p:cTn id="31" fill="hold">
                            <p:stCondLst>
                              <p:cond delay="1500"/>
                            </p:stCondLst>
                            <p:childTnLst>
                              <p:par>
                                <p:cTn id="32" presetID="22" presetClass="entr" presetSubtype="1" fill="hold" nodeType="afterEffect">
                                  <p:stCondLst>
                                    <p:cond delay="200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up)">
                                      <p:cBhvr>
                                        <p:cTn id="34" dur="20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175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46000">
              <a:schemeClr val="accent3">
                <a:lumMod val="75000"/>
              </a:schemeClr>
            </a:gs>
            <a:gs pos="8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Title 3"/>
          <p:cNvSpPr txBox="1">
            <a:spLocks/>
          </p:cNvSpPr>
          <p:nvPr/>
        </p:nvSpPr>
        <p:spPr>
          <a:xfrm>
            <a:off x="1776305" y="25341"/>
            <a:ext cx="10080415" cy="769441"/>
          </a:xfrm>
          <a:prstGeom prst="rect">
            <a:avLst/>
          </a:prstGeom>
        </p:spPr>
        <p:txBody>
          <a:bodyPr anchor="ctr">
            <a:normAutofit/>
            <a:scene3d>
              <a:camera prst="orthographicFront"/>
              <a:lightRig rig="threePt" dir="t"/>
            </a:scene3d>
            <a:sp3d extrusionH="57150">
              <a:bevelT w="38100" h="38100" prst="angle"/>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solidFill>
                  <a:schemeClr val="accent3">
                    <a:lumMod val="75000"/>
                  </a:schemeClr>
                </a:solidFill>
                <a:effectLst>
                  <a:outerShdw blurRad="38100" dist="38100" dir="2700000" algn="tl">
                    <a:srgbClr val="000000">
                      <a:alpha val="43137"/>
                    </a:srgbClr>
                  </a:outerShdw>
                </a:effectLst>
              </a:rPr>
              <a:t>Do</a:t>
            </a:r>
            <a:r>
              <a:rPr lang="en-US" dirty="0" smtClean="0">
                <a:solidFill>
                  <a:schemeClr val="accent3">
                    <a:lumMod val="75000"/>
                  </a:schemeClr>
                </a:solidFill>
              </a:rPr>
              <a:t> the </a:t>
            </a:r>
            <a:r>
              <a:rPr lang="en-US" dirty="0" smtClean="0">
                <a:solidFill>
                  <a:schemeClr val="accent3"/>
                </a:solidFill>
              </a:rPr>
              <a:t>Theologian’s</a:t>
            </a:r>
            <a:r>
              <a:rPr lang="en-US" dirty="0" smtClean="0">
                <a:solidFill>
                  <a:schemeClr val="accent3">
                    <a:lumMod val="75000"/>
                  </a:schemeClr>
                </a:solidFill>
              </a:rPr>
              <a:t> Agree?</a:t>
            </a:r>
            <a:endParaRPr lang="en-US" dirty="0">
              <a:solidFill>
                <a:schemeClr val="accent3">
                  <a:lumMod val="75000"/>
                </a:schemeClr>
              </a:solidFill>
            </a:endParaRPr>
          </a:p>
        </p:txBody>
      </p:sp>
      <p:sp>
        <p:nvSpPr>
          <p:cNvPr id="6" name="Subtitle 2"/>
          <p:cNvSpPr txBox="1">
            <a:spLocks/>
          </p:cNvSpPr>
          <p:nvPr/>
        </p:nvSpPr>
        <p:spPr>
          <a:xfrm>
            <a:off x="1264307" y="5403110"/>
            <a:ext cx="10835093" cy="1412358"/>
          </a:xfrm>
          <a:prstGeom prst="rect">
            <a:avLst/>
          </a:prstGeom>
        </p:spPr>
        <p:txBody>
          <a:bodyPr>
            <a:normAutofit fontScale="550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96646" indent="-514350">
              <a:buClr>
                <a:srgbClr val="C00000"/>
              </a:buClr>
              <a:buFont typeface="+mj-lt"/>
              <a:buAutoNum type="arabicParenR"/>
            </a:pPr>
            <a:r>
              <a:rPr lang="en-US" sz="3600" b="1" dirty="0" smtClean="0">
                <a:latin typeface="Comic Sans MS" pitchFamily="66" charset="0"/>
              </a:rPr>
              <a:t>Does “between </a:t>
            </a:r>
            <a:r>
              <a:rPr lang="en-US" sz="3600" b="1" dirty="0">
                <a:latin typeface="Comic Sans MS" pitchFamily="66" charset="0"/>
              </a:rPr>
              <a:t>the </a:t>
            </a:r>
            <a:r>
              <a:rPr lang="en-US" sz="3600" b="1" dirty="0" err="1" smtClean="0">
                <a:solidFill>
                  <a:srgbClr val="0070C0"/>
                </a:solidFill>
                <a:latin typeface="Comic Sans MS" pitchFamily="66" charset="0"/>
              </a:rPr>
              <a:t>evening</a:t>
            </a:r>
            <a:r>
              <a:rPr lang="en-US" sz="3600" b="1" dirty="0" err="1" smtClean="0">
                <a:solidFill>
                  <a:srgbClr val="C00000"/>
                </a:solidFill>
                <a:latin typeface="Comic Sans MS" pitchFamily="66" charset="0"/>
              </a:rPr>
              <a:t>S</a:t>
            </a:r>
            <a:r>
              <a:rPr lang="en-US" sz="3600" b="1" dirty="0" smtClean="0">
                <a:latin typeface="Comic Sans MS" pitchFamily="66" charset="0"/>
              </a:rPr>
              <a:t>” mean there are 2 evenings in each 24 hour cycle?</a:t>
            </a:r>
          </a:p>
          <a:p>
            <a:pPr marL="596646" indent="-514350">
              <a:lnSpc>
                <a:spcPct val="120000"/>
              </a:lnSpc>
              <a:buClr>
                <a:srgbClr val="C00000"/>
              </a:buClr>
              <a:buFont typeface="+mj-lt"/>
              <a:buAutoNum type="arabicParenR"/>
            </a:pPr>
            <a:r>
              <a:rPr lang="en-US" sz="3600" b="1" dirty="0" smtClean="0">
                <a:solidFill>
                  <a:srgbClr val="0070C0"/>
                </a:solidFill>
                <a:latin typeface="Ravie" pitchFamily="82" charset="0"/>
              </a:rPr>
              <a:t>Is one of the theologians right, </a:t>
            </a:r>
            <a:r>
              <a:rPr lang="en-US" sz="3600" b="1" dirty="0" smtClean="0">
                <a:solidFill>
                  <a:srgbClr val="C00000"/>
                </a:solidFill>
                <a:latin typeface="Ravie" pitchFamily="82" charset="0"/>
              </a:rPr>
              <a:t>or are they all wrong?!</a:t>
            </a:r>
          </a:p>
          <a:p>
            <a:pPr marL="596646" indent="-514350">
              <a:lnSpc>
                <a:spcPct val="120000"/>
              </a:lnSpc>
              <a:buClr>
                <a:srgbClr val="C00000"/>
              </a:buClr>
              <a:buFont typeface="+mj-lt"/>
              <a:buAutoNum type="arabicParenR"/>
            </a:pPr>
            <a:r>
              <a:rPr lang="en-US" b="1" dirty="0" smtClean="0"/>
              <a:t>Will Torah agree with any of these concepts for the placement of “between the </a:t>
            </a:r>
            <a:r>
              <a:rPr lang="en-US" b="1" dirty="0" err="1" smtClean="0">
                <a:solidFill>
                  <a:srgbClr val="0070C0"/>
                </a:solidFill>
              </a:rPr>
              <a:t>evening</a:t>
            </a:r>
            <a:r>
              <a:rPr lang="en-US" b="1" dirty="0" err="1" smtClean="0">
                <a:solidFill>
                  <a:srgbClr val="C00000"/>
                </a:solidFill>
              </a:rPr>
              <a:t>S</a:t>
            </a:r>
            <a:r>
              <a:rPr lang="en-US" b="1" dirty="0" smtClean="0"/>
              <a:t>”?</a:t>
            </a:r>
          </a:p>
        </p:txBody>
      </p:sp>
      <p:graphicFrame>
        <p:nvGraphicFramePr>
          <p:cNvPr id="2" name="Table 1"/>
          <p:cNvGraphicFramePr>
            <a:graphicFrameLocks noGrp="1"/>
          </p:cNvGraphicFramePr>
          <p:nvPr>
            <p:extLst>
              <p:ext uri="{D42A27DB-BD31-4B8C-83A1-F6EECF244321}">
                <p14:modId xmlns:p14="http://schemas.microsoft.com/office/powerpoint/2010/main" val="1785860768"/>
              </p:ext>
            </p:extLst>
          </p:nvPr>
        </p:nvGraphicFramePr>
        <p:xfrm>
          <a:off x="1792496" y="845158"/>
          <a:ext cx="10078720" cy="4483974"/>
        </p:xfrm>
        <a:graphic>
          <a:graphicData uri="http://schemas.openxmlformats.org/drawingml/2006/table">
            <a:tbl>
              <a:tblPr firstRow="1" bandRow="1">
                <a:tableStyleId>{F5AB1C69-6EDB-4FF4-983F-18BD219EF322}</a:tableStyleId>
              </a:tblPr>
              <a:tblGrid>
                <a:gridCol w="497167"/>
                <a:gridCol w="1693451"/>
                <a:gridCol w="824682"/>
                <a:gridCol w="951455"/>
                <a:gridCol w="1015489"/>
                <a:gridCol w="1026066"/>
                <a:gridCol w="941443"/>
                <a:gridCol w="1153003"/>
                <a:gridCol w="1975964"/>
              </a:tblGrid>
              <a:tr h="613014">
                <a:tc>
                  <a:txBody>
                    <a:bodyPr/>
                    <a:lstStyle/>
                    <a:p>
                      <a:endParaRPr lang="en-US" dirty="0"/>
                    </a:p>
                  </a:txBody>
                  <a:tcPr>
                    <a:cell3D prstMaterial="dkEdge">
                      <a:bevel w="77470" h="12700" prst="softRound"/>
                      <a:lightRig rig="flood" dir="t"/>
                    </a:cell3D>
                  </a:tcPr>
                </a:tc>
                <a:tc>
                  <a:txBody>
                    <a:bodyPr/>
                    <a:lstStyle/>
                    <a:p>
                      <a:pPr algn="ctr"/>
                      <a:r>
                        <a:rPr lang="en-US" dirty="0" smtClean="0"/>
                        <a:t>Evening begins:</a:t>
                      </a:r>
                      <a:endParaRPr lang="en-US" dirty="0"/>
                    </a:p>
                  </a:txBody>
                  <a:tcPr>
                    <a:cell3D prstMaterial="dkEdge">
                      <a:bevel w="77470" h="12700" prst="softRound"/>
                      <a:lightRig rig="flood" dir="t"/>
                    </a:cell3D>
                  </a:tcPr>
                </a:tc>
                <a:tc>
                  <a:txBody>
                    <a:bodyPr/>
                    <a:lstStyle/>
                    <a:p>
                      <a:pPr algn="ctr"/>
                      <a:r>
                        <a:rPr lang="en-US" dirty="0" smtClean="0"/>
                        <a:t>Noon</a:t>
                      </a:r>
                      <a:br>
                        <a:rPr lang="en-US" dirty="0" smtClean="0"/>
                      </a:br>
                      <a:r>
                        <a:rPr lang="en-US" dirty="0" smtClean="0"/>
                        <a:t>6</a:t>
                      </a:r>
                      <a:r>
                        <a:rPr lang="en-US" baseline="30000" dirty="0" smtClean="0"/>
                        <a:t>th</a:t>
                      </a:r>
                      <a:r>
                        <a:rPr lang="en-US" dirty="0" smtClean="0"/>
                        <a:t> </a:t>
                      </a:r>
                      <a:r>
                        <a:rPr lang="en-US" dirty="0" err="1" smtClean="0"/>
                        <a:t>Hr</a:t>
                      </a:r>
                      <a:endParaRPr lang="en-US" dirty="0"/>
                    </a:p>
                  </a:txBody>
                  <a:tcPr>
                    <a:cell3D prstMaterial="dkEdge">
                      <a:bevel w="77470" h="12700" prst="softRound"/>
                      <a:lightRig rig="flood" dir="t"/>
                    </a:cell3D>
                  </a:tcPr>
                </a:tc>
                <a:tc>
                  <a:txBody>
                    <a:bodyPr/>
                    <a:lstStyle/>
                    <a:p>
                      <a:pPr algn="ctr"/>
                      <a:r>
                        <a:rPr lang="en-US" dirty="0" smtClean="0"/>
                        <a:t>9</a:t>
                      </a:r>
                      <a:r>
                        <a:rPr lang="en-US" baseline="30000" dirty="0" smtClean="0"/>
                        <a:t>th</a:t>
                      </a:r>
                      <a:r>
                        <a:rPr lang="en-US" dirty="0" smtClean="0"/>
                        <a:t> </a:t>
                      </a:r>
                      <a:r>
                        <a:rPr lang="en-US" dirty="0" err="1" smtClean="0"/>
                        <a:t>Hr</a:t>
                      </a:r>
                      <a:r>
                        <a:rPr lang="en-US" dirty="0" smtClean="0"/>
                        <a:t> </a:t>
                      </a:r>
                      <a:br>
                        <a:rPr lang="en-US" dirty="0" smtClean="0"/>
                      </a:br>
                      <a:r>
                        <a:rPr lang="en-US" dirty="0" smtClean="0"/>
                        <a:t>3 PM</a:t>
                      </a:r>
                      <a:endParaRPr lang="en-US" dirty="0"/>
                    </a:p>
                  </a:txBody>
                  <a:tcPr>
                    <a:cell3D prstMaterial="dkEdge">
                      <a:bevel w="77470" h="12700" prst="softRound"/>
                      <a:lightRig rig="flood" dir="t"/>
                    </a:cell3D>
                  </a:tcPr>
                </a:tc>
                <a:tc>
                  <a:txBody>
                    <a:bodyPr/>
                    <a:lstStyle/>
                    <a:p>
                      <a:pPr algn="ctr"/>
                      <a:r>
                        <a:rPr lang="en-US" dirty="0" smtClean="0"/>
                        <a:t>11</a:t>
                      </a:r>
                      <a:r>
                        <a:rPr lang="en-US" baseline="30000" dirty="0" smtClean="0"/>
                        <a:t>th</a:t>
                      </a:r>
                      <a:r>
                        <a:rPr lang="en-US" dirty="0" smtClean="0"/>
                        <a:t> </a:t>
                      </a:r>
                      <a:r>
                        <a:rPr lang="en-US" dirty="0" err="1" smtClean="0"/>
                        <a:t>Hr</a:t>
                      </a:r>
                      <a:r>
                        <a:rPr lang="en-US" dirty="0" smtClean="0"/>
                        <a:t> </a:t>
                      </a:r>
                      <a:br>
                        <a:rPr lang="en-US" dirty="0" smtClean="0"/>
                      </a:br>
                      <a:r>
                        <a:rPr lang="en-US" dirty="0" smtClean="0"/>
                        <a:t>5 PM</a:t>
                      </a:r>
                      <a:endParaRPr lang="en-US" dirty="0"/>
                    </a:p>
                  </a:txBody>
                  <a:tcPr>
                    <a:cell3D prstMaterial="dkEdge">
                      <a:bevel w="77470" h="12700" prst="softRound"/>
                      <a:lightRig rig="flood" dir="t"/>
                    </a:cell3D>
                  </a:tcPr>
                </a:tc>
                <a:tc>
                  <a:txBody>
                    <a:bodyPr/>
                    <a:lstStyle/>
                    <a:p>
                      <a:pPr algn="ctr"/>
                      <a:r>
                        <a:rPr lang="en-US" dirty="0" smtClean="0"/>
                        <a:t>Sunset</a:t>
                      </a:r>
                      <a:endParaRPr lang="en-US" dirty="0"/>
                    </a:p>
                  </a:txBody>
                  <a:tcPr>
                    <a:cell3D prstMaterial="dkEdge">
                      <a:bevel w="77470" h="12700" prst="softRound"/>
                      <a:lightRig rig="flood" dir="t"/>
                    </a:cell3D>
                  </a:tcPr>
                </a:tc>
                <a:tc>
                  <a:txBody>
                    <a:bodyPr/>
                    <a:lstStyle/>
                    <a:p>
                      <a:pPr algn="ctr"/>
                      <a:r>
                        <a:rPr lang="en-US" dirty="0" smtClean="0"/>
                        <a:t>Dusk</a:t>
                      </a:r>
                      <a:br>
                        <a:rPr lang="en-US" dirty="0" smtClean="0"/>
                      </a:br>
                      <a:r>
                        <a:rPr lang="en-US" dirty="0" smtClean="0"/>
                        <a:t>[Ereb]</a:t>
                      </a:r>
                      <a:endParaRPr lang="en-US" dirty="0"/>
                    </a:p>
                  </a:txBody>
                  <a:tcPr>
                    <a:cell3D prstMaterial="dkEdge">
                      <a:bevel w="77470" h="12700" prst="softRound"/>
                      <a:lightRig rig="flood" dir="t"/>
                    </a:cell3D>
                  </a:tcPr>
                </a:tc>
                <a:tc>
                  <a:txBody>
                    <a:bodyPr/>
                    <a:lstStyle/>
                    <a:p>
                      <a:pPr algn="ctr"/>
                      <a:r>
                        <a:rPr lang="en-US" dirty="0" smtClean="0"/>
                        <a:t>Deep </a:t>
                      </a:r>
                      <a:br>
                        <a:rPr lang="en-US" dirty="0" smtClean="0"/>
                      </a:br>
                      <a:r>
                        <a:rPr lang="en-US" dirty="0" smtClean="0"/>
                        <a:t>Twilight</a:t>
                      </a:r>
                      <a:endParaRPr lang="en-US" dirty="0"/>
                    </a:p>
                  </a:txBody>
                  <a:tcPr>
                    <a:cell3D prstMaterial="dkEdge">
                      <a:bevel w="77470" h="12700" prst="softRound"/>
                      <a:lightRig rig="flood" dir="t"/>
                    </a:cell3D>
                  </a:tcPr>
                </a:tc>
                <a:tc>
                  <a:txBody>
                    <a:bodyPr/>
                    <a:lstStyle/>
                    <a:p>
                      <a:pPr algn="ctr"/>
                      <a:r>
                        <a:rPr lang="en-US" dirty="0" smtClean="0"/>
                        <a:t>Explanation  of </a:t>
                      </a:r>
                      <a:r>
                        <a:rPr lang="en-US" sz="1600" dirty="0" smtClean="0"/>
                        <a:t>Between the Evenings</a:t>
                      </a:r>
                      <a:endParaRPr lang="en-US" dirty="0"/>
                    </a:p>
                  </a:txBody>
                  <a:tcPr>
                    <a:cell3D prstMaterial="dkEdge">
                      <a:bevel w="77470" h="12700" prst="softRound"/>
                      <a:lightRig rig="flood" dir="t"/>
                    </a:cell3D>
                  </a:tcPr>
                </a:tc>
              </a:tr>
              <a:tr h="613014">
                <a:tc>
                  <a:txBody>
                    <a:bodyPr/>
                    <a:lstStyle/>
                    <a:p>
                      <a:r>
                        <a:rPr lang="en-US" b="1" dirty="0" smtClean="0">
                          <a:solidFill>
                            <a:schemeClr val="accent6">
                              <a:lumMod val="75000"/>
                            </a:schemeClr>
                          </a:solidFill>
                        </a:rPr>
                        <a:t>1</a:t>
                      </a:r>
                      <a:endParaRPr lang="en-US" b="1" dirty="0">
                        <a:solidFill>
                          <a:schemeClr val="accent6">
                            <a:lumMod val="75000"/>
                          </a:schemeClr>
                        </a:solidFill>
                      </a:endParaRPr>
                    </a:p>
                  </a:txBody>
                  <a:tcPr>
                    <a:cell3D prstMaterial="dkEdge">
                      <a:bevel w="77470" h="12700" prst="softRound"/>
                      <a:lightRig rig="flood" dir="t"/>
                    </a:cell3D>
                  </a:tcPr>
                </a:tc>
                <a:tc>
                  <a:txBody>
                    <a:bodyPr/>
                    <a:lstStyle/>
                    <a:p>
                      <a:r>
                        <a:rPr lang="en-US" b="1" dirty="0" err="1" smtClean="0">
                          <a:solidFill>
                            <a:schemeClr val="accent6">
                              <a:lumMod val="75000"/>
                            </a:schemeClr>
                          </a:solidFill>
                        </a:rPr>
                        <a:t>Gesenius</a:t>
                      </a:r>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endParaRPr lang="en-US" b="1" dirty="0">
                        <a:solidFill>
                          <a:schemeClr val="accent6">
                            <a:lumMod val="75000"/>
                          </a:schemeClr>
                        </a:solidFill>
                      </a:endParaRPr>
                    </a:p>
                  </a:txBody>
                  <a:tcPr>
                    <a:cell3D prstMaterial="dkEdge">
                      <a:bevel w="77470" h="12700" prst="softRound"/>
                      <a:lightRig rig="flood" dir="t"/>
                    </a:cell3D>
                  </a:tcPr>
                </a:tc>
                <a:tc>
                  <a:txBody>
                    <a:bodyPr/>
                    <a:lstStyle/>
                    <a:p>
                      <a:pPr algn="ctr"/>
                      <a:r>
                        <a:rPr lang="en-US" sz="1400" b="1" dirty="0" smtClean="0">
                          <a:solidFill>
                            <a:schemeClr val="accent6">
                              <a:lumMod val="75000"/>
                            </a:schemeClr>
                          </a:solidFill>
                        </a:rPr>
                        <a:t>Just gives review  for lines 1a and 1b.</a:t>
                      </a:r>
                      <a:endParaRPr lang="en-US" sz="1400" b="1" dirty="0">
                        <a:solidFill>
                          <a:schemeClr val="accent6">
                            <a:lumMod val="75000"/>
                          </a:schemeClr>
                        </a:solidFill>
                      </a:endParaRPr>
                    </a:p>
                  </a:txBody>
                  <a:tcPr>
                    <a:cell3D prstMaterial="dkEdge">
                      <a:bevel w="77470" h="12700" prst="softRound"/>
                      <a:lightRig rig="flood" dir="t"/>
                    </a:cell3D>
                  </a:tcPr>
                </a:tc>
              </a:tr>
              <a:tr h="613014">
                <a:tc>
                  <a:txBody>
                    <a:bodyPr/>
                    <a:lstStyle/>
                    <a:p>
                      <a:r>
                        <a:rPr lang="en-US" b="1" dirty="0" smtClean="0">
                          <a:solidFill>
                            <a:schemeClr val="accent4">
                              <a:lumMod val="50000"/>
                            </a:schemeClr>
                          </a:solidFill>
                        </a:rPr>
                        <a:t>1a</a:t>
                      </a:r>
                      <a:endParaRPr lang="en-US" b="1" dirty="0">
                        <a:solidFill>
                          <a:schemeClr val="accent4">
                            <a:lumMod val="50000"/>
                          </a:schemeClr>
                        </a:solidFill>
                      </a:endParaRPr>
                    </a:p>
                  </a:txBody>
                  <a:tcPr>
                    <a:cell3D prstMaterial="dkEdge">
                      <a:bevel w="77470" h="12700" prst="softRound"/>
                      <a:lightRig rig="flood" dir="t"/>
                    </a:cell3D>
                  </a:tcPr>
                </a:tc>
                <a:tc>
                  <a:txBody>
                    <a:bodyPr/>
                    <a:lstStyle/>
                    <a:p>
                      <a:r>
                        <a:rPr lang="en-US" b="1" dirty="0" smtClean="0">
                          <a:solidFill>
                            <a:schemeClr val="accent4">
                              <a:lumMod val="50000"/>
                            </a:schemeClr>
                          </a:solidFill>
                        </a:rPr>
                        <a:t>Karaites &amp; Samaritans</a:t>
                      </a:r>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endParaRPr lang="en-US" b="1" dirty="0">
                        <a:solidFill>
                          <a:schemeClr val="accent4">
                            <a:lumMod val="50000"/>
                          </a:schemeClr>
                        </a:solidFill>
                      </a:endParaRPr>
                    </a:p>
                  </a:txBody>
                  <a:tcPr>
                    <a:cell3D prstMaterial="dkEdge">
                      <a:bevel w="77470" h="12700" prst="softRound"/>
                      <a:lightRig rig="flood" dir="t"/>
                    </a:cell3D>
                  </a:tcPr>
                </a:tc>
                <a:tc>
                  <a:txBody>
                    <a:bodyPr/>
                    <a:lstStyle/>
                    <a:p>
                      <a:pPr algn="ctr"/>
                      <a:r>
                        <a:rPr lang="en-US" sz="1400" b="1" dirty="0" smtClean="0">
                          <a:solidFill>
                            <a:schemeClr val="accent4">
                              <a:lumMod val="50000"/>
                            </a:schemeClr>
                          </a:solidFill>
                        </a:rPr>
                        <a:t>Between sunset and deep twilight.</a:t>
                      </a:r>
                      <a:endParaRPr lang="en-US" sz="1400" b="1" dirty="0">
                        <a:solidFill>
                          <a:schemeClr val="accent4">
                            <a:lumMod val="50000"/>
                          </a:schemeClr>
                        </a:solidFill>
                      </a:endParaRPr>
                    </a:p>
                  </a:txBody>
                  <a:tcPr>
                    <a:cell3D prstMaterial="dkEdge">
                      <a:bevel w="77470" h="12700" prst="softRound"/>
                      <a:lightRig rig="flood" dir="t"/>
                    </a:cell3D>
                  </a:tcPr>
                </a:tc>
              </a:tr>
              <a:tr h="613014">
                <a:tc>
                  <a:txBody>
                    <a:bodyPr/>
                    <a:lstStyle/>
                    <a:p>
                      <a:r>
                        <a:rPr lang="en-US" b="1" dirty="0" smtClean="0">
                          <a:solidFill>
                            <a:srgbClr val="C00000"/>
                          </a:solidFill>
                        </a:rPr>
                        <a:t>1b</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Pharisees &amp; </a:t>
                      </a:r>
                      <a:r>
                        <a:rPr lang="en-US" b="1" dirty="0" err="1" smtClean="0">
                          <a:solidFill>
                            <a:srgbClr val="C00000"/>
                          </a:solidFill>
                        </a:rPr>
                        <a:t>Rabbinists</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1</a:t>
                      </a:r>
                      <a:r>
                        <a:rPr lang="en-US" b="1" baseline="30000" dirty="0" smtClean="0">
                          <a:solidFill>
                            <a:srgbClr val="C00000"/>
                          </a:solidFill>
                        </a:rPr>
                        <a:t>st</a:t>
                      </a:r>
                      <a:r>
                        <a:rPr lang="en-US" b="1" dirty="0" smtClean="0">
                          <a:solidFill>
                            <a:srgbClr val="C00000"/>
                          </a:solidFill>
                        </a:rPr>
                        <a:t> Even</a:t>
                      </a:r>
                      <a:endParaRPr lang="en-US" b="1" dirty="0">
                        <a:solidFill>
                          <a:srgbClr val="C00000"/>
                        </a:solidFill>
                      </a:endParaRPr>
                    </a:p>
                  </a:txBody>
                  <a:tcPr>
                    <a:cell3D prstMaterial="dkEdge">
                      <a:bevel w="77470" h="12700" prst="softRound"/>
                      <a:lightRig rig="flood" dir="t"/>
                    </a:cell3D>
                  </a:tcPr>
                </a:tc>
                <a:tc>
                  <a:txBody>
                    <a:bodyPr/>
                    <a:lstStyle/>
                    <a:p>
                      <a:endParaRPr lang="en-US" b="1" dirty="0">
                        <a:solidFill>
                          <a:srgbClr val="C00000"/>
                        </a:solidFill>
                      </a:endParaRPr>
                    </a:p>
                  </a:txBody>
                  <a:tcPr>
                    <a:cell3D prstMaterial="dkEdge">
                      <a:bevel w="77470" h="12700" prst="softRound"/>
                      <a:lightRig rig="flood" dir="t"/>
                    </a:cell3D>
                  </a:tcPr>
                </a:tc>
                <a:tc>
                  <a:txBody>
                    <a:bodyPr/>
                    <a:lstStyle/>
                    <a:p>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2</a:t>
                      </a:r>
                      <a:r>
                        <a:rPr lang="en-US" b="1" baseline="30000" dirty="0" smtClean="0">
                          <a:solidFill>
                            <a:srgbClr val="C00000"/>
                          </a:solidFill>
                        </a:rPr>
                        <a:t>nd</a:t>
                      </a:r>
                      <a:r>
                        <a:rPr lang="en-US" b="1" dirty="0" smtClean="0">
                          <a:solidFill>
                            <a:srgbClr val="C00000"/>
                          </a:solidFill>
                        </a:rPr>
                        <a:t> Even</a:t>
                      </a:r>
                      <a:endParaRPr lang="en-US" b="1" dirty="0">
                        <a:solidFill>
                          <a:srgbClr val="C00000"/>
                        </a:solidFill>
                      </a:endParaRPr>
                    </a:p>
                  </a:txBody>
                  <a:tcPr>
                    <a:cell3D prstMaterial="dkEdge">
                      <a:bevel w="77470" h="12700" prst="softRound"/>
                      <a:lightRig rig="flood" dir="t"/>
                    </a:cell3D>
                  </a:tcPr>
                </a:tc>
                <a:tc>
                  <a:txBody>
                    <a:bodyPr/>
                    <a:lstStyle/>
                    <a:p>
                      <a:endParaRPr lang="en-US" b="1" dirty="0">
                        <a:solidFill>
                          <a:srgbClr val="C00000"/>
                        </a:solidFill>
                      </a:endParaRPr>
                    </a:p>
                  </a:txBody>
                  <a:tcPr>
                    <a:cell3D prstMaterial="dkEdge">
                      <a:bevel w="77470" h="12700" prst="softRound"/>
                      <a:lightRig rig="flood" dir="t"/>
                    </a:cell3D>
                  </a:tcPr>
                </a:tc>
                <a:tc>
                  <a:txBody>
                    <a:bodyPr/>
                    <a:lstStyle/>
                    <a:p>
                      <a:endParaRPr lang="en-US" b="1" dirty="0">
                        <a:solidFill>
                          <a:srgbClr val="C00000"/>
                        </a:solidFill>
                      </a:endParaRPr>
                    </a:p>
                  </a:txBody>
                  <a:tcPr>
                    <a:cell3D prstMaterial="dkEdge">
                      <a:bevel w="77470" h="12700" prst="softRound"/>
                      <a:lightRig rig="flood" dir="t"/>
                    </a:cell3D>
                  </a:tcPr>
                </a:tc>
                <a:tc>
                  <a:txBody>
                    <a:bodyPr/>
                    <a:lstStyle/>
                    <a:p>
                      <a:pPr algn="ctr"/>
                      <a:r>
                        <a:rPr lang="en-US" sz="1400" b="1" dirty="0" smtClean="0">
                          <a:solidFill>
                            <a:srgbClr val="C00000"/>
                          </a:solidFill>
                        </a:rPr>
                        <a:t>Between </a:t>
                      </a:r>
                      <a:br>
                        <a:rPr lang="en-US" sz="1400" b="1" dirty="0" smtClean="0">
                          <a:solidFill>
                            <a:srgbClr val="C00000"/>
                          </a:solidFill>
                        </a:rPr>
                      </a:br>
                      <a:r>
                        <a:rPr lang="en-US" sz="1400" b="1" dirty="0" smtClean="0">
                          <a:solidFill>
                            <a:srgbClr val="C00000"/>
                          </a:solidFill>
                        </a:rPr>
                        <a:t>noon and sunset.</a:t>
                      </a:r>
                      <a:endParaRPr lang="en-US" sz="1400" b="1" dirty="0">
                        <a:solidFill>
                          <a:srgbClr val="C00000"/>
                        </a:solidFill>
                      </a:endParaRPr>
                    </a:p>
                  </a:txBody>
                  <a:tcPr>
                    <a:cell3D prstMaterial="dkEdge">
                      <a:bevel w="77470" h="12700" prst="softRound"/>
                      <a:lightRig rig="flood" dir="t"/>
                    </a:cell3D>
                  </a:tcPr>
                </a:tc>
              </a:tr>
              <a:tr h="613014">
                <a:tc>
                  <a:txBody>
                    <a:bodyPr/>
                    <a:lstStyle/>
                    <a:p>
                      <a:r>
                        <a:rPr lang="en-US" b="1" dirty="0" smtClean="0">
                          <a:solidFill>
                            <a:srgbClr val="014E52"/>
                          </a:solidFill>
                        </a:rPr>
                        <a:t>2</a:t>
                      </a:r>
                      <a:endParaRPr lang="en-US" b="1" dirty="0">
                        <a:solidFill>
                          <a:srgbClr val="014E52"/>
                        </a:solidFill>
                      </a:endParaRPr>
                    </a:p>
                  </a:txBody>
                  <a:tcPr>
                    <a:cell3D prstMaterial="dkEdge">
                      <a:bevel w="77470" h="12700" prst="softRound"/>
                      <a:lightRig rig="flood" dir="t"/>
                    </a:cell3D>
                  </a:tcPr>
                </a:tc>
                <a:tc>
                  <a:txBody>
                    <a:bodyPr/>
                    <a:lstStyle/>
                    <a:p>
                      <a:r>
                        <a:rPr lang="en-US" b="1" dirty="0" smtClean="0">
                          <a:solidFill>
                            <a:srgbClr val="014E52"/>
                          </a:solidFill>
                        </a:rPr>
                        <a:t>Greenfield </a:t>
                      </a:r>
                      <a:br>
                        <a:rPr lang="en-US" b="1" dirty="0" smtClean="0">
                          <a:solidFill>
                            <a:srgbClr val="014E52"/>
                          </a:solidFill>
                        </a:rPr>
                      </a:br>
                      <a:r>
                        <a:rPr lang="en-US" b="1" dirty="0" smtClean="0">
                          <a:solidFill>
                            <a:srgbClr val="014E52"/>
                          </a:solidFill>
                        </a:rPr>
                        <a:t>(&amp; the Jews)</a:t>
                      </a:r>
                      <a:endParaRPr lang="en-US" b="1" dirty="0">
                        <a:solidFill>
                          <a:srgbClr val="014E52"/>
                        </a:solidFill>
                      </a:endParaRPr>
                    </a:p>
                  </a:txBody>
                  <a:tcPr>
                    <a:cell3D prstMaterial="dkEdge">
                      <a:bevel w="77470" h="12700" prst="softRound"/>
                      <a:lightRig rig="flood" dir="t"/>
                    </a:cell3D>
                  </a:tcPr>
                </a:tc>
                <a:tc>
                  <a:txBody>
                    <a:bodyPr/>
                    <a:lstStyle/>
                    <a:p>
                      <a:endParaRPr lang="en-US" b="1"/>
                    </a:p>
                  </a:txBody>
                  <a:tcPr>
                    <a:cell3D prstMaterial="dkEdge">
                      <a:bevel w="77470" h="12700" prst="softRound"/>
                      <a:lightRig rig="flood" dir="t"/>
                    </a:cell3D>
                  </a:tcPr>
                </a:tc>
                <a:tc>
                  <a:txBody>
                    <a:bodyPr/>
                    <a:lstStyle/>
                    <a:p>
                      <a:r>
                        <a:rPr lang="en-US" b="1" dirty="0" smtClean="0">
                          <a:solidFill>
                            <a:srgbClr val="014E52"/>
                          </a:solidFill>
                        </a:rPr>
                        <a:t>1</a:t>
                      </a:r>
                      <a:r>
                        <a:rPr lang="en-US" b="1" baseline="30000" dirty="0" smtClean="0">
                          <a:solidFill>
                            <a:srgbClr val="014E52"/>
                          </a:solidFill>
                        </a:rPr>
                        <a:t>st</a:t>
                      </a:r>
                      <a:r>
                        <a:rPr lang="en-US" b="1" dirty="0" smtClean="0">
                          <a:solidFill>
                            <a:srgbClr val="014E52"/>
                          </a:solidFill>
                        </a:rPr>
                        <a:t> Even</a:t>
                      </a:r>
                      <a:endParaRPr lang="en-US" b="1" dirty="0">
                        <a:solidFill>
                          <a:srgbClr val="014E52"/>
                        </a:solidFill>
                      </a:endParaRPr>
                    </a:p>
                  </a:txBody>
                  <a:tcPr>
                    <a:cell3D prstMaterial="dkEdge">
                      <a:bevel w="77470" h="12700" prst="softRound"/>
                      <a:lightRig rig="flood" dir="t"/>
                    </a:cell3D>
                  </a:tcPr>
                </a:tc>
                <a:tc>
                  <a:txBody>
                    <a:bodyPr/>
                    <a:lstStyle/>
                    <a:p>
                      <a:r>
                        <a:rPr lang="en-US" b="1" dirty="0" smtClean="0">
                          <a:solidFill>
                            <a:srgbClr val="014E52"/>
                          </a:solidFill>
                        </a:rPr>
                        <a:t>2</a:t>
                      </a:r>
                      <a:r>
                        <a:rPr lang="en-US" b="1" baseline="30000" dirty="0" smtClean="0">
                          <a:solidFill>
                            <a:srgbClr val="014E52"/>
                          </a:solidFill>
                        </a:rPr>
                        <a:t>nd</a:t>
                      </a:r>
                      <a:r>
                        <a:rPr lang="en-US" b="1" dirty="0" smtClean="0">
                          <a:solidFill>
                            <a:srgbClr val="014E52"/>
                          </a:solidFill>
                        </a:rPr>
                        <a:t> Even</a:t>
                      </a:r>
                      <a:endParaRPr lang="en-US" b="1" dirty="0">
                        <a:solidFill>
                          <a:srgbClr val="014E52"/>
                        </a:solidFill>
                      </a:endParaRPr>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c>
                  <a:txBody>
                    <a:bodyPr/>
                    <a:lstStyle/>
                    <a:p>
                      <a:pPr algn="ctr"/>
                      <a:r>
                        <a:rPr lang="en-US" sz="1400" b="1" dirty="0" smtClean="0">
                          <a:solidFill>
                            <a:srgbClr val="014E52"/>
                          </a:solidFill>
                        </a:rPr>
                        <a:t>Between</a:t>
                      </a:r>
                      <a:r>
                        <a:rPr lang="en-US" sz="1400" b="1" baseline="0" dirty="0" smtClean="0">
                          <a:solidFill>
                            <a:srgbClr val="014E52"/>
                          </a:solidFill>
                        </a:rPr>
                        <a:t/>
                      </a:r>
                      <a:br>
                        <a:rPr lang="en-US" sz="1400" b="1" baseline="0" dirty="0" smtClean="0">
                          <a:solidFill>
                            <a:srgbClr val="014E52"/>
                          </a:solidFill>
                        </a:rPr>
                      </a:br>
                      <a:r>
                        <a:rPr lang="en-US" sz="1400" b="1" baseline="0" dirty="0" smtClean="0">
                          <a:solidFill>
                            <a:srgbClr val="014E52"/>
                          </a:solidFill>
                        </a:rPr>
                        <a:t>3 PM to 5 PM.</a:t>
                      </a:r>
                      <a:br>
                        <a:rPr lang="en-US" sz="1400" b="1" baseline="0" dirty="0" smtClean="0">
                          <a:solidFill>
                            <a:srgbClr val="014E52"/>
                          </a:solidFill>
                        </a:rPr>
                      </a:br>
                      <a:r>
                        <a:rPr lang="en-US" sz="1400" b="1" baseline="0" dirty="0" smtClean="0">
                          <a:solidFill>
                            <a:srgbClr val="014E52"/>
                          </a:solidFill>
                        </a:rPr>
                        <a:t>(9</a:t>
                      </a:r>
                      <a:r>
                        <a:rPr lang="en-US" sz="1400" b="1" baseline="30000" dirty="0" smtClean="0">
                          <a:solidFill>
                            <a:srgbClr val="014E52"/>
                          </a:solidFill>
                        </a:rPr>
                        <a:t>th</a:t>
                      </a:r>
                      <a:r>
                        <a:rPr lang="en-US" sz="1400" b="1" baseline="0" dirty="0" smtClean="0">
                          <a:solidFill>
                            <a:srgbClr val="014E52"/>
                          </a:solidFill>
                        </a:rPr>
                        <a:t> </a:t>
                      </a:r>
                      <a:r>
                        <a:rPr lang="en-US" sz="1400" b="1" baseline="0" dirty="0" err="1" smtClean="0">
                          <a:solidFill>
                            <a:srgbClr val="014E52"/>
                          </a:solidFill>
                        </a:rPr>
                        <a:t>Hr</a:t>
                      </a:r>
                      <a:r>
                        <a:rPr lang="en-US" sz="1400" b="1" baseline="0" dirty="0" smtClean="0">
                          <a:solidFill>
                            <a:srgbClr val="014E52"/>
                          </a:solidFill>
                        </a:rPr>
                        <a:t> to 11</a:t>
                      </a:r>
                      <a:r>
                        <a:rPr lang="en-US" sz="1400" b="1" baseline="30000" dirty="0" smtClean="0">
                          <a:solidFill>
                            <a:srgbClr val="014E52"/>
                          </a:solidFill>
                        </a:rPr>
                        <a:t>th</a:t>
                      </a:r>
                      <a:r>
                        <a:rPr lang="en-US" sz="1400" b="1" baseline="0" dirty="0" smtClean="0">
                          <a:solidFill>
                            <a:srgbClr val="014E52"/>
                          </a:solidFill>
                        </a:rPr>
                        <a:t> </a:t>
                      </a:r>
                      <a:r>
                        <a:rPr lang="en-US" sz="1400" b="1" baseline="0" dirty="0" err="1" smtClean="0">
                          <a:solidFill>
                            <a:srgbClr val="014E52"/>
                          </a:solidFill>
                        </a:rPr>
                        <a:t>Hr</a:t>
                      </a:r>
                      <a:r>
                        <a:rPr lang="en-US" sz="1400" b="1" baseline="0" dirty="0" smtClean="0">
                          <a:solidFill>
                            <a:srgbClr val="014E52"/>
                          </a:solidFill>
                        </a:rPr>
                        <a:t>)</a:t>
                      </a:r>
                      <a:endParaRPr lang="en-US" sz="1400" b="1" dirty="0">
                        <a:solidFill>
                          <a:srgbClr val="014E52"/>
                        </a:solidFill>
                      </a:endParaRPr>
                    </a:p>
                  </a:txBody>
                  <a:tcPr>
                    <a:cell3D prstMaterial="dkEdge">
                      <a:bevel w="77470" h="12700" prst="softRound"/>
                      <a:lightRig rig="flood" dir="t"/>
                    </a:cell3D>
                  </a:tcPr>
                </a:tc>
              </a:tr>
              <a:tr h="613014">
                <a:tc>
                  <a:txBody>
                    <a:bodyPr/>
                    <a:lstStyle/>
                    <a:p>
                      <a:r>
                        <a:rPr lang="en-US" b="1" dirty="0" smtClean="0">
                          <a:solidFill>
                            <a:schemeClr val="tx2"/>
                          </a:solidFill>
                        </a:rPr>
                        <a:t>3</a:t>
                      </a:r>
                      <a:endParaRPr lang="en-US" b="1" dirty="0">
                        <a:solidFill>
                          <a:schemeClr val="tx2"/>
                        </a:solidFill>
                      </a:endParaRPr>
                    </a:p>
                  </a:txBody>
                  <a:tcPr>
                    <a:cell3D prstMaterial="dkEdge">
                      <a:bevel w="77470" h="12700" prst="softRound"/>
                      <a:lightRig rig="flood" dir="t"/>
                    </a:cell3D>
                  </a:tcPr>
                </a:tc>
                <a:tc>
                  <a:txBody>
                    <a:bodyPr/>
                    <a:lstStyle/>
                    <a:p>
                      <a:r>
                        <a:rPr lang="en-US" b="1" dirty="0" smtClean="0">
                          <a:solidFill>
                            <a:schemeClr val="tx2"/>
                          </a:solidFill>
                        </a:rPr>
                        <a:t>Easton</a:t>
                      </a:r>
                      <a:r>
                        <a:rPr lang="en-US" sz="1600" b="1" dirty="0" smtClean="0">
                          <a:solidFill>
                            <a:schemeClr val="tx2"/>
                          </a:solidFill>
                        </a:rPr>
                        <a:t> </a:t>
                      </a:r>
                      <a:r>
                        <a:rPr lang="en-US" sz="1400" b="1" dirty="0" smtClean="0">
                          <a:solidFill>
                            <a:schemeClr val="tx2"/>
                          </a:solidFill>
                        </a:rPr>
                        <a:t/>
                      </a:r>
                      <a:br>
                        <a:rPr lang="en-US" sz="1400" b="1" dirty="0" smtClean="0">
                          <a:solidFill>
                            <a:schemeClr val="tx2"/>
                          </a:solidFill>
                        </a:rPr>
                      </a:br>
                      <a:r>
                        <a:rPr lang="en-US" sz="1400" b="0" dirty="0" smtClean="0">
                          <a:solidFill>
                            <a:schemeClr val="tx2"/>
                          </a:solidFill>
                        </a:rPr>
                        <a:t>(Claims Jews have two [2] evenings on each day!)</a:t>
                      </a:r>
                      <a:endParaRPr lang="en-US" b="1" dirty="0">
                        <a:solidFill>
                          <a:schemeClr val="tx2"/>
                        </a:solidFill>
                      </a:endParaRPr>
                    </a:p>
                  </a:txBody>
                  <a:tcPr>
                    <a:cell3D prstMaterial="dkEdge">
                      <a:bevel w="77470" h="12700" prst="softRound"/>
                      <a:lightRig rig="flood" dir="t"/>
                    </a:cell3D>
                  </a:tcPr>
                </a:tc>
                <a:tc>
                  <a:txBody>
                    <a:bodyPr/>
                    <a:lstStyle/>
                    <a:p>
                      <a:r>
                        <a:rPr lang="en-US" b="1" dirty="0" smtClean="0">
                          <a:solidFill>
                            <a:schemeClr val="tx2"/>
                          </a:solidFill>
                        </a:rPr>
                        <a:t>1</a:t>
                      </a:r>
                      <a:r>
                        <a:rPr lang="en-US" b="1" baseline="30000" dirty="0" smtClean="0">
                          <a:solidFill>
                            <a:schemeClr val="tx2"/>
                          </a:solidFill>
                        </a:rPr>
                        <a:t>st</a:t>
                      </a:r>
                      <a:r>
                        <a:rPr lang="en-US" b="1" dirty="0" smtClean="0">
                          <a:solidFill>
                            <a:schemeClr val="tx2"/>
                          </a:solidFill>
                        </a:rPr>
                        <a:t> Even</a:t>
                      </a:r>
                      <a:endParaRPr lang="en-US" b="1" dirty="0">
                        <a:solidFill>
                          <a:schemeClr val="tx2"/>
                        </a:solidFill>
                      </a:endParaRPr>
                    </a:p>
                  </a:txBody>
                  <a:tcPr>
                    <a:cell3D prstMaterial="dkEdge">
                      <a:bevel w="77470" h="12700" prst="softRound"/>
                      <a:lightRig rig="flood" dir="t"/>
                    </a:cell3D>
                  </a:tcPr>
                </a:tc>
                <a:tc>
                  <a:txBody>
                    <a:bodyPr/>
                    <a:lstStyle/>
                    <a:p>
                      <a:endParaRPr lang="en-US" b="1" dirty="0">
                        <a:solidFill>
                          <a:schemeClr val="tx2"/>
                        </a:solidFill>
                      </a:endParaRPr>
                    </a:p>
                  </a:txBody>
                  <a:tcPr>
                    <a:cell3D prstMaterial="dkEdge">
                      <a:bevel w="77470" h="12700" prst="softRound"/>
                      <a:lightRig rig="flood" dir="t"/>
                    </a:cell3D>
                  </a:tcPr>
                </a:tc>
                <a:tc>
                  <a:txBody>
                    <a:bodyPr/>
                    <a:lstStyle/>
                    <a:p>
                      <a:endParaRPr lang="en-US" b="1" dirty="0">
                        <a:solidFill>
                          <a:schemeClr val="tx2"/>
                        </a:solidFill>
                      </a:endParaRPr>
                    </a:p>
                  </a:txBody>
                  <a:tcPr>
                    <a:cell3D prstMaterial="dkEdge">
                      <a:bevel w="77470" h="12700" prst="softRound"/>
                      <a:lightRig rig="flood" dir="t"/>
                    </a:cell3D>
                  </a:tcPr>
                </a:tc>
                <a:tc>
                  <a:txBody>
                    <a:bodyPr/>
                    <a:lstStyle/>
                    <a:p>
                      <a:r>
                        <a:rPr lang="en-US" b="1" dirty="0" smtClean="0">
                          <a:solidFill>
                            <a:schemeClr val="tx2"/>
                          </a:solidFill>
                        </a:rPr>
                        <a:t>2</a:t>
                      </a:r>
                      <a:r>
                        <a:rPr lang="en-US" b="1" baseline="30000" dirty="0" smtClean="0">
                          <a:solidFill>
                            <a:schemeClr val="tx2"/>
                          </a:solidFill>
                        </a:rPr>
                        <a:t>nd</a:t>
                      </a:r>
                      <a:r>
                        <a:rPr lang="en-US" b="1" dirty="0" smtClean="0">
                          <a:solidFill>
                            <a:schemeClr val="tx2"/>
                          </a:solidFill>
                        </a:rPr>
                        <a:t> </a:t>
                      </a:r>
                      <a:br>
                        <a:rPr lang="en-US" b="1" dirty="0" smtClean="0">
                          <a:solidFill>
                            <a:schemeClr val="tx2"/>
                          </a:solidFill>
                        </a:rPr>
                      </a:br>
                      <a:r>
                        <a:rPr lang="en-US" b="1" dirty="0" smtClean="0">
                          <a:solidFill>
                            <a:schemeClr val="tx2"/>
                          </a:solidFill>
                        </a:rPr>
                        <a:t>Even</a:t>
                      </a:r>
                      <a:endParaRPr lang="en-US" b="1" dirty="0">
                        <a:solidFill>
                          <a:schemeClr val="tx2"/>
                        </a:solidFill>
                      </a:endParaRPr>
                    </a:p>
                  </a:txBody>
                  <a:tcPr>
                    <a:cell3D prstMaterial="dkEdge">
                      <a:bevel w="77470" h="12700" prst="softRound"/>
                      <a:lightRig rig="flood" dir="t"/>
                    </a:cell3D>
                  </a:tcPr>
                </a:tc>
                <a:tc>
                  <a:txBody>
                    <a:bodyPr/>
                    <a:lstStyle/>
                    <a:p>
                      <a:pPr algn="ctr"/>
                      <a:r>
                        <a:rPr lang="en-US" sz="1400" b="0" dirty="0" smtClean="0">
                          <a:solidFill>
                            <a:schemeClr val="tx2"/>
                          </a:solidFill>
                        </a:rPr>
                        <a:t>[Period that follows sunset!]</a:t>
                      </a:r>
                      <a:endParaRPr lang="en-US" sz="1400" b="0" dirty="0">
                        <a:solidFill>
                          <a:schemeClr val="tx2"/>
                        </a:solidFill>
                      </a:endParaRPr>
                    </a:p>
                  </a:txBody>
                  <a:tcPr>
                    <a:cell3D prstMaterial="dkEdge">
                      <a:bevel w="77470" h="12700" prst="softRound"/>
                      <a:lightRig rig="flood" dir="t"/>
                    </a:cell3D>
                  </a:tcPr>
                </a:tc>
                <a:tc>
                  <a:txBody>
                    <a:bodyPr/>
                    <a:lstStyle/>
                    <a:p>
                      <a:endParaRPr lang="en-US" b="1" dirty="0">
                        <a:solidFill>
                          <a:schemeClr val="tx2"/>
                        </a:solidFill>
                      </a:endParaRPr>
                    </a:p>
                  </a:txBody>
                  <a:tcPr>
                    <a:cell3D prstMaterial="dkEdge">
                      <a:bevel w="77470" h="12700" prst="softRound"/>
                      <a:lightRig rig="flood" dir="t"/>
                    </a:cell3D>
                  </a:tcPr>
                </a:tc>
                <a:tc>
                  <a:txBody>
                    <a:bodyPr/>
                    <a:lstStyle/>
                    <a:p>
                      <a:pPr algn="ctr"/>
                      <a:r>
                        <a:rPr lang="en-US" sz="1400" b="1" dirty="0" smtClean="0">
                          <a:solidFill>
                            <a:schemeClr val="tx2"/>
                          </a:solidFill>
                        </a:rPr>
                        <a:t>Between </a:t>
                      </a:r>
                      <a:br>
                        <a:rPr lang="en-US" sz="1400" b="1" dirty="0" smtClean="0">
                          <a:solidFill>
                            <a:schemeClr val="tx2"/>
                          </a:solidFill>
                        </a:rPr>
                      </a:br>
                      <a:r>
                        <a:rPr lang="en-US" sz="1400" b="1" dirty="0" smtClean="0">
                          <a:solidFill>
                            <a:schemeClr val="tx2"/>
                          </a:solidFill>
                        </a:rPr>
                        <a:t>noon and</a:t>
                      </a:r>
                      <a:r>
                        <a:rPr lang="en-US" sz="1400" b="1" baseline="0" dirty="0" smtClean="0">
                          <a:solidFill>
                            <a:schemeClr val="tx2"/>
                          </a:solidFill>
                        </a:rPr>
                        <a:t> sunset.</a:t>
                      </a:r>
                      <a:endParaRPr lang="en-US" sz="1400" b="1" dirty="0">
                        <a:solidFill>
                          <a:schemeClr val="tx2"/>
                        </a:solidFill>
                      </a:endParaRPr>
                    </a:p>
                  </a:txBody>
                  <a:tcPr>
                    <a:cell3D prstMaterial="dkEdge">
                      <a:bevel w="77470" h="12700" prst="softRound"/>
                      <a:lightRig rig="flood" dir="t"/>
                    </a:cell3D>
                  </a:tcPr>
                </a:tc>
              </a:tr>
            </a:tbl>
          </a:graphicData>
        </a:graphic>
      </p:graphicFrame>
      <p:pic>
        <p:nvPicPr>
          <p:cNvPr id="19"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6564" y="1768584"/>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87407" y="1772033"/>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7007" y="1782193"/>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Users\Rae\Desktop\Art on Desktop\white man clip art\check mark.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3903" y="295428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Rae\Desktop\Art on Desktop\white man clip art\check mark.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81583" y="2376141"/>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C:\Users\Rae\Desktop\Art on Desktop\white man clip art\check mark.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7007" y="2379293"/>
            <a:ext cx="525058" cy="4974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Rae\Desktop\Art on Desktop\white man clip art\check mark.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30865" y="295428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Rae\Desktop\Art on Desktop\white man clip art\check mark.pn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41025" y="431572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Rae\Desktop\Art on Desktop\white man clip art\check mark.pn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73939" y="431572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5585" y="3584209"/>
            <a:ext cx="411397" cy="3897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C:\Users\Rae\Desktop\Art on Desktop\white man clip art\check mark.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1265" y="3574049"/>
            <a:ext cx="411397" cy="38979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7582065" y="2624887"/>
            <a:ext cx="1328255" cy="0"/>
          </a:xfrm>
          <a:prstGeom prst="straightConnector1">
            <a:avLst/>
          </a:prstGeom>
          <a:ln w="38100">
            <a:solidFill>
              <a:schemeClr val="accent4">
                <a:lumMod val="75000"/>
              </a:schemeClr>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818079" y="3227065"/>
            <a:ext cx="1968801" cy="0"/>
          </a:xfrm>
          <a:prstGeom prst="straightConnector1">
            <a:avLst/>
          </a:prstGeom>
          <a:ln w="38100">
            <a:solidFill>
              <a:srgbClr val="C00000"/>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828239" y="4669785"/>
            <a:ext cx="1968801" cy="0"/>
          </a:xfrm>
          <a:prstGeom prst="straightConnector1">
            <a:avLst/>
          </a:prstGeom>
          <a:ln w="38100">
            <a:solidFill>
              <a:schemeClr val="tx2">
                <a:lumMod val="75000"/>
              </a:schemeClr>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447999" y="3907785"/>
            <a:ext cx="813266" cy="0"/>
          </a:xfrm>
          <a:prstGeom prst="straightConnector1">
            <a:avLst/>
          </a:prstGeom>
          <a:ln w="38100">
            <a:solidFill>
              <a:srgbClr val="014E52"/>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41" name="Picture 8" descr="C:\Users\Rae\Desktop\Art on Desktop\white man clip art\3d white people\ques mark lo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9" y="4731137"/>
            <a:ext cx="1442018" cy="2108758"/>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805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7" presetClass="entr" presetSubtype="0" fill="hold" nodeType="afterEffect">
                                  <p:stCondLst>
                                    <p:cond delay="5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16" presetClass="entr" presetSubtype="37" fill="hold" nodeType="afterEffect">
                                  <p:stCondLst>
                                    <p:cond delay="500"/>
                                  </p:stCondLst>
                                  <p:childTnLst>
                                    <p:set>
                                      <p:cBhvr>
                                        <p:cTn id="37" dur="1" fill="hold">
                                          <p:stCondLst>
                                            <p:cond delay="0"/>
                                          </p:stCondLst>
                                        </p:cTn>
                                        <p:tgtEl>
                                          <p:spTgt spid="8"/>
                                        </p:tgtEl>
                                        <p:attrNameLst>
                                          <p:attrName>style.visibility</p:attrName>
                                        </p:attrNameLst>
                                      </p:cBhvr>
                                      <p:to>
                                        <p:strVal val="visible"/>
                                      </p:to>
                                    </p:set>
                                    <p:animEffect transition="in" filter="barn(outVertical)">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42"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16" presetClass="entr" presetSubtype="37" fill="hold" nodeType="afterEffect">
                                  <p:stCondLst>
                                    <p:cond delay="500"/>
                                  </p:stCondLst>
                                  <p:childTnLst>
                                    <p:set>
                                      <p:cBhvr>
                                        <p:cTn id="54" dur="1" fill="hold">
                                          <p:stCondLst>
                                            <p:cond delay="0"/>
                                          </p:stCondLst>
                                        </p:cTn>
                                        <p:tgtEl>
                                          <p:spTgt spid="34"/>
                                        </p:tgtEl>
                                        <p:attrNameLst>
                                          <p:attrName>style.visibility</p:attrName>
                                        </p:attrNameLst>
                                      </p:cBhvr>
                                      <p:to>
                                        <p:strVal val="visible"/>
                                      </p:to>
                                    </p:set>
                                    <p:animEffect transition="in" filter="barn(outVertical)">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2"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anim calcmode="lin" valueType="num">
                                      <p:cBhvr>
                                        <p:cTn id="67" dur="1000" fill="hold"/>
                                        <p:tgtEl>
                                          <p:spTgt spid="31"/>
                                        </p:tgtEl>
                                        <p:attrNameLst>
                                          <p:attrName>ppt_x</p:attrName>
                                        </p:attrNameLst>
                                      </p:cBhvr>
                                      <p:tavLst>
                                        <p:tav tm="0">
                                          <p:val>
                                            <p:strVal val="#ppt_x"/>
                                          </p:val>
                                        </p:tav>
                                        <p:tav tm="100000">
                                          <p:val>
                                            <p:strVal val="#ppt_x"/>
                                          </p:val>
                                        </p:tav>
                                      </p:tavLst>
                                    </p:anim>
                                    <p:anim calcmode="lin" valueType="num">
                                      <p:cBhvr>
                                        <p:cTn id="68" dur="1000" fill="hold"/>
                                        <p:tgtEl>
                                          <p:spTgt spid="31"/>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16" presetClass="entr" presetSubtype="37"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arn(outVertical)">
                                      <p:cBhvr>
                                        <p:cTn id="72" dur="20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42"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childTnLst>
                          </p:cTn>
                        </p:par>
                        <p:par>
                          <p:cTn id="86" fill="hold">
                            <p:stCondLst>
                              <p:cond delay="2000"/>
                            </p:stCondLst>
                            <p:childTnLst>
                              <p:par>
                                <p:cTn id="87" presetID="16" presetClass="entr" presetSubtype="37" fill="hold" nodeType="after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barn(outVertical)">
                                      <p:cBhvr>
                                        <p:cTn id="89" dur="20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1500"/>
                                        <p:tgtEl>
                                          <p:spTgt spid="6"/>
                                        </p:tgtEl>
                                      </p:cBhvr>
                                    </p:animEffect>
                                    <p:anim calcmode="lin" valueType="num">
                                      <p:cBhvr>
                                        <p:cTn id="95" dur="1500" fill="hold"/>
                                        <p:tgtEl>
                                          <p:spTgt spid="6"/>
                                        </p:tgtEl>
                                        <p:attrNameLst>
                                          <p:attrName>ppt_x</p:attrName>
                                        </p:attrNameLst>
                                      </p:cBhvr>
                                      <p:tavLst>
                                        <p:tav tm="0">
                                          <p:val>
                                            <p:strVal val="#ppt_x"/>
                                          </p:val>
                                        </p:tav>
                                        <p:tav tm="100000">
                                          <p:val>
                                            <p:strVal val="#ppt_x"/>
                                          </p:val>
                                        </p:tav>
                                      </p:tavLst>
                                    </p:anim>
                                    <p:anim calcmode="lin" valueType="num">
                                      <p:cBhvr>
                                        <p:cTn id="96"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46000">
              <a:schemeClr val="accent3">
                <a:lumMod val="75000"/>
              </a:schemeClr>
            </a:gs>
            <a:gs pos="8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6" name="Picture 4" descr="C:\Users\Rae\Desktop\Art on Desktop\white man clip art\3d white people\keys 2 men 2 ke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70" y="53411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Rae\Desktop\Art on Desktop\white man clip art\3d white people\excl mark hold up.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484280" y="2399127"/>
            <a:ext cx="2789000" cy="2789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3381584" y="113816"/>
            <a:ext cx="7946815" cy="4696261"/>
          </a:xfrm>
          <a:prstGeom prst="rect">
            <a:avLst/>
          </a:prstGeom>
        </p:spPr>
        <p:txBody>
          <a:bodyPr anchor="ctr">
            <a:normAutofit lnSpcReduction="10000"/>
            <a:scene3d>
              <a:camera prst="orthographicFront"/>
              <a:lightRig rig="threePt" dir="t"/>
            </a:scene3d>
            <a:sp3d extrusionH="57150">
              <a:bevelT w="38100" h="38100"/>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oper Black" pitchFamily="18" charset="0"/>
              </a:rPr>
              <a:t>The Theologian’s cannot agree because of one </a:t>
            </a:r>
            <a:br>
              <a:rPr lang="en-US"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oper Black" pitchFamily="18" charset="0"/>
              </a:rPr>
            </a:br>
            <a:r>
              <a:rPr lang="en-US"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oper Black" pitchFamily="18" charset="0"/>
              </a:rPr>
              <a:t>simple mistake!</a:t>
            </a:r>
          </a:p>
          <a:p>
            <a:pPr algn="ctr"/>
            <a:endParaRPr lang="en-US" sz="2000" dirty="0" smtClean="0">
              <a:solidFill>
                <a:schemeClr val="accent3">
                  <a:lumMod val="75000"/>
                </a:schemeClr>
              </a:solidFill>
            </a:endParaRPr>
          </a:p>
          <a:p>
            <a:pPr algn="ctr"/>
            <a:r>
              <a:rPr lang="en-US" dirty="0" smtClean="0">
                <a:solidFill>
                  <a:schemeClr val="accent3">
                    <a:lumMod val="75000"/>
                  </a:schemeClr>
                </a:solidFill>
              </a:rPr>
              <a:t>They neglected to check</a:t>
            </a:r>
            <a:br>
              <a:rPr lang="en-US" dirty="0" smtClean="0">
                <a:solidFill>
                  <a:schemeClr val="accent3">
                    <a:lumMod val="75000"/>
                  </a:schemeClr>
                </a:solidFill>
              </a:rPr>
            </a:br>
            <a:r>
              <a:rPr lang="en-US" dirty="0" smtClean="0">
                <a:solidFill>
                  <a:schemeClr val="accent3">
                    <a:lumMod val="75000"/>
                  </a:schemeClr>
                </a:solidFill>
              </a:rPr>
              <a:t>out the full meaning</a:t>
            </a:r>
            <a:br>
              <a:rPr lang="en-US" dirty="0" smtClean="0">
                <a:solidFill>
                  <a:schemeClr val="accent3">
                    <a:lumMod val="75000"/>
                  </a:schemeClr>
                </a:solidFill>
              </a:rPr>
            </a:br>
            <a:r>
              <a:rPr lang="en-US" dirty="0" smtClean="0">
                <a:solidFill>
                  <a:schemeClr val="accent3">
                    <a:lumMod val="75000"/>
                  </a:schemeClr>
                </a:solidFill>
              </a:rPr>
              <a:t>of the word(s)</a:t>
            </a:r>
            <a:br>
              <a:rPr lang="en-US" dirty="0" smtClean="0">
                <a:solidFill>
                  <a:schemeClr val="accent3">
                    <a:lumMod val="75000"/>
                  </a:schemeClr>
                </a:solidFill>
              </a:rPr>
            </a:br>
            <a:r>
              <a:rPr lang="en-US" dirty="0" smtClean="0">
                <a:solidFill>
                  <a:schemeClr val="accent3">
                    <a:lumMod val="75000"/>
                  </a:schemeClr>
                </a:solidFill>
              </a:rPr>
              <a:t>evening/evenings</a:t>
            </a:r>
            <a:endParaRPr lang="en-US" dirty="0">
              <a:solidFill>
                <a:schemeClr val="accent3">
                  <a:lumMod val="75000"/>
                </a:schemeClr>
              </a:solidFill>
            </a:endParaRPr>
          </a:p>
        </p:txBody>
      </p:sp>
      <p:pic>
        <p:nvPicPr>
          <p:cNvPr id="6146" name="Picture 2" descr="C:\Users\Rae\Desktop\scro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966" y="3060261"/>
            <a:ext cx="2670335" cy="174981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747520" y="4983396"/>
            <a:ext cx="9296400" cy="1569660"/>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The next part of this study will be a very thorough investigation to reveal the </a:t>
            </a:r>
            <a:b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Torah Truth of “between the </a:t>
            </a:r>
            <a:r>
              <a:rPr lang="en-US" sz="3200" b="1" cap="none" spc="0" dirty="0" err="1"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Comic Sans MS" pitchFamily="66" charset="0"/>
              </a:rPr>
              <a:t>evening</a:t>
            </a:r>
            <a:r>
              <a:rPr lang="en-US" sz="3200" b="1" cap="none" spc="0" dirty="0" err="1"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mic Sans MS" pitchFamily="66" charset="0"/>
              </a:rPr>
              <a:t>S</a:t>
            </a: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Tree>
    <p:extLst>
      <p:ext uri="{BB962C8B-B14F-4D97-AF65-F5344CB8AC3E}">
        <p14:creationId xmlns:p14="http://schemas.microsoft.com/office/powerpoint/2010/main" val="3360379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1500"/>
                                        <p:tgtEl>
                                          <p:spTgt spid="5">
                                            <p:txEl>
                                              <p:pRg st="2" end="2"/>
                                            </p:txEl>
                                          </p:spTgt>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2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0">
                                            <p:txEl>
                                              <p:pRg st="0" end="0"/>
                                            </p:txEl>
                                          </p:spTgt>
                                        </p:tgtEl>
                                        <p:attrNameLst>
                                          <p:attrName>style.visibility</p:attrName>
                                        </p:attrNameLst>
                                      </p:cBhvr>
                                      <p:to>
                                        <p:strVal val="visible"/>
                                      </p:to>
                                    </p:set>
                                    <p:animEffect transition="in" filter="barn(inVertical)">
                                      <p:cBhvr>
                                        <p:cTn id="16" dur="175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6146" name="Picture 2" descr="C:\Users\Rae\Desktop\scr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080" y="3435480"/>
            <a:ext cx="2404617" cy="157569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40" name="Rectangle 39"/>
          <p:cNvSpPr/>
          <p:nvPr/>
        </p:nvSpPr>
        <p:spPr>
          <a:xfrm>
            <a:off x="343882" y="5130442"/>
            <a:ext cx="3943638" cy="1569660"/>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According to Torah</a:t>
            </a:r>
            <a:b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does this picture </a:t>
            </a:r>
            <a:b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explain the phrase</a:t>
            </a:r>
            <a:b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“between the evenings”?</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6" name="Title 3"/>
          <p:cNvSpPr txBox="1">
            <a:spLocks/>
          </p:cNvSpPr>
          <p:nvPr/>
        </p:nvSpPr>
        <p:spPr>
          <a:xfrm>
            <a:off x="0" y="71120"/>
            <a:ext cx="12192000" cy="3291840"/>
          </a:xfrm>
          <a:prstGeom prst="rect">
            <a:avLst/>
          </a:prstGeom>
        </p:spPr>
        <p:txBody>
          <a:bodyPr anchor="ctr">
            <a:normAutofit fontScale="92500" lnSpcReduction="10000"/>
            <a:scene3d>
              <a:camera prst="orthographicFront"/>
              <a:lightRig rig="threePt" dir="t"/>
            </a:scene3d>
            <a:sp3d extrusionH="57150">
              <a:bevelT w="38100" h="38100"/>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800"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3">
                      <a:lumMod val="60000"/>
                      <a:lumOff val="40000"/>
                      <a:alpha val="92000"/>
                    </a:schemeClr>
                  </a:glow>
                  <a:outerShdw blurRad="50800" dist="40000" dir="5400000" algn="tl" rotWithShape="0">
                    <a:srgbClr val="000000">
                      <a:shade val="5000"/>
                      <a:satMod val="120000"/>
                      <a:alpha val="33000"/>
                    </a:srgbClr>
                  </a:outerShdw>
                </a:effectLst>
                <a:latin typeface="Cooper Black" pitchFamily="18" charset="0"/>
              </a:rPr>
              <a:t>Review from Grammar 101 Part 2 on “evening” &lt;ereb; H6153&gt; as the Introduction to Part 4 </a:t>
            </a:r>
            <a:br>
              <a:rPr lang="en-US" sz="4800"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3">
                      <a:lumMod val="60000"/>
                      <a:lumOff val="40000"/>
                      <a:alpha val="92000"/>
                    </a:schemeClr>
                  </a:glow>
                  <a:outerShdw blurRad="50800" dist="40000" dir="5400000" algn="tl" rotWithShape="0">
                    <a:srgbClr val="000000">
                      <a:shade val="5000"/>
                      <a:satMod val="120000"/>
                      <a:alpha val="33000"/>
                    </a:srgbClr>
                  </a:outerShdw>
                </a:effectLst>
                <a:latin typeface="Cooper Black" pitchFamily="18" charset="0"/>
              </a:rPr>
            </a:br>
            <a:r>
              <a:rPr lang="en-US" sz="4800"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3">
                      <a:lumMod val="60000"/>
                      <a:lumOff val="40000"/>
                      <a:alpha val="92000"/>
                    </a:schemeClr>
                  </a:glow>
                  <a:outerShdw blurRad="50800" dist="40000" dir="5400000" algn="tl" rotWithShape="0">
                    <a:srgbClr val="000000">
                      <a:shade val="5000"/>
                      <a:satMod val="120000"/>
                      <a:alpha val="33000"/>
                    </a:srgbClr>
                  </a:outerShdw>
                </a:effectLst>
                <a:latin typeface="Cooper Black" pitchFamily="18" charset="0"/>
              </a:rPr>
              <a:t>to understand </a:t>
            </a:r>
            <a:br>
              <a:rPr lang="en-US" sz="4800"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3">
                      <a:lumMod val="60000"/>
                      <a:lumOff val="40000"/>
                      <a:alpha val="92000"/>
                    </a:schemeClr>
                  </a:glow>
                  <a:outerShdw blurRad="50800" dist="40000" dir="5400000" algn="tl" rotWithShape="0">
                    <a:srgbClr val="000000">
                      <a:shade val="5000"/>
                      <a:satMod val="120000"/>
                      <a:alpha val="33000"/>
                    </a:srgbClr>
                  </a:outerShdw>
                </a:effectLst>
                <a:latin typeface="Cooper Black" pitchFamily="18" charset="0"/>
              </a:rPr>
            </a:br>
            <a:r>
              <a:rPr lang="en-US" sz="4800"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3">
                      <a:lumMod val="60000"/>
                      <a:lumOff val="40000"/>
                      <a:alpha val="92000"/>
                    </a:schemeClr>
                  </a:glow>
                  <a:outerShdw blurRad="50800" dist="40000" dir="5400000" algn="tl" rotWithShape="0">
                    <a:srgbClr val="000000">
                      <a:shade val="5000"/>
                      <a:satMod val="120000"/>
                      <a:alpha val="33000"/>
                    </a:srgbClr>
                  </a:outerShdw>
                </a:effectLst>
                <a:latin typeface="Cooper Black" pitchFamily="18" charset="0"/>
              </a:rPr>
              <a:t>“between the </a:t>
            </a:r>
            <a:r>
              <a:rPr lang="en-US" sz="4800" b="1" spc="30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3">
                      <a:lumMod val="60000"/>
                      <a:lumOff val="40000"/>
                      <a:alpha val="92000"/>
                    </a:schemeClr>
                  </a:glow>
                  <a:outerShdw blurRad="50800" dist="40000" dir="5400000" algn="tl" rotWithShape="0">
                    <a:srgbClr val="000000">
                      <a:shade val="5000"/>
                      <a:satMod val="120000"/>
                      <a:alpha val="33000"/>
                    </a:srgbClr>
                  </a:outerShdw>
                </a:effectLst>
                <a:latin typeface="Cooper Black" pitchFamily="18" charset="0"/>
              </a:rPr>
              <a:t>eveningS</a:t>
            </a:r>
            <a:r>
              <a:rPr lang="en-US" sz="4800" b="1" spc="3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3">
                      <a:lumMod val="60000"/>
                      <a:lumOff val="40000"/>
                      <a:alpha val="92000"/>
                    </a:schemeClr>
                  </a:glow>
                  <a:outerShdw blurRad="50800" dist="40000" dir="5400000" algn="tl" rotWithShape="0">
                    <a:srgbClr val="000000">
                      <a:shade val="5000"/>
                      <a:satMod val="120000"/>
                      <a:alpha val="33000"/>
                    </a:srgbClr>
                  </a:outerShdw>
                </a:effectLst>
                <a:latin typeface="Cooper Black" pitchFamily="18" charset="0"/>
              </a:rPr>
              <a:t>”</a:t>
            </a:r>
            <a:endParaRPr lang="en-US" sz="2800" dirty="0" smtClean="0">
              <a:solidFill>
                <a:schemeClr val="accent3">
                  <a:lumMod val="75000"/>
                </a:schemeClr>
              </a:solidFill>
              <a:effectLst>
                <a:glow rad="63500">
                  <a:schemeClr val="accent3">
                    <a:lumMod val="60000"/>
                    <a:lumOff val="40000"/>
                    <a:alpha val="92000"/>
                  </a:schemeClr>
                </a:glow>
                <a:outerShdw blurRad="50800" dist="40000" dir="5400000" algn="tl" rotWithShape="0">
                  <a:srgbClr val="000000">
                    <a:shade val="5000"/>
                    <a:satMod val="120000"/>
                    <a:alpha val="33000"/>
                  </a:srgbClr>
                </a:outerShdw>
              </a:effectLst>
            </a:endParaRPr>
          </a:p>
        </p:txBody>
      </p:sp>
      <p:sp>
        <p:nvSpPr>
          <p:cNvPr id="7" name="Slide Number Placeholder 1"/>
          <p:cNvSpPr txBox="1">
            <a:spLocks/>
          </p:cNvSpPr>
          <p:nvPr/>
        </p:nvSpPr>
        <p:spPr>
          <a:xfrm>
            <a:off x="11698224" y="6468110"/>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solidFill>
                  <a:schemeClr val="bg1"/>
                </a:solidFill>
              </a:rPr>
              <a:pPr/>
              <a:t>16</a:t>
            </a:fld>
            <a:endParaRPr lang="en-US" dirty="0">
              <a:solidFill>
                <a:schemeClr val="bg1"/>
              </a:solidFill>
            </a:endParaRPr>
          </a:p>
        </p:txBody>
      </p:sp>
    </p:spTree>
    <p:extLst>
      <p:ext uri="{BB962C8B-B14F-4D97-AF65-F5344CB8AC3E}">
        <p14:creationId xmlns:p14="http://schemas.microsoft.com/office/powerpoint/2010/main" val="290326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tx1"/>
                </a:solidFill>
              </a:rPr>
              <a:pPr eaLnBrk="1" latinLnBrk="0" hangingPunct="1"/>
              <a:t>17</a:t>
            </a:fld>
            <a:endParaRPr kumimoji="0" lang="en-US" dirty="0">
              <a:solidFill>
                <a:schemeClr val="tx1"/>
              </a:solidFill>
            </a:endParaRPr>
          </a:p>
        </p:txBody>
      </p:sp>
      <p:sp>
        <p:nvSpPr>
          <p:cNvPr id="3" name="Rectangle 2"/>
          <p:cNvSpPr/>
          <p:nvPr/>
        </p:nvSpPr>
        <p:spPr>
          <a:xfrm>
            <a:off x="2773680" y="1298211"/>
            <a:ext cx="946726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96004B"/>
                </a:solidFill>
                <a:effectLst>
                  <a:outerShdw blurRad="50800" dist="39000" dir="5460000" algn="tl">
                    <a:srgbClr val="000000">
                      <a:alpha val="38000"/>
                    </a:srgbClr>
                  </a:outerShdw>
                </a:effectLst>
              </a:rPr>
              <a:t>D</a:t>
            </a:r>
            <a:r>
              <a:rPr lang="en-US" sz="5400" b="1" cap="none" spc="0" dirty="0" smtClean="0">
                <a:ln w="11430"/>
                <a:solidFill>
                  <a:srgbClr val="96004B"/>
                </a:solidFill>
                <a:effectLst>
                  <a:outerShdw blurRad="50800" dist="39000" dir="5460000" algn="tl">
                    <a:srgbClr val="000000">
                      <a:alpha val="38000"/>
                    </a:srgbClr>
                  </a:outerShdw>
                </a:effectLst>
              </a:rPr>
              <a:t>efinitions for “evening”</a:t>
            </a:r>
            <a:br>
              <a:rPr lang="en-US" sz="5400" b="1" cap="none" spc="0" dirty="0" smtClean="0">
                <a:ln w="11430"/>
                <a:solidFill>
                  <a:srgbClr val="96004B"/>
                </a:solidFill>
                <a:effectLst>
                  <a:outerShdw blurRad="50800" dist="39000" dir="5460000" algn="tl">
                    <a:srgbClr val="000000">
                      <a:alpha val="38000"/>
                    </a:srgbClr>
                  </a:outerShdw>
                </a:effectLst>
              </a:rPr>
            </a:br>
            <a:r>
              <a:rPr lang="en-US" sz="5400" b="1" cap="none" spc="0" dirty="0" smtClean="0">
                <a:ln w="11430"/>
                <a:solidFill>
                  <a:srgbClr val="96004B"/>
                </a:solidFill>
                <a:effectLst>
                  <a:outerShdw blurRad="50800" dist="39000" dir="5460000" algn="tl">
                    <a:srgbClr val="000000">
                      <a:alpha val="38000"/>
                    </a:srgbClr>
                  </a:outerShdw>
                </a:effectLst>
              </a:rPr>
              <a:t>&lt;ereb&gt; H6153</a:t>
            </a:r>
            <a:endParaRPr lang="en-US" sz="5400" b="1" cap="none" spc="0" dirty="0">
              <a:ln w="11430"/>
              <a:solidFill>
                <a:srgbClr val="96004B"/>
              </a:solidFill>
              <a:effectLst>
                <a:outerShdw blurRad="50800" dist="39000" dir="5460000" algn="tl">
                  <a:srgbClr val="000000">
                    <a:alpha val="38000"/>
                  </a:srgbClr>
                </a:outerShdw>
              </a:effectLst>
            </a:endParaRPr>
          </a:p>
        </p:txBody>
      </p:sp>
      <p:sp>
        <p:nvSpPr>
          <p:cNvPr id="4" name="Rectangle 3"/>
          <p:cNvSpPr/>
          <p:nvPr/>
        </p:nvSpPr>
        <p:spPr>
          <a:xfrm>
            <a:off x="3379008" y="3759021"/>
            <a:ext cx="8172912" cy="249299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900" b="1" cap="none" spc="0" dirty="0" smtClean="0">
                <a:ln w="1905"/>
                <a:solidFill>
                  <a:srgbClr val="0070C0"/>
                </a:solidFill>
                <a:effectLst>
                  <a:innerShdw blurRad="69850" dist="43180" dir="5400000">
                    <a:srgbClr val="000000">
                      <a:alpha val="65000"/>
                    </a:srgbClr>
                  </a:innerShdw>
                </a:effectLst>
              </a:rPr>
              <a:t>In Gen 1 the word “</a:t>
            </a:r>
            <a:r>
              <a:rPr lang="en-US" sz="3900" b="1" dirty="0" smtClean="0">
                <a:ln w="1905"/>
                <a:solidFill>
                  <a:srgbClr val="0070C0"/>
                </a:solidFill>
                <a:effectLst>
                  <a:innerShdw blurRad="69850" dist="43180" dir="5400000">
                    <a:srgbClr val="000000">
                      <a:alpha val="65000"/>
                    </a:srgbClr>
                  </a:innerShdw>
                </a:effectLst>
              </a:rPr>
              <a:t>ereb</a:t>
            </a:r>
            <a:r>
              <a:rPr lang="en-US" sz="3900" b="1" cap="none" spc="0" dirty="0" smtClean="0">
                <a:ln w="1905"/>
                <a:solidFill>
                  <a:srgbClr val="0070C0"/>
                </a:solidFill>
                <a:effectLst>
                  <a:innerShdw blurRad="69850" dist="43180" dir="5400000">
                    <a:srgbClr val="000000">
                      <a:alpha val="65000"/>
                    </a:srgbClr>
                  </a:innerShdw>
                </a:effectLst>
              </a:rPr>
              <a:t>” </a:t>
            </a:r>
            <a:br>
              <a:rPr lang="en-US" sz="3900" b="1" cap="none" spc="0" dirty="0" smtClean="0">
                <a:ln w="1905"/>
                <a:solidFill>
                  <a:srgbClr val="0070C0"/>
                </a:solidFill>
                <a:effectLst>
                  <a:innerShdw blurRad="69850" dist="43180" dir="5400000">
                    <a:srgbClr val="000000">
                      <a:alpha val="65000"/>
                    </a:srgbClr>
                  </a:innerShdw>
                </a:effectLst>
              </a:rPr>
            </a:br>
            <a:r>
              <a:rPr lang="en-US" sz="3900" b="1" cap="none" spc="0" dirty="0" smtClean="0">
                <a:ln w="1905"/>
                <a:solidFill>
                  <a:srgbClr val="0070C0"/>
                </a:solidFill>
                <a:effectLst>
                  <a:innerShdw blurRad="69850" dist="43180" dir="5400000">
                    <a:srgbClr val="000000">
                      <a:alpha val="65000"/>
                    </a:srgbClr>
                  </a:innerShdw>
                </a:effectLst>
              </a:rPr>
              <a:t>first refers to dusk.  </a:t>
            </a:r>
            <a:br>
              <a:rPr lang="en-US" sz="3900" b="1" cap="none" spc="0" dirty="0" smtClean="0">
                <a:ln w="1905"/>
                <a:solidFill>
                  <a:srgbClr val="0070C0"/>
                </a:solidFill>
                <a:effectLst>
                  <a:innerShdw blurRad="69850" dist="43180" dir="5400000">
                    <a:srgbClr val="000000">
                      <a:alpha val="65000"/>
                    </a:srgbClr>
                  </a:innerShdw>
                </a:effectLst>
              </a:rPr>
            </a:br>
            <a:r>
              <a:rPr lang="en-US" sz="3900" b="1" cap="none" spc="0" dirty="0" smtClean="0">
                <a:ln w="1905"/>
                <a:solidFill>
                  <a:srgbClr val="0070C0"/>
                </a:solidFill>
                <a:effectLst>
                  <a:innerShdw blurRad="69850" dist="43180" dir="5400000">
                    <a:srgbClr val="000000">
                      <a:alpha val="65000"/>
                    </a:srgbClr>
                  </a:innerShdw>
                </a:effectLst>
              </a:rPr>
              <a:t>H6153 has other noun </a:t>
            </a:r>
            <a:br>
              <a:rPr lang="en-US" sz="3900" b="1" cap="none" spc="0" dirty="0" smtClean="0">
                <a:ln w="1905"/>
                <a:solidFill>
                  <a:srgbClr val="0070C0"/>
                </a:solidFill>
                <a:effectLst>
                  <a:innerShdw blurRad="69850" dist="43180" dir="5400000">
                    <a:srgbClr val="000000">
                      <a:alpha val="65000"/>
                    </a:srgbClr>
                  </a:innerShdw>
                </a:effectLst>
              </a:rPr>
            </a:br>
            <a:r>
              <a:rPr lang="en-US" sz="3900" b="1" cap="none" spc="0" dirty="0" smtClean="0">
                <a:ln w="1905"/>
                <a:solidFill>
                  <a:srgbClr val="0070C0"/>
                </a:solidFill>
                <a:effectLst>
                  <a:innerShdw blurRad="69850" dist="43180" dir="5400000">
                    <a:srgbClr val="000000">
                      <a:alpha val="65000"/>
                    </a:srgbClr>
                  </a:innerShdw>
                </a:effectLst>
              </a:rPr>
              <a:t>definitions besides “dusk.”</a:t>
            </a:r>
            <a:endParaRPr lang="en-US" sz="3900" b="1" cap="none" spc="0" dirty="0">
              <a:ln w="1905"/>
              <a:solidFill>
                <a:srgbClr val="0070C0"/>
              </a:solidFill>
              <a:effectLst>
                <a:innerShdw blurRad="69850" dist="43180" dir="5400000">
                  <a:srgbClr val="000000">
                    <a:alpha val="65000"/>
                  </a:srgbClr>
                </a:innerShdw>
              </a:effectLst>
            </a:endParaRPr>
          </a:p>
        </p:txBody>
      </p:sp>
      <p:sp>
        <p:nvSpPr>
          <p:cNvPr id="5" name="Rounded Rectangle 4"/>
          <p:cNvSpPr/>
          <p:nvPr/>
        </p:nvSpPr>
        <p:spPr>
          <a:xfrm rot="21031886">
            <a:off x="1590986" y="812464"/>
            <a:ext cx="1406436" cy="494386"/>
          </a:xfrm>
          <a:prstGeom prst="roundRect">
            <a:avLst/>
          </a:prstGeom>
          <a:solidFill>
            <a:schemeClr val="accent3">
              <a:lumMod val="40000"/>
              <a:lumOff val="60000"/>
            </a:schemeClr>
          </a:solidFill>
          <a:ln w="57150">
            <a:solidFill>
              <a:schemeClr val="accent6">
                <a:lumMod val="75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705569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18</a:t>
            </a:fld>
            <a:endParaRPr kumimoji="0" lang="en-US"/>
          </a:p>
        </p:txBody>
      </p:sp>
      <p:sp>
        <p:nvSpPr>
          <p:cNvPr id="3" name="Content Placeholder 3"/>
          <p:cNvSpPr txBox="1">
            <a:spLocks/>
          </p:cNvSpPr>
          <p:nvPr/>
        </p:nvSpPr>
        <p:spPr>
          <a:xfrm>
            <a:off x="3618593" y="1029370"/>
            <a:ext cx="6605918" cy="5616624"/>
          </a:xfrm>
          <a:prstGeom prst="rect">
            <a:avLst/>
          </a:prstGeom>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 indent="0" algn="ctr">
              <a:buFont typeface="Wingdings 2"/>
              <a:buNone/>
            </a:pPr>
            <a:r>
              <a:rPr lang="en-US" sz="4000" spc="300" smtClean="0">
                <a:ln w="18415" cmpd="sng">
                  <a:solidFill>
                    <a:srgbClr val="FFFFFF"/>
                  </a:solidFill>
                  <a:prstDash val="solid"/>
                </a:ln>
                <a:solidFill>
                  <a:schemeClr val="accent6">
                    <a:lumMod val="40000"/>
                    <a:lumOff val="60000"/>
                  </a:schemeClr>
                </a:solidFill>
                <a:effectLst>
                  <a:outerShdw blurRad="63500" dir="3600000" algn="tl" rotWithShape="0">
                    <a:srgbClr val="000000">
                      <a:alpha val="70000"/>
                    </a:srgbClr>
                  </a:outerShdw>
                </a:effectLst>
                <a:latin typeface="Cooper Black" pitchFamily="18" charset="0"/>
              </a:rPr>
              <a:t>1</a:t>
            </a:r>
            <a:r>
              <a:rPr lang="en-US" sz="4000" spc="300" baseline="30000" smtClean="0">
                <a:ln w="18415" cmpd="sng">
                  <a:solidFill>
                    <a:srgbClr val="FFFFFF"/>
                  </a:solidFill>
                  <a:prstDash val="solid"/>
                </a:ln>
                <a:solidFill>
                  <a:schemeClr val="accent6">
                    <a:lumMod val="40000"/>
                    <a:lumOff val="60000"/>
                  </a:schemeClr>
                </a:solidFill>
                <a:effectLst>
                  <a:outerShdw blurRad="63500" dir="3600000" algn="tl" rotWithShape="0">
                    <a:srgbClr val="000000">
                      <a:alpha val="70000"/>
                    </a:srgbClr>
                  </a:outerShdw>
                </a:effectLst>
                <a:latin typeface="Cooper Black" pitchFamily="18" charset="0"/>
              </a:rPr>
              <a:t>st</a:t>
            </a:r>
            <a:r>
              <a:rPr lang="en-US" sz="4000" spc="300" smtClean="0">
                <a:ln w="18415" cmpd="sng">
                  <a:solidFill>
                    <a:srgbClr val="FFFFFF"/>
                  </a:solidFill>
                  <a:prstDash val="solid"/>
                </a:ln>
                <a:solidFill>
                  <a:schemeClr val="accent6">
                    <a:lumMod val="40000"/>
                    <a:lumOff val="60000"/>
                  </a:schemeClr>
                </a:solidFill>
                <a:effectLst>
                  <a:outerShdw blurRad="63500" dir="3600000" algn="tl" rotWithShape="0">
                    <a:srgbClr val="000000">
                      <a:alpha val="70000"/>
                    </a:srgbClr>
                  </a:outerShdw>
                </a:effectLst>
                <a:latin typeface="Cooper Black" pitchFamily="18" charset="0"/>
              </a:rPr>
              <a:t> Definition of Evening is a “mixing” of light and night – or – dusk twilight.</a:t>
            </a:r>
          </a:p>
          <a:p>
            <a:pPr marL="45720" indent="0" algn="ctr">
              <a:buFont typeface="Wingdings 2"/>
              <a:buNone/>
            </a:pPr>
            <a:r>
              <a:rPr lang="en-US" sz="4000" b="1" spc="300" smtClean="0">
                <a:ln w="18415" cmpd="sng">
                  <a:solidFill>
                    <a:srgbClr val="FFFFFF"/>
                  </a:solidFill>
                  <a:prstDash val="solid"/>
                </a:ln>
                <a:solidFill>
                  <a:srgbClr val="80BBCE"/>
                </a:solidFill>
                <a:effectLst>
                  <a:outerShdw blurRad="63500" dir="3600000" algn="tl" rotWithShape="0">
                    <a:srgbClr val="000000">
                      <a:alpha val="70000"/>
                    </a:srgbClr>
                  </a:outerShdw>
                </a:effectLst>
                <a:latin typeface="Rockwell" pitchFamily="18" charset="0"/>
              </a:rPr>
              <a:t>There are 2 new </a:t>
            </a:r>
            <a:br>
              <a:rPr lang="en-US" sz="4000" b="1" spc="300" smtClean="0">
                <a:ln w="18415" cmpd="sng">
                  <a:solidFill>
                    <a:srgbClr val="FFFFFF"/>
                  </a:solidFill>
                  <a:prstDash val="solid"/>
                </a:ln>
                <a:solidFill>
                  <a:srgbClr val="80BBCE"/>
                </a:solidFill>
                <a:effectLst>
                  <a:outerShdw blurRad="63500" dir="3600000" algn="tl" rotWithShape="0">
                    <a:srgbClr val="000000">
                      <a:alpha val="70000"/>
                    </a:srgbClr>
                  </a:outerShdw>
                </a:effectLst>
                <a:latin typeface="Rockwell" pitchFamily="18" charset="0"/>
              </a:rPr>
            </a:br>
            <a:r>
              <a:rPr lang="en-US" sz="4000" b="1" spc="300" smtClean="0">
                <a:ln w="18415" cmpd="sng">
                  <a:solidFill>
                    <a:srgbClr val="FFFFFF"/>
                  </a:solidFill>
                  <a:prstDash val="solid"/>
                </a:ln>
                <a:solidFill>
                  <a:srgbClr val="80BBCE"/>
                </a:solidFill>
                <a:effectLst>
                  <a:outerShdw blurRad="63500" dir="3600000" algn="tl" rotWithShape="0">
                    <a:srgbClr val="000000">
                      <a:alpha val="70000"/>
                    </a:srgbClr>
                  </a:outerShdw>
                </a:effectLst>
                <a:latin typeface="Rockwell" pitchFamily="18" charset="0"/>
              </a:rPr>
              <a:t>noun definitions that </a:t>
            </a:r>
            <a:br>
              <a:rPr lang="en-US" sz="4000" b="1" spc="300" smtClean="0">
                <a:ln w="18415" cmpd="sng">
                  <a:solidFill>
                    <a:srgbClr val="FFFFFF"/>
                  </a:solidFill>
                  <a:prstDash val="solid"/>
                </a:ln>
                <a:solidFill>
                  <a:srgbClr val="80BBCE"/>
                </a:solidFill>
                <a:effectLst>
                  <a:outerShdw blurRad="63500" dir="3600000" algn="tl" rotWithShape="0">
                    <a:srgbClr val="000000">
                      <a:alpha val="70000"/>
                    </a:srgbClr>
                  </a:outerShdw>
                </a:effectLst>
                <a:latin typeface="Rockwell" pitchFamily="18" charset="0"/>
              </a:rPr>
            </a:br>
            <a:r>
              <a:rPr lang="en-US" sz="4000" b="1" spc="300" smtClean="0">
                <a:ln w="18415" cmpd="sng">
                  <a:solidFill>
                    <a:srgbClr val="FFFFFF"/>
                  </a:solidFill>
                  <a:prstDash val="solid"/>
                </a:ln>
                <a:solidFill>
                  <a:srgbClr val="80BBCE"/>
                </a:solidFill>
                <a:effectLst>
                  <a:outerShdw blurRad="63500" dir="3600000" algn="tl" rotWithShape="0">
                    <a:srgbClr val="000000">
                      <a:alpha val="70000"/>
                    </a:srgbClr>
                  </a:outerShdw>
                </a:effectLst>
                <a:latin typeface="Rockwell" pitchFamily="18" charset="0"/>
              </a:rPr>
              <a:t>will include the </a:t>
            </a:r>
            <a:br>
              <a:rPr lang="en-US" sz="4000" b="1" spc="300" smtClean="0">
                <a:ln w="18415" cmpd="sng">
                  <a:solidFill>
                    <a:srgbClr val="FFFFFF"/>
                  </a:solidFill>
                  <a:prstDash val="solid"/>
                </a:ln>
                <a:solidFill>
                  <a:srgbClr val="80BBCE"/>
                </a:solidFill>
                <a:effectLst>
                  <a:outerShdw blurRad="63500" dir="3600000" algn="tl" rotWithShape="0">
                    <a:srgbClr val="000000">
                      <a:alpha val="70000"/>
                    </a:srgbClr>
                  </a:outerShdw>
                </a:effectLst>
                <a:latin typeface="Rockwell" pitchFamily="18" charset="0"/>
              </a:rPr>
            </a:br>
            <a:r>
              <a:rPr lang="en-US" sz="4000" b="1" spc="300" smtClean="0">
                <a:ln w="18415" cmpd="sng">
                  <a:solidFill>
                    <a:srgbClr val="FFFFFF"/>
                  </a:solidFill>
                  <a:prstDash val="solid"/>
                </a:ln>
                <a:solidFill>
                  <a:srgbClr val="80BBCE"/>
                </a:solidFill>
                <a:effectLst>
                  <a:outerShdw blurRad="63500" dir="3600000" algn="tl" rotWithShape="0">
                    <a:srgbClr val="000000">
                      <a:alpha val="70000"/>
                    </a:srgbClr>
                  </a:outerShdw>
                </a:effectLst>
                <a:latin typeface="Rockwell" pitchFamily="18" charset="0"/>
              </a:rPr>
              <a:t>Day &amp; Night Seasons.</a:t>
            </a:r>
            <a:endParaRPr lang="en-US" sz="4000" b="1" spc="300" dirty="0">
              <a:ln w="18415" cmpd="sng">
                <a:solidFill>
                  <a:srgbClr val="FFFFFF"/>
                </a:solidFill>
                <a:prstDash val="solid"/>
              </a:ln>
              <a:solidFill>
                <a:srgbClr val="80BBCE"/>
              </a:solidFill>
              <a:effectLst>
                <a:outerShdw blurRad="63500" dir="3600000" algn="tl" rotWithShape="0">
                  <a:srgbClr val="000000">
                    <a:alpha val="70000"/>
                  </a:srgbClr>
                </a:outerShdw>
              </a:effectLst>
              <a:latin typeface="Rockwell" pitchFamily="18" charset="0"/>
            </a:endParaRPr>
          </a:p>
        </p:txBody>
      </p:sp>
      <p:sp>
        <p:nvSpPr>
          <p:cNvPr id="4" name="Title 3"/>
          <p:cNvSpPr txBox="1">
            <a:spLocks/>
          </p:cNvSpPr>
          <p:nvPr/>
        </p:nvSpPr>
        <p:spPr>
          <a:xfrm>
            <a:off x="2966483" y="165274"/>
            <a:ext cx="8197357" cy="912738"/>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Understanding Evening</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29"/>
          <p:cNvSpPr txBox="1"/>
          <p:nvPr/>
        </p:nvSpPr>
        <p:spPr>
          <a:xfrm>
            <a:off x="10587336" y="2495034"/>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2995384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2" name="Double Wave 31"/>
          <p:cNvSpPr/>
          <p:nvPr/>
        </p:nvSpPr>
        <p:spPr>
          <a:xfrm>
            <a:off x="-265814" y="6558440"/>
            <a:ext cx="13141842" cy="504056"/>
          </a:xfrm>
          <a:prstGeom prst="doubleWave">
            <a:avLst>
              <a:gd name="adj1" fmla="val 12500"/>
              <a:gd name="adj2" fmla="val 1880"/>
            </a:avLst>
          </a:prstGeom>
          <a:gradFill>
            <a:gsLst>
              <a:gs pos="0">
                <a:schemeClr val="tx2">
                  <a:lumMod val="60000"/>
                  <a:lumOff val="40000"/>
                </a:schemeClr>
              </a:gs>
              <a:gs pos="84000">
                <a:schemeClr val="tx2">
                  <a:lumMod val="75000"/>
                </a:schemeClr>
              </a:gs>
              <a:gs pos="43000">
                <a:schemeClr val="accent5">
                  <a:lumMod val="60000"/>
                  <a:lumOff val="40000"/>
                </a:schemeClr>
              </a:gs>
            </a:gsLst>
            <a:lin ang="0" scaled="1"/>
          </a:gradFill>
          <a:ln>
            <a:solidFill>
              <a:schemeClr val="tx2">
                <a:lumMod val="60000"/>
                <a:lumOff val="4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Rectangle 11"/>
          <p:cNvSpPr/>
          <p:nvPr/>
        </p:nvSpPr>
        <p:spPr>
          <a:xfrm>
            <a:off x="2204691" y="1698827"/>
            <a:ext cx="3968974" cy="3416320"/>
          </a:xfrm>
          <a:prstGeom prst="rect">
            <a:avLst/>
          </a:prstGeom>
          <a:solidFill>
            <a:schemeClr val="accent5">
              <a:lumMod val="20000"/>
              <a:lumOff val="80000"/>
            </a:schemeClr>
          </a:solidFill>
          <a:ln w="76200">
            <a:solidFill>
              <a:srgbClr val="FFC000"/>
            </a:solidFill>
          </a:ln>
          <a:scene3d>
            <a:camera prst="orthographicFront"/>
            <a:lightRig rig="threePt" dir="t"/>
          </a:scene3d>
          <a:sp3d>
            <a:bevelT/>
          </a:sp3d>
        </p:spPr>
        <p:txBody>
          <a:bodyPr wrap="square" lIns="91440" tIns="45720" rIns="91440" bIns="45720">
            <a:spAutoFit/>
            <a:sp3d extrusionH="57150">
              <a:bevelT w="38100" h="38100"/>
            </a:sp3d>
          </a:bodyPr>
          <a:lstStyle/>
          <a:p>
            <a:pPr algn="ctr"/>
            <a: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t>At this point </a:t>
            </a:r>
            <a:b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br>
            <a: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t>many question </a:t>
            </a:r>
            <a:b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br>
            <a: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t>why “day”</a:t>
            </a:r>
            <a:b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br>
            <a: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t>is ever listed </a:t>
            </a:r>
            <a:b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br>
            <a: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t>as a definition </a:t>
            </a:r>
            <a:b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br>
            <a:r>
              <a:rPr lang="en-US" sz="3600" b="1" spc="0" dirty="0" smtClean="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rPr>
              <a:t>for “evening”!</a:t>
            </a:r>
            <a:endParaRPr lang="en-US" sz="3600" b="1" spc="0" dirty="0">
              <a:ln w="9000" cmpd="sng">
                <a:solidFill>
                  <a:schemeClr val="accent4">
                    <a:shade val="50000"/>
                    <a:satMod val="120000"/>
                  </a:schemeClr>
                </a:solidFill>
                <a:prstDash val="solid"/>
              </a:ln>
              <a:solidFill>
                <a:schemeClr val="accent5">
                  <a:lumMod val="60000"/>
                  <a:lumOff val="40000"/>
                </a:schemeClr>
              </a:solidFill>
              <a:effectLst/>
              <a:latin typeface="Segoe Print" pitchFamily="2" charset="0"/>
            </a:endParaRPr>
          </a:p>
        </p:txBody>
      </p:sp>
      <p:pic>
        <p:nvPicPr>
          <p:cNvPr id="13" name="Picture 2" descr="F:\Art on Desktop - 1\art moon pt 5\man-dont-get-it.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flipH="1">
            <a:off x="3766911" y="5011195"/>
            <a:ext cx="2254204" cy="14281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itle 3"/>
          <p:cNvSpPr>
            <a:spLocks noGrp="1"/>
          </p:cNvSpPr>
          <p:nvPr>
            <p:ph type="title"/>
          </p:nvPr>
        </p:nvSpPr>
        <p:spPr>
          <a:xfrm>
            <a:off x="2703419" y="42643"/>
            <a:ext cx="8352928" cy="912738"/>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Evening:  2</a:t>
            </a:r>
            <a:r>
              <a:rPr lang="en-US" b="1" spc="50" baseline="3000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nd</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Definition</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Content Placeholder 6"/>
          <p:cNvSpPr txBox="1">
            <a:spLocks/>
          </p:cNvSpPr>
          <p:nvPr/>
        </p:nvSpPr>
        <p:spPr>
          <a:xfrm>
            <a:off x="1747520" y="938107"/>
            <a:ext cx="5209699" cy="1080120"/>
          </a:xfrm>
          <a:prstGeom prst="rect">
            <a:avLst/>
          </a:prstGeom>
        </p:spPr>
        <p:txBody>
          <a:bodyPr>
            <a:normAutofit fontScale="85000" lnSpcReduction="10000"/>
            <a:scene3d>
              <a:camera prst="orthographicFront"/>
              <a:lightRig rig="threePt" dir="t"/>
            </a:scene3d>
            <a:sp3d extrusionH="57150">
              <a:bevelT w="38100" h="38100" prst="angle"/>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nSpc>
                <a:spcPct val="124000"/>
              </a:lnSpc>
              <a:buNone/>
            </a:pPr>
            <a:r>
              <a:rPr lang="en-US" sz="3600" dirty="0" smtClean="0">
                <a:effectLst>
                  <a:glow rad="127000">
                    <a:schemeClr val="accent2">
                      <a:lumMod val="60000"/>
                      <a:lumOff val="40000"/>
                    </a:schemeClr>
                  </a:glow>
                </a:effectLst>
              </a:rPr>
              <a:t>[</a:t>
            </a:r>
            <a:r>
              <a:rPr lang="en-US" sz="3600" dirty="0">
                <a:effectLst>
                  <a:glow rad="127000">
                    <a:schemeClr val="accent2">
                      <a:lumMod val="60000"/>
                      <a:lumOff val="40000"/>
                    </a:schemeClr>
                  </a:glow>
                </a:effectLst>
              </a:rPr>
              <a:t>2</a:t>
            </a:r>
            <a:r>
              <a:rPr lang="en-US" sz="3600" baseline="30000" dirty="0">
                <a:effectLst>
                  <a:glow rad="127000">
                    <a:schemeClr val="accent2">
                      <a:lumMod val="60000"/>
                      <a:lumOff val="40000"/>
                    </a:schemeClr>
                  </a:glow>
                </a:effectLst>
              </a:rPr>
              <a:t>nd</a:t>
            </a:r>
            <a:r>
              <a:rPr lang="en-US" sz="3600" dirty="0">
                <a:effectLst>
                  <a:glow rad="127000">
                    <a:schemeClr val="accent2">
                      <a:lumMod val="60000"/>
                      <a:lumOff val="40000"/>
                    </a:schemeClr>
                  </a:glow>
                </a:effectLst>
              </a:rPr>
              <a:t> </a:t>
            </a:r>
            <a:r>
              <a:rPr lang="en-US" sz="3600" dirty="0" smtClean="0">
                <a:effectLst>
                  <a:glow rad="127000">
                    <a:schemeClr val="accent2">
                      <a:lumMod val="60000"/>
                      <a:lumOff val="40000"/>
                    </a:schemeClr>
                  </a:glow>
                </a:effectLst>
              </a:rPr>
              <a:t>definition H6153]</a:t>
            </a:r>
            <a:r>
              <a:rPr lang="en-US" sz="3600" dirty="0">
                <a:effectLst>
                  <a:glow rad="127000">
                    <a:schemeClr val="accent2">
                      <a:lumMod val="60000"/>
                      <a:lumOff val="40000"/>
                    </a:schemeClr>
                  </a:glow>
                </a:effectLst>
              </a:rPr>
              <a:t>  </a:t>
            </a:r>
            <a:r>
              <a:rPr lang="en-US" sz="3600" b="1" dirty="0" smtClean="0">
                <a:effectLst>
                  <a:glow rad="127000">
                    <a:schemeClr val="accent2">
                      <a:lumMod val="60000"/>
                      <a:lumOff val="40000"/>
                    </a:schemeClr>
                  </a:glow>
                </a:effectLst>
              </a:rPr>
              <a:t>“</a:t>
            </a:r>
            <a:r>
              <a:rPr lang="en-US" sz="3600" b="1" u="sng" dirty="0" smtClean="0">
                <a:effectLst>
                  <a:glow rad="127000">
                    <a:schemeClr val="accent2">
                      <a:lumMod val="60000"/>
                      <a:lumOff val="40000"/>
                    </a:schemeClr>
                  </a:glow>
                </a:effectLst>
              </a:rPr>
              <a:t>day</a:t>
            </a:r>
            <a:r>
              <a:rPr lang="en-US" sz="3600" b="1" dirty="0" smtClean="0">
                <a:effectLst>
                  <a:glow rad="127000">
                    <a:schemeClr val="accent2">
                      <a:lumMod val="60000"/>
                      <a:lumOff val="40000"/>
                    </a:schemeClr>
                  </a:glow>
                </a:effectLst>
              </a:rPr>
              <a:t>”</a:t>
            </a:r>
            <a:r>
              <a:rPr lang="en-US" sz="3600" dirty="0" smtClean="0">
                <a:effectLst>
                  <a:glow rad="127000">
                    <a:schemeClr val="accent2">
                      <a:lumMod val="60000"/>
                      <a:lumOff val="40000"/>
                    </a:schemeClr>
                  </a:glow>
                </a:effectLst>
              </a:rPr>
              <a:t> </a:t>
            </a:r>
            <a:r>
              <a:rPr lang="en-US" sz="3600" dirty="0" smtClean="0">
                <a:effectLst/>
              </a:rPr>
              <a:t/>
            </a:r>
            <a:br>
              <a:rPr lang="en-US" sz="3600" dirty="0" smtClean="0">
                <a:effectLst/>
              </a:rPr>
            </a:br>
            <a:r>
              <a:rPr lang="en-US" sz="1200" dirty="0" smtClean="0">
                <a:effectLst/>
              </a:rPr>
              <a:t> </a:t>
            </a:r>
          </a:p>
        </p:txBody>
      </p:sp>
      <p:pic>
        <p:nvPicPr>
          <p:cNvPr id="16" name="Picture 2" descr="C:\Users\Rae\Desktop\animated-question-mark-clip-art-10.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423006" y="1016000"/>
            <a:ext cx="1455265" cy="167433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1991361" y="5263620"/>
            <a:ext cx="2372336" cy="923330"/>
          </a:xfrm>
          <a:prstGeom prst="rect">
            <a:avLst/>
          </a:prstGeom>
          <a:noFill/>
        </p:spPr>
        <p:txBody>
          <a:bodyPr wrap="none" lIns="91440" tIns="45720" rIns="91440" bIns="45720">
            <a:prstTxWarp prst="textChevron">
              <a:avLst/>
            </a:prstTxWarp>
            <a:spAutoFit/>
            <a:scene3d>
              <a:camera prst="orthographicFront">
                <a:rot lat="0" lon="0" rev="0"/>
              </a:camera>
              <a:lightRig rig="contrasting" dir="t">
                <a:rot lat="0" lon="0" rev="4500000"/>
              </a:lightRig>
            </a:scene3d>
            <a:sp3d extrusionH="57150" contourW="6350" prstMaterial="metal">
              <a:bevelT w="127000" h="31750" prst="angle"/>
              <a:contourClr>
                <a:schemeClr val="accent1">
                  <a:shade val="75000"/>
                </a:schemeClr>
              </a:contourClr>
            </a:sp3d>
          </a:bodyPr>
          <a:lstStyle/>
          <a:p>
            <a:pPr algn="ct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Why? </a:t>
            </a:r>
            <a:endParaRPr lang="en-US" sz="5400" b="1" cap="all" spc="0" dirty="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endParaRPr>
          </a:p>
        </p:txBody>
      </p:sp>
      <p:sp>
        <p:nvSpPr>
          <p:cNvPr id="18" name="TextBox 17"/>
          <p:cNvSpPr txBox="1"/>
          <p:nvPr/>
        </p:nvSpPr>
        <p:spPr>
          <a:xfrm>
            <a:off x="6570922" y="1528097"/>
            <a:ext cx="5433236" cy="4816703"/>
          </a:xfrm>
          <a:prstGeom prst="rect">
            <a:avLst/>
          </a:prstGeom>
          <a:noFill/>
        </p:spPr>
        <p:txBody>
          <a:bodyPr wrap="square" rtlCol="0">
            <a:spAutoFit/>
            <a:scene3d>
              <a:camera prst="orthographicFront"/>
              <a:lightRig rig="threePt" dir="t"/>
            </a:scene3d>
            <a:sp3d extrusionH="57150">
              <a:bevelT w="38100" h="38100"/>
            </a:sp3d>
          </a:bodyPr>
          <a:lstStyle/>
          <a:p>
            <a:pPr marL="457200" indent="-457200">
              <a:buAutoNum type="arabicPeriod"/>
            </a:pPr>
            <a:r>
              <a:rPr lang="en-US" sz="2400" b="1" u="sng" dirty="0" smtClean="0">
                <a:solidFill>
                  <a:schemeClr val="accent3"/>
                </a:solidFill>
              </a:rPr>
              <a:t>Because</a:t>
            </a:r>
            <a:r>
              <a:rPr lang="en-US" sz="2400" dirty="0" smtClean="0">
                <a:solidFill>
                  <a:schemeClr val="accent3"/>
                </a:solidFill>
              </a:rPr>
              <a:t> … </a:t>
            </a:r>
            <a:r>
              <a:rPr lang="en-US" sz="2400" dirty="0" smtClean="0">
                <a:solidFill>
                  <a:srgbClr val="00B0F0"/>
                </a:solidFill>
              </a:rPr>
              <a:t>“</a:t>
            </a:r>
            <a:r>
              <a:rPr lang="en-US" sz="2400" b="1" u="sng" dirty="0" smtClean="0">
                <a:solidFill>
                  <a:srgbClr val="00B0F0"/>
                </a:solidFill>
              </a:rPr>
              <a:t>day</a:t>
            </a:r>
            <a:r>
              <a:rPr lang="en-US" sz="2400" dirty="0" smtClean="0">
                <a:solidFill>
                  <a:srgbClr val="00B0F0"/>
                </a:solidFill>
              </a:rPr>
              <a:t>” </a:t>
            </a:r>
            <a:br>
              <a:rPr lang="en-US" sz="2400" dirty="0" smtClean="0">
                <a:solidFill>
                  <a:srgbClr val="00B0F0"/>
                </a:solidFill>
              </a:rPr>
            </a:br>
            <a:r>
              <a:rPr lang="en-US" sz="2400" dirty="0" smtClean="0">
                <a:solidFill>
                  <a:schemeClr val="accent3"/>
                </a:solidFill>
              </a:rPr>
              <a:t>seems to be opposite </a:t>
            </a:r>
            <a:br>
              <a:rPr lang="en-US" sz="2400" dirty="0" smtClean="0">
                <a:solidFill>
                  <a:schemeClr val="accent3"/>
                </a:solidFill>
              </a:rPr>
            </a:br>
            <a:r>
              <a:rPr lang="en-US" sz="2400" dirty="0" smtClean="0">
                <a:solidFill>
                  <a:schemeClr val="accent3"/>
                </a:solidFill>
              </a:rPr>
              <a:t>of the term </a:t>
            </a:r>
            <a:r>
              <a:rPr lang="en-US" sz="2400" dirty="0" smtClean="0">
                <a:solidFill>
                  <a:schemeClr val="accent5">
                    <a:lumMod val="60000"/>
                    <a:lumOff val="40000"/>
                  </a:schemeClr>
                </a:solidFill>
              </a:rPr>
              <a:t>“</a:t>
            </a:r>
            <a:r>
              <a:rPr lang="en-US" sz="2400" b="1" u="sng" dirty="0" smtClean="0">
                <a:solidFill>
                  <a:schemeClr val="accent5">
                    <a:lumMod val="60000"/>
                    <a:lumOff val="40000"/>
                  </a:schemeClr>
                </a:solidFill>
              </a:rPr>
              <a:t>evening</a:t>
            </a:r>
            <a:r>
              <a:rPr lang="en-US" sz="2400" dirty="0" smtClean="0">
                <a:solidFill>
                  <a:schemeClr val="accent5">
                    <a:lumMod val="60000"/>
                    <a:lumOff val="40000"/>
                  </a:schemeClr>
                </a:solidFill>
              </a:rPr>
              <a:t>.”</a:t>
            </a:r>
            <a:br>
              <a:rPr lang="en-US" sz="2400" dirty="0" smtClean="0">
                <a:solidFill>
                  <a:schemeClr val="accent5">
                    <a:lumMod val="60000"/>
                    <a:lumOff val="40000"/>
                  </a:schemeClr>
                </a:solidFill>
              </a:rPr>
            </a:br>
            <a:endParaRPr lang="en-US" sz="1100" dirty="0" smtClean="0">
              <a:solidFill>
                <a:schemeClr val="accent5">
                  <a:lumMod val="60000"/>
                  <a:lumOff val="40000"/>
                </a:schemeClr>
              </a:solidFill>
            </a:endParaRPr>
          </a:p>
          <a:p>
            <a:pPr marL="457200" indent="-457200">
              <a:buAutoNum type="arabicPeriod"/>
            </a:pPr>
            <a:r>
              <a:rPr lang="en-US" sz="2400" b="1" u="sng" dirty="0" smtClean="0">
                <a:solidFill>
                  <a:schemeClr val="accent3"/>
                </a:solidFill>
              </a:rPr>
              <a:t>Because</a:t>
            </a:r>
            <a:r>
              <a:rPr lang="en-US" sz="2400" dirty="0" smtClean="0">
                <a:solidFill>
                  <a:schemeClr val="accent3"/>
                </a:solidFill>
              </a:rPr>
              <a:t> evening is </a:t>
            </a:r>
            <a:br>
              <a:rPr lang="en-US" sz="2400" dirty="0" smtClean="0">
                <a:solidFill>
                  <a:schemeClr val="accent3"/>
                </a:solidFill>
              </a:rPr>
            </a:br>
            <a:r>
              <a:rPr lang="en-US" sz="2400" dirty="0" smtClean="0">
                <a:solidFill>
                  <a:schemeClr val="accent3"/>
                </a:solidFill>
              </a:rPr>
              <a:t>defined as a “mixing </a:t>
            </a:r>
            <a:br>
              <a:rPr lang="en-US" sz="2400" dirty="0" smtClean="0">
                <a:solidFill>
                  <a:schemeClr val="accent3"/>
                </a:solidFill>
              </a:rPr>
            </a:br>
            <a:r>
              <a:rPr lang="en-US" sz="2400" dirty="0" smtClean="0">
                <a:solidFill>
                  <a:schemeClr val="accent3"/>
                </a:solidFill>
              </a:rPr>
              <a:t>of light and night.”</a:t>
            </a:r>
          </a:p>
          <a:p>
            <a:endParaRPr lang="en-US" sz="1100" b="1" dirty="0" smtClean="0">
              <a:solidFill>
                <a:schemeClr val="accent1">
                  <a:lumMod val="75000"/>
                </a:schemeClr>
              </a:solidFill>
            </a:endParaRPr>
          </a:p>
          <a:p>
            <a:r>
              <a:rPr lang="en-US" sz="2400" b="1" dirty="0" smtClean="0">
                <a:solidFill>
                  <a:schemeClr val="accent1">
                    <a:lumMod val="75000"/>
                  </a:schemeClr>
                </a:solidFill>
              </a:rPr>
              <a:t>However:</a:t>
            </a:r>
            <a:r>
              <a:rPr lang="en-US" sz="2400" dirty="0" smtClean="0">
                <a:solidFill>
                  <a:schemeClr val="accent1">
                    <a:lumMod val="75000"/>
                  </a:schemeClr>
                </a:solidFill>
              </a:rPr>
              <a:t>  </a:t>
            </a:r>
            <a:r>
              <a:rPr lang="en-US" sz="2400" dirty="0" smtClean="0">
                <a:solidFill>
                  <a:schemeClr val="accent5">
                    <a:lumMod val="60000"/>
                    <a:lumOff val="40000"/>
                  </a:schemeClr>
                </a:solidFill>
              </a:rPr>
              <a:t>“</a:t>
            </a:r>
            <a:r>
              <a:rPr lang="en-US" sz="2400" b="1" u="sng" dirty="0" smtClean="0">
                <a:solidFill>
                  <a:schemeClr val="accent5">
                    <a:lumMod val="60000"/>
                    <a:lumOff val="40000"/>
                  </a:schemeClr>
                </a:solidFill>
              </a:rPr>
              <a:t>Evening</a:t>
            </a:r>
            <a:r>
              <a:rPr lang="en-US" sz="2400" dirty="0" smtClean="0">
                <a:solidFill>
                  <a:schemeClr val="accent5">
                    <a:lumMod val="60000"/>
                    <a:lumOff val="40000"/>
                  </a:schemeClr>
                </a:solidFill>
              </a:rPr>
              <a:t>” </a:t>
            </a:r>
            <a:r>
              <a:rPr lang="en-US" sz="2400" dirty="0" smtClean="0">
                <a:solidFill>
                  <a:schemeClr val="accent3"/>
                </a:solidFill>
              </a:rPr>
              <a:t>is not “</a:t>
            </a:r>
            <a:r>
              <a:rPr lang="en-US" sz="2400" b="1" u="sng" dirty="0" smtClean="0">
                <a:solidFill>
                  <a:schemeClr val="accent3"/>
                </a:solidFill>
              </a:rPr>
              <a:t>the</a:t>
            </a:r>
            <a:r>
              <a:rPr lang="en-US" sz="2400" dirty="0" smtClean="0">
                <a:solidFill>
                  <a:schemeClr val="accent3"/>
                </a:solidFill>
              </a:rPr>
              <a:t> day,” but part of the </a:t>
            </a:r>
            <a:r>
              <a:rPr lang="en-US" sz="2400" dirty="0" smtClean="0">
                <a:solidFill>
                  <a:srgbClr val="00B0F0"/>
                </a:solidFill>
              </a:rPr>
              <a:t>“</a:t>
            </a:r>
            <a:r>
              <a:rPr lang="en-US" sz="2400" b="1" u="sng" dirty="0" smtClean="0">
                <a:solidFill>
                  <a:srgbClr val="00B0F0"/>
                </a:solidFill>
              </a:rPr>
              <a:t>Day</a:t>
            </a:r>
            <a:r>
              <a:rPr lang="en-US" sz="2400" dirty="0" smtClean="0">
                <a:solidFill>
                  <a:srgbClr val="00B0F0"/>
                </a:solidFill>
              </a:rPr>
              <a:t> Season.”</a:t>
            </a:r>
          </a:p>
          <a:p>
            <a:endParaRPr lang="en-US" sz="600" dirty="0" smtClean="0">
              <a:solidFill>
                <a:srgbClr val="0070C0"/>
              </a:solidFill>
            </a:endParaRPr>
          </a:p>
          <a:p>
            <a:r>
              <a:rPr lang="en-US" sz="2400" b="1" u="sng" dirty="0" smtClean="0">
                <a:solidFill>
                  <a:schemeClr val="accent1">
                    <a:lumMod val="75000"/>
                  </a:schemeClr>
                </a:solidFill>
              </a:rPr>
              <a:t>Coming up</a:t>
            </a:r>
            <a:r>
              <a:rPr lang="en-US" sz="2400" b="1" dirty="0" smtClean="0">
                <a:solidFill>
                  <a:schemeClr val="accent1">
                    <a:lumMod val="75000"/>
                  </a:schemeClr>
                </a:solidFill>
              </a:rPr>
              <a:t>: </a:t>
            </a:r>
            <a:r>
              <a:rPr lang="en-US" sz="2400" dirty="0" smtClean="0">
                <a:solidFill>
                  <a:schemeClr val="accent1">
                    <a:lumMod val="75000"/>
                  </a:schemeClr>
                </a:solidFill>
              </a:rPr>
              <a:t> </a:t>
            </a:r>
            <a:br>
              <a:rPr lang="en-US" sz="2400" dirty="0" smtClean="0">
                <a:solidFill>
                  <a:schemeClr val="accent1">
                    <a:lumMod val="75000"/>
                  </a:schemeClr>
                </a:solidFill>
              </a:rPr>
            </a:br>
            <a:r>
              <a:rPr lang="en-US" sz="2100" dirty="0" smtClean="0">
                <a:solidFill>
                  <a:schemeClr val="accent1">
                    <a:lumMod val="75000"/>
                  </a:schemeClr>
                </a:solidFill>
              </a:rPr>
              <a:t>The phrase “</a:t>
            </a:r>
            <a:r>
              <a:rPr lang="en-US" sz="2100" b="1" dirty="0" smtClean="0">
                <a:solidFill>
                  <a:schemeClr val="accent1">
                    <a:lumMod val="75000"/>
                  </a:schemeClr>
                </a:solidFill>
              </a:rPr>
              <a:t>between the </a:t>
            </a:r>
            <a:r>
              <a:rPr lang="en-US" sz="2100" b="1" dirty="0" err="1" smtClean="0">
                <a:solidFill>
                  <a:schemeClr val="accent1">
                    <a:lumMod val="75000"/>
                  </a:schemeClr>
                </a:solidFill>
              </a:rPr>
              <a:t>evening</a:t>
            </a:r>
            <a:r>
              <a:rPr lang="en-US" sz="2100" b="1" dirty="0" err="1" smtClean="0">
                <a:solidFill>
                  <a:srgbClr val="C00000"/>
                </a:solidFill>
              </a:rPr>
              <a:t>S</a:t>
            </a:r>
            <a:r>
              <a:rPr lang="en-US" sz="2100" dirty="0" smtClean="0">
                <a:solidFill>
                  <a:schemeClr val="accent1">
                    <a:lumMod val="75000"/>
                  </a:schemeClr>
                </a:solidFill>
              </a:rPr>
              <a:t>” </a:t>
            </a:r>
            <a:br>
              <a:rPr lang="en-US" sz="2100" dirty="0" smtClean="0">
                <a:solidFill>
                  <a:schemeClr val="accent1">
                    <a:lumMod val="75000"/>
                  </a:schemeClr>
                </a:solidFill>
              </a:rPr>
            </a:br>
            <a:r>
              <a:rPr lang="en-US" sz="2100" dirty="0" smtClean="0">
                <a:solidFill>
                  <a:schemeClr val="accent1">
                    <a:lumMod val="75000"/>
                  </a:schemeClr>
                </a:solidFill>
              </a:rPr>
              <a:t>will show how “evening” qualifies as part</a:t>
            </a:r>
            <a:br>
              <a:rPr lang="en-US" sz="2100" dirty="0" smtClean="0">
                <a:solidFill>
                  <a:schemeClr val="accent1">
                    <a:lumMod val="75000"/>
                  </a:schemeClr>
                </a:solidFill>
              </a:rPr>
            </a:br>
            <a:r>
              <a:rPr lang="en-US" sz="2100" dirty="0" smtClean="0">
                <a:solidFill>
                  <a:schemeClr val="accent1">
                    <a:lumMod val="75000"/>
                  </a:schemeClr>
                </a:solidFill>
              </a:rPr>
              <a:t>of the </a:t>
            </a:r>
            <a:r>
              <a:rPr lang="en-US" sz="2100" b="1" dirty="0" smtClean="0">
                <a:solidFill>
                  <a:srgbClr val="00B0F0"/>
                </a:solidFill>
              </a:rPr>
              <a:t>Day</a:t>
            </a:r>
            <a:r>
              <a:rPr lang="en-US" sz="2100" dirty="0" smtClean="0">
                <a:solidFill>
                  <a:srgbClr val="00B0F0"/>
                </a:solidFill>
              </a:rPr>
              <a:t> </a:t>
            </a:r>
            <a:r>
              <a:rPr lang="en-US" sz="2100" b="1" dirty="0" smtClean="0">
                <a:solidFill>
                  <a:srgbClr val="00B0F0"/>
                </a:solidFill>
              </a:rPr>
              <a:t>Season</a:t>
            </a:r>
            <a:r>
              <a:rPr lang="en-US" sz="2100" dirty="0" smtClean="0">
                <a:solidFill>
                  <a:srgbClr val="00B0F0"/>
                </a:solidFill>
              </a:rPr>
              <a:t>.</a:t>
            </a:r>
            <a:endParaRPr lang="en-US" sz="2100" dirty="0">
              <a:solidFill>
                <a:srgbClr val="00B0F0"/>
              </a:solidFill>
            </a:endParaRPr>
          </a:p>
        </p:txBody>
      </p:sp>
      <p:sp>
        <p:nvSpPr>
          <p:cNvPr id="19" name="Rounded Rectangle 18"/>
          <p:cNvSpPr/>
          <p:nvPr/>
        </p:nvSpPr>
        <p:spPr>
          <a:xfrm rot="21031886">
            <a:off x="295586" y="2443144"/>
            <a:ext cx="1406436" cy="494386"/>
          </a:xfrm>
          <a:prstGeom prst="roundRect">
            <a:avLst/>
          </a:prstGeom>
          <a:solidFill>
            <a:schemeClr val="accent3">
              <a:lumMod val="40000"/>
              <a:lumOff val="60000"/>
            </a:schemeClr>
          </a:solidFill>
          <a:ln w="57150">
            <a:solidFill>
              <a:schemeClr val="accent6">
                <a:lumMod val="75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265890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anim calcmode="lin" valueType="num">
                                      <p:cBhvr>
                                        <p:cTn id="8" dur="1250" fill="hold"/>
                                        <p:tgtEl>
                                          <p:spTgt spid="16"/>
                                        </p:tgtEl>
                                        <p:attrNameLst>
                                          <p:attrName>ppt_x</p:attrName>
                                        </p:attrNameLst>
                                      </p:cBhvr>
                                      <p:tavLst>
                                        <p:tav tm="0">
                                          <p:val>
                                            <p:strVal val="#ppt_x"/>
                                          </p:val>
                                        </p:tav>
                                        <p:tav tm="100000">
                                          <p:val>
                                            <p:strVal val="#ppt_x"/>
                                          </p:val>
                                        </p:tav>
                                      </p:tavLst>
                                    </p:anim>
                                    <p:anim calcmode="lin" valueType="num">
                                      <p:cBhvr>
                                        <p:cTn id="9" dur="12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27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anim calcmode="lin" valueType="num">
                                      <p:cBhvr>
                                        <p:cTn id="14" dur="1250" fill="hold"/>
                                        <p:tgtEl>
                                          <p:spTgt spid="13"/>
                                        </p:tgtEl>
                                        <p:attrNameLst>
                                          <p:attrName>ppt_x</p:attrName>
                                        </p:attrNameLst>
                                      </p:cBhvr>
                                      <p:tavLst>
                                        <p:tav tm="0">
                                          <p:val>
                                            <p:strVal val="#ppt_x"/>
                                          </p:val>
                                        </p:tav>
                                        <p:tav tm="100000">
                                          <p:val>
                                            <p:strVal val="#ppt_x"/>
                                          </p:val>
                                        </p:tav>
                                      </p:tavLst>
                                    </p:anim>
                                    <p:anim calcmode="lin" valueType="num">
                                      <p:cBhvr>
                                        <p:cTn id="15" dur="125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7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250"/>
                                        <p:tgtEl>
                                          <p:spTgt spid="17"/>
                                        </p:tgtEl>
                                      </p:cBhvr>
                                    </p:animEffect>
                                    <p:anim calcmode="lin" valueType="num">
                                      <p:cBhvr>
                                        <p:cTn id="20" dur="1250" fill="hold"/>
                                        <p:tgtEl>
                                          <p:spTgt spid="17"/>
                                        </p:tgtEl>
                                        <p:attrNameLst>
                                          <p:attrName>ppt_x</p:attrName>
                                        </p:attrNameLst>
                                      </p:cBhvr>
                                      <p:tavLst>
                                        <p:tav tm="0">
                                          <p:val>
                                            <p:strVal val="#ppt_x"/>
                                          </p:val>
                                        </p:tav>
                                        <p:tav tm="100000">
                                          <p:val>
                                            <p:strVal val="#ppt_x"/>
                                          </p:val>
                                        </p:tav>
                                      </p:tavLst>
                                    </p:anim>
                                    <p:anim calcmode="lin" valueType="num">
                                      <p:cBhvr>
                                        <p:cTn id="21"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fade">
                                      <p:cBhvr>
                                        <p:cTn id="26" dur="1250"/>
                                        <p:tgtEl>
                                          <p:spTgt spid="18">
                                            <p:txEl>
                                              <p:pRg st="0" end="0"/>
                                            </p:txEl>
                                          </p:spTgt>
                                        </p:tgtEl>
                                      </p:cBhvr>
                                    </p:animEffect>
                                    <p:anim calcmode="lin" valueType="num">
                                      <p:cBhvr>
                                        <p:cTn id="27" dur="125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8" dur="125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Effect transition="in" filter="fade">
                                      <p:cBhvr>
                                        <p:cTn id="33" dur="1250"/>
                                        <p:tgtEl>
                                          <p:spTgt spid="18">
                                            <p:txEl>
                                              <p:pRg st="1" end="1"/>
                                            </p:txEl>
                                          </p:spTgt>
                                        </p:tgtEl>
                                      </p:cBhvr>
                                    </p:animEffect>
                                    <p:anim calcmode="lin" valueType="num">
                                      <p:cBhvr>
                                        <p:cTn id="34" dur="125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5" dur="125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8">
                                            <p:txEl>
                                              <p:pRg st="3" end="3"/>
                                            </p:txEl>
                                          </p:spTgt>
                                        </p:tgtEl>
                                        <p:attrNameLst>
                                          <p:attrName>style.visibility</p:attrName>
                                        </p:attrNameLst>
                                      </p:cBhvr>
                                      <p:to>
                                        <p:strVal val="visible"/>
                                      </p:to>
                                    </p:set>
                                    <p:animEffect transition="in" filter="fade">
                                      <p:cBhvr>
                                        <p:cTn id="40" dur="1250"/>
                                        <p:tgtEl>
                                          <p:spTgt spid="18">
                                            <p:txEl>
                                              <p:pRg st="3" end="3"/>
                                            </p:txEl>
                                          </p:spTgt>
                                        </p:tgtEl>
                                      </p:cBhvr>
                                    </p:animEffect>
                                    <p:anim calcmode="lin" valueType="num">
                                      <p:cBhvr>
                                        <p:cTn id="41" dur="125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42" dur="125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xEl>
                                              <p:pRg st="5" end="5"/>
                                            </p:txEl>
                                          </p:spTgt>
                                        </p:tgtEl>
                                        <p:attrNameLst>
                                          <p:attrName>style.visibility</p:attrName>
                                        </p:attrNameLst>
                                      </p:cBhvr>
                                      <p:to>
                                        <p:strVal val="visible"/>
                                      </p:to>
                                    </p:set>
                                    <p:animEffect transition="in" filter="fade">
                                      <p:cBhvr>
                                        <p:cTn id="47" dur="1500"/>
                                        <p:tgtEl>
                                          <p:spTgt spid="18">
                                            <p:txEl>
                                              <p:pRg st="5" end="5"/>
                                            </p:txEl>
                                          </p:spTgt>
                                        </p:tgtEl>
                                      </p:cBhvr>
                                    </p:animEffect>
                                    <p:anim calcmode="lin" valueType="num">
                                      <p:cBhvr>
                                        <p:cTn id="48" dur="15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49" dur="1500" fill="hold"/>
                                        <p:tgtEl>
                                          <p:spTgt spid="1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7000">
              <a:srgbClr val="000000"/>
            </a:gs>
            <a:gs pos="6000">
              <a:schemeClr val="accent6">
                <a:lumMod val="60000"/>
                <a:lumOff val="40000"/>
              </a:schemeClr>
            </a:gs>
            <a:gs pos="71000">
              <a:schemeClr val="tx2">
                <a:lumMod val="20000"/>
                <a:lumOff val="80000"/>
              </a:schemeClr>
            </a:gs>
            <a:gs pos="92000">
              <a:schemeClr val="accent6">
                <a:lumMod val="20000"/>
                <a:lumOff val="80000"/>
              </a:schemeClr>
            </a:gs>
          </a:gsLst>
          <a:lin ang="16200000" scaled="0"/>
          <a:tileRect/>
        </a:gradFill>
        <a:effectLst/>
      </p:bgPr>
    </p:bg>
    <p:spTree>
      <p:nvGrpSpPr>
        <p:cNvPr id="1" name=""/>
        <p:cNvGrpSpPr/>
        <p:nvPr/>
      </p:nvGrpSpPr>
      <p:grpSpPr>
        <a:xfrm>
          <a:off x="0" y="0"/>
          <a:ext cx="0" cy="0"/>
          <a:chOff x="0" y="0"/>
          <a:chExt cx="0" cy="0"/>
        </a:xfrm>
      </p:grpSpPr>
      <p:pic>
        <p:nvPicPr>
          <p:cNvPr id="13" name="Picture 5" descr="C:\Users\Rae\Desktop\free-banner-clipart-clipartbold.png"/>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16808445">
            <a:off x="-3110744" y="1935730"/>
            <a:ext cx="8469801" cy="319122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975360" y="3065111"/>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22148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Thought Provoking Question Today!    </a:t>
            </a:r>
            <a:endParaRPr lang="en-US" sz="4800" b="1" cap="none" spc="150" dirty="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2</a:t>
            </a:fld>
            <a:endParaRPr lang="en-US" dirty="0"/>
          </a:p>
        </p:txBody>
      </p:sp>
      <p:sp>
        <p:nvSpPr>
          <p:cNvPr id="17" name="TextBox 16"/>
          <p:cNvSpPr txBox="1"/>
          <p:nvPr/>
        </p:nvSpPr>
        <p:spPr>
          <a:xfrm>
            <a:off x="4953978" y="5653515"/>
            <a:ext cx="7262786" cy="138499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t>    What about ~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V Boli" pitchFamily="2" charset="0"/>
                <a:cs typeface="MV Boli" pitchFamily="2" charset="0"/>
              </a:rPr>
              <a:t>“first evening” &amp; second evening”?</a:t>
            </a:r>
          </a:p>
          <a:p>
            <a:pPr algn="ct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2" name="Rectangle 1"/>
          <p:cNvSpPr/>
          <p:nvPr/>
        </p:nvSpPr>
        <p:spPr>
          <a:xfrm>
            <a:off x="1990846" y="27361"/>
            <a:ext cx="9739767" cy="341632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cap="none" spc="300" dirty="0" smtClean="0">
                <a:ln w="12700">
                  <a:solidFill>
                    <a:schemeClr val="tx2">
                      <a:satMod val="155000"/>
                    </a:schemeClr>
                  </a:solidFill>
                  <a:prstDash val="solid"/>
                </a:ln>
                <a:solidFill>
                  <a:schemeClr val="bg2">
                    <a:tint val="85000"/>
                    <a:satMod val="155000"/>
                  </a:schemeClr>
                </a:solidFill>
                <a:effectLst>
                  <a:glow rad="50800">
                    <a:schemeClr val="tx2">
                      <a:alpha val="80000"/>
                    </a:schemeClr>
                  </a:glow>
                  <a:outerShdw blurRad="41275" dist="20320" dir="1800000" algn="tl" rotWithShape="0">
                    <a:srgbClr val="000000">
                      <a:alpha val="40000"/>
                    </a:srgbClr>
                  </a:outerShdw>
                </a:effectLst>
                <a:latin typeface="Poor Richard" pitchFamily="18" charset="0"/>
              </a:rPr>
              <a:t>Does the term </a:t>
            </a:r>
            <a:r>
              <a:rPr lang="en-US" sz="5400" b="1" cap="none" spc="300" dirty="0" smtClean="0">
                <a:ln w="12700">
                  <a:solidFill>
                    <a:schemeClr val="tx2">
                      <a:satMod val="155000"/>
                    </a:schemeClr>
                  </a:solidFill>
                  <a:prstDash val="solid"/>
                </a:ln>
                <a:solidFill>
                  <a:schemeClr val="accent6">
                    <a:lumMod val="40000"/>
                    <a:lumOff val="60000"/>
                  </a:schemeClr>
                </a:solidFill>
                <a:effectLst>
                  <a:glow rad="50800">
                    <a:schemeClr val="tx2">
                      <a:alpha val="80000"/>
                    </a:schemeClr>
                  </a:glow>
                  <a:outerShdw blurRad="41275" dist="20320" dir="1800000" algn="tl" rotWithShape="0">
                    <a:srgbClr val="000000">
                      <a:alpha val="40000"/>
                    </a:srgbClr>
                  </a:outerShdw>
                </a:effectLst>
                <a:latin typeface="Poor Richard" pitchFamily="18" charset="0"/>
              </a:rPr>
              <a:t>“between the evenings”</a:t>
            </a:r>
            <a:r>
              <a:rPr lang="en-US" sz="5400" b="1" cap="none" spc="300" dirty="0" smtClean="0">
                <a:ln w="12700">
                  <a:solidFill>
                    <a:schemeClr val="tx2">
                      <a:satMod val="155000"/>
                    </a:schemeClr>
                  </a:solidFill>
                  <a:prstDash val="solid"/>
                </a:ln>
                <a:solidFill>
                  <a:schemeClr val="bg2">
                    <a:tint val="85000"/>
                    <a:satMod val="155000"/>
                  </a:schemeClr>
                </a:solidFill>
                <a:effectLst>
                  <a:glow rad="50800">
                    <a:schemeClr val="tx2">
                      <a:alpha val="80000"/>
                    </a:schemeClr>
                  </a:glow>
                  <a:outerShdw blurRad="41275" dist="20320" dir="1800000" algn="tl" rotWithShape="0">
                    <a:srgbClr val="000000">
                      <a:alpha val="40000"/>
                    </a:srgbClr>
                  </a:outerShdw>
                </a:effectLst>
                <a:latin typeface="Poor Richard" pitchFamily="18" charset="0"/>
              </a:rPr>
              <a:t> have anything to do with Yahuah’s day-start as some theologians adamantly claim?</a:t>
            </a:r>
            <a:endParaRPr lang="en-US" sz="5400" b="1" cap="none" spc="300" dirty="0">
              <a:ln w="12700">
                <a:solidFill>
                  <a:schemeClr val="tx2">
                    <a:satMod val="155000"/>
                  </a:schemeClr>
                </a:solidFill>
                <a:prstDash val="solid"/>
              </a:ln>
              <a:solidFill>
                <a:schemeClr val="bg2">
                  <a:tint val="85000"/>
                  <a:satMod val="155000"/>
                </a:schemeClr>
              </a:solidFill>
              <a:effectLst>
                <a:glow rad="50800">
                  <a:schemeClr val="tx2">
                    <a:alpha val="80000"/>
                  </a:schemeClr>
                </a:glow>
                <a:outerShdw blurRad="41275" dist="20320" dir="1800000" algn="tl" rotWithShape="0">
                  <a:srgbClr val="000000">
                    <a:alpha val="40000"/>
                  </a:srgbClr>
                </a:outerShdw>
              </a:effectLst>
              <a:latin typeface="Poor Richard" pitchFamily="18" charset="0"/>
            </a:endParaRPr>
          </a:p>
        </p:txBody>
      </p:sp>
      <p:grpSp>
        <p:nvGrpSpPr>
          <p:cNvPr id="4" name="Group 3"/>
          <p:cNvGrpSpPr/>
          <p:nvPr/>
        </p:nvGrpSpPr>
        <p:grpSpPr>
          <a:xfrm>
            <a:off x="2074122" y="3329987"/>
            <a:ext cx="1244428" cy="1371282"/>
            <a:chOff x="2196042" y="3251099"/>
            <a:chExt cx="1244428" cy="1371282"/>
          </a:xfrm>
        </p:grpSpPr>
        <p:sp>
          <p:nvSpPr>
            <p:cNvPr id="10" name="Oval 9"/>
            <p:cNvSpPr/>
            <p:nvPr/>
          </p:nvSpPr>
          <p:spPr>
            <a:xfrm>
              <a:off x="2208732" y="3251099"/>
              <a:ext cx="1231738" cy="1231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96042" y="4160716"/>
              <a:ext cx="12444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effectLst>
                    <a:glow rad="88900">
                      <a:schemeClr val="bg1"/>
                    </a:glow>
                  </a:effectLst>
                </a:rPr>
                <a:t>Any context </a:t>
              </a:r>
              <a:br>
                <a:rPr lang="en-US" sz="1200" b="1" dirty="0" smtClean="0">
                  <a:ln>
                    <a:solidFill>
                      <a:srgbClr val="006600"/>
                    </a:solidFill>
                  </a:ln>
                  <a:solidFill>
                    <a:srgbClr val="99FF33"/>
                  </a:solidFill>
                  <a:effectLst>
                    <a:glow rad="88900">
                      <a:schemeClr val="bg1"/>
                    </a:glow>
                  </a:effectLst>
                </a:rPr>
              </a:br>
              <a:r>
                <a:rPr lang="en-US" sz="1200" b="1" dirty="0" smtClean="0">
                  <a:ln>
                    <a:solidFill>
                      <a:srgbClr val="006600"/>
                    </a:solidFill>
                  </a:ln>
                  <a:solidFill>
                    <a:srgbClr val="99FF33"/>
                  </a:solidFill>
                  <a:effectLst>
                    <a:glow rad="88900">
                      <a:schemeClr val="bg1"/>
                    </a:glow>
                  </a:effectLst>
                </a:rPr>
                <a:t> for day-start? </a:t>
              </a:r>
              <a:endParaRPr lang="en-US" sz="1200" b="1" dirty="0">
                <a:ln>
                  <a:solidFill>
                    <a:srgbClr val="006600"/>
                  </a:solidFill>
                </a:ln>
                <a:solidFill>
                  <a:srgbClr val="99FF33"/>
                </a:solidFill>
                <a:effectLst>
                  <a:glow rad="88900">
                    <a:schemeClr val="bg1"/>
                  </a:glow>
                </a:effectLst>
              </a:endParaRPr>
            </a:p>
          </p:txBody>
        </p:sp>
      </p:grpSp>
    </p:spTree>
    <p:extLst>
      <p:ext uri="{BB962C8B-B14F-4D97-AF65-F5344CB8AC3E}">
        <p14:creationId xmlns:p14="http://schemas.microsoft.com/office/powerpoint/2010/main" val="2526508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250"/>
                                        <p:tgtEl>
                                          <p:spTgt spid="3">
                                            <p:txEl>
                                              <p:pRg st="0" end="0"/>
                                            </p:txEl>
                                          </p:spTgt>
                                        </p:tgtEl>
                                      </p:cBhvr>
                                    </p:animEffect>
                                  </p:childTnLst>
                                </p:cTn>
                              </p:par>
                            </p:childTnLst>
                          </p:cTn>
                        </p:par>
                        <p:par>
                          <p:cTn id="8" fill="hold">
                            <p:stCondLst>
                              <p:cond delay="225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500"/>
                                        <p:tgtEl>
                                          <p:spTgt spid="17"/>
                                        </p:tgtEl>
                                      </p:cBhvr>
                                    </p:animEffect>
                                    <p:anim calcmode="lin" valueType="num">
                                      <p:cBhvr>
                                        <p:cTn id="19" dur="1500" fill="hold"/>
                                        <p:tgtEl>
                                          <p:spTgt spid="17"/>
                                        </p:tgtEl>
                                        <p:attrNameLst>
                                          <p:attrName>ppt_x</p:attrName>
                                        </p:attrNameLst>
                                      </p:cBhvr>
                                      <p:tavLst>
                                        <p:tav tm="0">
                                          <p:val>
                                            <p:strVal val="#ppt_x"/>
                                          </p:val>
                                        </p:tav>
                                        <p:tav tm="100000">
                                          <p:val>
                                            <p:strVal val="#ppt_x"/>
                                          </p:val>
                                        </p:tav>
                                      </p:tavLst>
                                    </p:anim>
                                    <p:anim calcmode="lin" valueType="num">
                                      <p:cBhvr>
                                        <p:cTn id="20"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7" name="TextBox 36"/>
          <p:cNvSpPr txBox="1"/>
          <p:nvPr/>
        </p:nvSpPr>
        <p:spPr>
          <a:xfrm>
            <a:off x="6305106" y="2441208"/>
            <a:ext cx="5486619" cy="3693319"/>
          </a:xfrm>
          <a:prstGeom prst="rect">
            <a:avLst/>
          </a:prstGeom>
          <a:noFill/>
        </p:spPr>
        <p:txBody>
          <a:bodyPr wrap="square" rtlCol="0">
            <a:spAutoFit/>
            <a:scene3d>
              <a:camera prst="orthographicFront"/>
              <a:lightRig rig="threePt" dir="t"/>
            </a:scene3d>
            <a:sp3d extrusionH="57150">
              <a:bevelT w="38100" h="38100"/>
            </a:sp3d>
          </a:bodyPr>
          <a:lstStyle/>
          <a:p>
            <a:pPr marL="457200" indent="-457200">
              <a:buAutoNum type="arabicPeriod"/>
            </a:pPr>
            <a:r>
              <a:rPr lang="en-US" sz="2400" dirty="0" smtClean="0">
                <a:solidFill>
                  <a:schemeClr val="accent3"/>
                </a:solidFill>
              </a:rPr>
              <a:t>Because … </a:t>
            </a:r>
            <a:r>
              <a:rPr lang="en-US" sz="2400" dirty="0" smtClean="0">
                <a:solidFill>
                  <a:srgbClr val="002060"/>
                </a:solidFill>
              </a:rPr>
              <a:t>“</a:t>
            </a:r>
            <a:r>
              <a:rPr lang="en-US" sz="2400" b="1" u="sng" dirty="0" smtClean="0">
                <a:solidFill>
                  <a:srgbClr val="002060"/>
                </a:solidFill>
              </a:rPr>
              <a:t>night</a:t>
            </a:r>
            <a:r>
              <a:rPr lang="en-US" sz="2400" dirty="0" smtClean="0">
                <a:solidFill>
                  <a:srgbClr val="002060"/>
                </a:solidFill>
              </a:rPr>
              <a:t>” </a:t>
            </a:r>
            <a:r>
              <a:rPr lang="en-US" sz="2400" dirty="0" smtClean="0">
                <a:solidFill>
                  <a:schemeClr val="accent3"/>
                </a:solidFill>
              </a:rPr>
              <a:t>is very different from evening;</a:t>
            </a:r>
            <a:br>
              <a:rPr lang="en-US" sz="2400" dirty="0" smtClean="0">
                <a:solidFill>
                  <a:schemeClr val="accent3"/>
                </a:solidFill>
              </a:rPr>
            </a:br>
            <a:endParaRPr lang="en-US" sz="1000" dirty="0" smtClean="0">
              <a:solidFill>
                <a:schemeClr val="accent3"/>
              </a:solidFill>
            </a:endParaRPr>
          </a:p>
          <a:p>
            <a:pPr marL="457200" indent="-457200">
              <a:buAutoNum type="arabicPeriod"/>
            </a:pPr>
            <a:r>
              <a:rPr lang="en-US" sz="2400" dirty="0" smtClean="0">
                <a:solidFill>
                  <a:schemeClr val="accent3"/>
                </a:solidFill>
              </a:rPr>
              <a:t>Because … </a:t>
            </a:r>
            <a:r>
              <a:rPr lang="en-US" sz="2400" dirty="0" smtClean="0">
                <a:solidFill>
                  <a:schemeClr val="accent5">
                    <a:lumMod val="60000"/>
                    <a:lumOff val="40000"/>
                  </a:schemeClr>
                </a:solidFill>
              </a:rPr>
              <a:t>“</a:t>
            </a:r>
            <a:r>
              <a:rPr lang="en-US" sz="2400" b="1" u="sng" dirty="0" smtClean="0">
                <a:solidFill>
                  <a:schemeClr val="accent5">
                    <a:lumMod val="60000"/>
                    <a:lumOff val="40000"/>
                  </a:schemeClr>
                </a:solidFill>
              </a:rPr>
              <a:t>evening</a:t>
            </a:r>
            <a:r>
              <a:rPr lang="en-US" sz="2400" dirty="0" smtClean="0">
                <a:solidFill>
                  <a:schemeClr val="accent5">
                    <a:lumMod val="60000"/>
                    <a:lumOff val="40000"/>
                  </a:schemeClr>
                </a:solidFill>
              </a:rPr>
              <a:t>” </a:t>
            </a:r>
            <a:r>
              <a:rPr lang="en-US" sz="2400" dirty="0" smtClean="0">
                <a:solidFill>
                  <a:schemeClr val="accent3"/>
                </a:solidFill>
              </a:rPr>
              <a:t>is not part </a:t>
            </a:r>
            <a:br>
              <a:rPr lang="en-US" sz="2400" dirty="0" smtClean="0">
                <a:solidFill>
                  <a:schemeClr val="accent3"/>
                </a:solidFill>
              </a:rPr>
            </a:br>
            <a:r>
              <a:rPr lang="en-US" sz="2400" dirty="0" smtClean="0">
                <a:solidFill>
                  <a:schemeClr val="accent3"/>
                </a:solidFill>
              </a:rPr>
              <a:t>of the </a:t>
            </a:r>
            <a:r>
              <a:rPr lang="en-US" sz="2400" b="1" dirty="0" smtClean="0">
                <a:solidFill>
                  <a:srgbClr val="002060"/>
                </a:solidFill>
              </a:rPr>
              <a:t>Night Season</a:t>
            </a:r>
            <a:r>
              <a:rPr lang="en-US" sz="2400" dirty="0" smtClean="0">
                <a:solidFill>
                  <a:srgbClr val="002060"/>
                </a:solidFill>
              </a:rPr>
              <a:t>.</a:t>
            </a:r>
            <a:endParaRPr lang="en-US" sz="2400" b="1" dirty="0" smtClean="0">
              <a:solidFill>
                <a:srgbClr val="002060"/>
              </a:solidFill>
            </a:endParaRPr>
          </a:p>
          <a:p>
            <a:endParaRPr lang="en-US" sz="2000" b="1" dirty="0" smtClean="0">
              <a:solidFill>
                <a:schemeClr val="accent1">
                  <a:lumMod val="75000"/>
                </a:schemeClr>
              </a:solidFill>
            </a:endParaRPr>
          </a:p>
          <a:p>
            <a:r>
              <a:rPr lang="en-US" sz="2400" b="1" dirty="0" smtClean="0">
                <a:solidFill>
                  <a:schemeClr val="accent1">
                    <a:lumMod val="75000"/>
                  </a:schemeClr>
                </a:solidFill>
              </a:rPr>
              <a:t>However … Coming up: </a:t>
            </a:r>
            <a:r>
              <a:rPr lang="en-US" sz="2400" dirty="0" smtClean="0">
                <a:solidFill>
                  <a:schemeClr val="accent1">
                    <a:lumMod val="75000"/>
                  </a:schemeClr>
                </a:solidFill>
              </a:rPr>
              <a:t> </a:t>
            </a:r>
            <a:br>
              <a:rPr lang="en-US" sz="2400" dirty="0" smtClean="0">
                <a:solidFill>
                  <a:schemeClr val="accent1">
                    <a:lumMod val="75000"/>
                  </a:schemeClr>
                </a:solidFill>
              </a:rPr>
            </a:br>
            <a:r>
              <a:rPr lang="en-US" sz="2400" dirty="0" smtClean="0">
                <a:solidFill>
                  <a:schemeClr val="accent1">
                    <a:lumMod val="75000"/>
                  </a:schemeClr>
                </a:solidFill>
              </a:rPr>
              <a:t>The phrase “between the </a:t>
            </a:r>
            <a:r>
              <a:rPr lang="en-US" sz="2400" b="1" dirty="0" err="1" smtClean="0">
                <a:solidFill>
                  <a:schemeClr val="accent1">
                    <a:lumMod val="75000"/>
                  </a:schemeClr>
                </a:solidFill>
              </a:rPr>
              <a:t>evening</a:t>
            </a:r>
            <a:r>
              <a:rPr lang="en-US" sz="2400" b="1" dirty="0" err="1" smtClean="0">
                <a:solidFill>
                  <a:srgbClr val="C00000"/>
                </a:solidFill>
              </a:rPr>
              <a:t>S</a:t>
            </a:r>
            <a:r>
              <a:rPr lang="en-US" sz="2400" dirty="0" smtClean="0">
                <a:solidFill>
                  <a:schemeClr val="accent1">
                    <a:lumMod val="75000"/>
                  </a:schemeClr>
                </a:solidFill>
              </a:rPr>
              <a:t>” will also qualify for the </a:t>
            </a:r>
            <a:r>
              <a:rPr lang="en-US" sz="2400" b="1" dirty="0" smtClean="0">
                <a:solidFill>
                  <a:srgbClr val="002060"/>
                </a:solidFill>
              </a:rPr>
              <a:t>Night Season</a:t>
            </a:r>
            <a:r>
              <a:rPr lang="en-US" sz="2400" dirty="0" smtClean="0">
                <a:solidFill>
                  <a:srgbClr val="002060"/>
                </a:solidFill>
              </a:rPr>
              <a:t>.</a:t>
            </a:r>
            <a:br>
              <a:rPr lang="en-US" sz="2400" dirty="0" smtClean="0">
                <a:solidFill>
                  <a:srgbClr val="002060"/>
                </a:solidFill>
              </a:rPr>
            </a:br>
            <a:endParaRPr lang="en-US" sz="1200" dirty="0" smtClean="0">
              <a:solidFill>
                <a:srgbClr val="002060"/>
              </a:solidFill>
            </a:endParaRPr>
          </a:p>
          <a:p>
            <a:r>
              <a:rPr lang="en-US" sz="2400" dirty="0" smtClean="0">
                <a:solidFill>
                  <a:schemeClr val="accent1">
                    <a:lumMod val="75000"/>
                  </a:schemeClr>
                </a:solidFill>
              </a:rPr>
              <a:t>How can </a:t>
            </a:r>
            <a:r>
              <a:rPr lang="en-US" sz="2400" dirty="0" smtClean="0">
                <a:solidFill>
                  <a:schemeClr val="accent5">
                    <a:lumMod val="60000"/>
                    <a:lumOff val="40000"/>
                  </a:schemeClr>
                </a:solidFill>
              </a:rPr>
              <a:t>“</a:t>
            </a:r>
            <a:r>
              <a:rPr lang="en-US" sz="2400" b="1" u="sng" dirty="0" smtClean="0">
                <a:solidFill>
                  <a:schemeClr val="accent5">
                    <a:lumMod val="60000"/>
                    <a:lumOff val="40000"/>
                  </a:schemeClr>
                </a:solidFill>
              </a:rPr>
              <a:t>ereb</a:t>
            </a:r>
            <a:r>
              <a:rPr lang="en-US" sz="2400" dirty="0" smtClean="0">
                <a:solidFill>
                  <a:schemeClr val="accent5">
                    <a:lumMod val="60000"/>
                    <a:lumOff val="40000"/>
                  </a:schemeClr>
                </a:solidFill>
              </a:rPr>
              <a:t>” </a:t>
            </a:r>
            <a:r>
              <a:rPr lang="en-US" sz="2400" dirty="0" smtClean="0">
                <a:solidFill>
                  <a:schemeClr val="accent1">
                    <a:lumMod val="75000"/>
                  </a:schemeClr>
                </a:solidFill>
              </a:rPr>
              <a:t>link to night?</a:t>
            </a:r>
            <a:endParaRPr lang="en-US" sz="2400" dirty="0">
              <a:solidFill>
                <a:schemeClr val="accent1">
                  <a:lumMod val="75000"/>
                </a:schemeClr>
              </a:solidFill>
            </a:endParaRPr>
          </a:p>
        </p:txBody>
      </p:sp>
      <p:sp>
        <p:nvSpPr>
          <p:cNvPr id="31" name="Title 3"/>
          <p:cNvSpPr txBox="1">
            <a:spLocks/>
          </p:cNvSpPr>
          <p:nvPr/>
        </p:nvSpPr>
        <p:spPr>
          <a:xfrm>
            <a:off x="1733107" y="116632"/>
            <a:ext cx="9288016" cy="91273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pc="50" dirty="0">
                <a:solidFill>
                  <a:srgbClr val="F9B639"/>
                </a:solidFill>
                <a:effectLst>
                  <a:outerShdw blurRad="76200" dist="50800" dir="5400000" algn="tl" rotWithShape="0">
                    <a:srgbClr val="000000">
                      <a:alpha val="65000"/>
                    </a:srgbClr>
                  </a:outerShdw>
                </a:effectLst>
              </a:rPr>
              <a:t>Evening:  </a:t>
            </a:r>
            <a:r>
              <a:rPr lang="en-US" sz="4000" spc="50" dirty="0">
                <a:solidFill>
                  <a:srgbClr val="F9B639"/>
                </a:solidFill>
                <a:effectLst>
                  <a:outerShdw blurRad="76200" dist="50800" dir="5400000" algn="tl" rotWithShape="0">
                    <a:srgbClr val="000000">
                      <a:alpha val="65000"/>
                    </a:srgbClr>
                  </a:outerShdw>
                </a:effectLst>
              </a:rPr>
              <a:t>3</a:t>
            </a:r>
            <a:r>
              <a:rPr lang="en-US" sz="4000" spc="50" baseline="30000" dirty="0">
                <a:solidFill>
                  <a:srgbClr val="F9B639"/>
                </a:solidFill>
                <a:effectLst>
                  <a:outerShdw blurRad="76200" dist="50800" dir="5400000" algn="tl" rotWithShape="0">
                    <a:srgbClr val="000000">
                      <a:alpha val="65000"/>
                    </a:srgbClr>
                  </a:outerShdw>
                </a:effectLst>
              </a:rPr>
              <a:t>rd</a:t>
            </a:r>
            <a:r>
              <a:rPr lang="en-US" sz="4000" spc="50" dirty="0">
                <a:solidFill>
                  <a:srgbClr val="F9B639"/>
                </a:solidFill>
                <a:effectLst>
                  <a:outerShdw blurRad="76200" dist="50800" dir="5400000" algn="tl" rotWithShape="0">
                    <a:srgbClr val="000000">
                      <a:alpha val="65000"/>
                    </a:srgbClr>
                  </a:outerShdw>
                </a:effectLst>
              </a:rPr>
              <a:t> &amp; 4</a:t>
            </a:r>
            <a:r>
              <a:rPr lang="en-US" sz="4000" spc="50" baseline="30000" dirty="0">
                <a:solidFill>
                  <a:srgbClr val="F9B639"/>
                </a:solidFill>
                <a:effectLst>
                  <a:outerShdw blurRad="76200" dist="50800" dir="5400000" algn="tl" rotWithShape="0">
                    <a:srgbClr val="000000">
                      <a:alpha val="65000"/>
                    </a:srgbClr>
                  </a:outerShdw>
                </a:effectLst>
              </a:rPr>
              <a:t>th</a:t>
            </a:r>
            <a:r>
              <a:rPr lang="en-US" sz="4000" spc="50" dirty="0">
                <a:solidFill>
                  <a:srgbClr val="F9B639"/>
                </a:solidFill>
                <a:effectLst>
                  <a:outerShdw blurRad="76200" dist="50800" dir="5400000" algn="tl" rotWithShape="0">
                    <a:srgbClr val="000000">
                      <a:alpha val="65000"/>
                    </a:srgbClr>
                  </a:outerShdw>
                </a:effectLst>
              </a:rPr>
              <a:t> </a:t>
            </a:r>
            <a:r>
              <a:rPr lang="en-US" sz="4800" spc="50" dirty="0">
                <a:solidFill>
                  <a:srgbClr val="F9B639"/>
                </a:solidFill>
                <a:effectLst>
                  <a:outerShdw blurRad="76200" dist="50800" dir="5400000" algn="tl" rotWithShape="0">
                    <a:srgbClr val="000000">
                      <a:alpha val="65000"/>
                    </a:srgbClr>
                  </a:outerShdw>
                </a:effectLst>
              </a:rPr>
              <a:t>Definitions</a:t>
            </a:r>
            <a:endParaRPr lang="en-US" spc="50" dirty="0">
              <a:solidFill>
                <a:srgbClr val="F9B639"/>
              </a:solidFill>
              <a:effectLst>
                <a:outerShdw blurRad="76200" dist="50800" dir="5400000" algn="tl" rotWithShape="0">
                  <a:srgbClr val="000000">
                    <a:alpha val="65000"/>
                  </a:srgbClr>
                </a:outerShdw>
              </a:effectLst>
            </a:endParaRPr>
          </a:p>
        </p:txBody>
      </p:sp>
      <p:sp>
        <p:nvSpPr>
          <p:cNvPr id="32" name="Double Wave 31"/>
          <p:cNvSpPr/>
          <p:nvPr/>
        </p:nvSpPr>
        <p:spPr>
          <a:xfrm>
            <a:off x="-265814" y="6558440"/>
            <a:ext cx="13141842" cy="504056"/>
          </a:xfrm>
          <a:prstGeom prst="doubleWave">
            <a:avLst>
              <a:gd name="adj1" fmla="val 12500"/>
              <a:gd name="adj2" fmla="val 1880"/>
            </a:avLst>
          </a:prstGeom>
          <a:gradFill>
            <a:gsLst>
              <a:gs pos="0">
                <a:schemeClr val="tx2">
                  <a:lumMod val="60000"/>
                  <a:lumOff val="40000"/>
                </a:schemeClr>
              </a:gs>
              <a:gs pos="84000">
                <a:schemeClr val="tx2">
                  <a:lumMod val="75000"/>
                </a:schemeClr>
              </a:gs>
              <a:gs pos="43000">
                <a:schemeClr val="accent5">
                  <a:lumMod val="60000"/>
                  <a:lumOff val="40000"/>
                </a:schemeClr>
              </a:gs>
            </a:gsLst>
            <a:lin ang="0" scaled="1"/>
          </a:gradFill>
          <a:ln>
            <a:solidFill>
              <a:schemeClr val="tx2">
                <a:lumMod val="60000"/>
                <a:lumOff val="4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3" name="Content Placeholder 6"/>
          <p:cNvSpPr txBox="1">
            <a:spLocks/>
          </p:cNvSpPr>
          <p:nvPr/>
        </p:nvSpPr>
        <p:spPr>
          <a:xfrm>
            <a:off x="2056635" y="1029369"/>
            <a:ext cx="8352928" cy="2183607"/>
          </a:xfrm>
          <a:prstGeom prst="rect">
            <a:avLst/>
          </a:prstGeom>
        </p:spPr>
        <p:txBody>
          <a:bodyPr>
            <a:normAutofit/>
            <a:scene3d>
              <a:camera prst="orthographicFront"/>
              <a:lightRig rig="threePt" dir="t"/>
            </a:scene3d>
            <a:sp3d extrusionH="57150">
              <a:bevelT w="38100" h="38100" prst="angle"/>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nSpc>
                <a:spcPct val="124000"/>
              </a:lnSpc>
              <a:buNone/>
            </a:pPr>
            <a:r>
              <a:rPr lang="en-US" sz="2400" dirty="0" smtClean="0">
                <a:effectLst/>
              </a:rPr>
              <a:t>[</a:t>
            </a:r>
            <a:r>
              <a:rPr lang="en-US" sz="2400" dirty="0">
                <a:effectLst>
                  <a:glow rad="101600">
                    <a:schemeClr val="accent6">
                      <a:satMod val="175000"/>
                      <a:alpha val="40000"/>
                    </a:schemeClr>
                  </a:glow>
                </a:effectLst>
              </a:rPr>
              <a:t>3</a:t>
            </a:r>
            <a:r>
              <a:rPr lang="en-US" sz="2400" baseline="30000" dirty="0">
                <a:effectLst>
                  <a:glow rad="101600">
                    <a:schemeClr val="accent6">
                      <a:satMod val="175000"/>
                      <a:alpha val="40000"/>
                    </a:schemeClr>
                  </a:glow>
                </a:effectLst>
              </a:rPr>
              <a:t>rd</a:t>
            </a:r>
            <a:r>
              <a:rPr lang="en-US" sz="2400" dirty="0">
                <a:effectLst>
                  <a:glow rad="101600">
                    <a:schemeClr val="accent6">
                      <a:satMod val="175000"/>
                      <a:alpha val="40000"/>
                    </a:schemeClr>
                  </a:glow>
                </a:effectLst>
              </a:rPr>
              <a:t> </a:t>
            </a:r>
            <a:r>
              <a:rPr lang="en-US" sz="2400" dirty="0" smtClean="0">
                <a:effectLst>
                  <a:glow rad="101600">
                    <a:schemeClr val="accent6">
                      <a:satMod val="175000"/>
                      <a:alpha val="40000"/>
                    </a:schemeClr>
                  </a:glow>
                </a:effectLst>
              </a:rPr>
              <a:t>definition H6153</a:t>
            </a:r>
            <a:r>
              <a:rPr lang="en-US" sz="2400" dirty="0" smtClean="0"/>
              <a:t>]</a:t>
            </a:r>
            <a:r>
              <a:rPr lang="en-US" sz="2400" dirty="0"/>
              <a:t>  </a:t>
            </a:r>
            <a:r>
              <a:rPr lang="en-US" sz="2400" b="1" u="sng" dirty="0">
                <a:effectLst>
                  <a:glow rad="101600">
                    <a:schemeClr val="accent6">
                      <a:satMod val="175000"/>
                      <a:alpha val="40000"/>
                    </a:schemeClr>
                  </a:glow>
                </a:effectLst>
              </a:rPr>
              <a:t>even</a:t>
            </a:r>
            <a:r>
              <a:rPr lang="en-US" sz="2400" dirty="0"/>
              <a:t> (-</a:t>
            </a:r>
            <a:r>
              <a:rPr lang="en-US" sz="2400" dirty="0" err="1"/>
              <a:t>ing</a:t>
            </a:r>
            <a:r>
              <a:rPr lang="en-US" sz="2400" dirty="0"/>
              <a:t>, </a:t>
            </a:r>
            <a:r>
              <a:rPr lang="en-US" sz="2400" b="1" u="sng" dirty="0">
                <a:effectLst>
                  <a:glow rad="101600">
                    <a:schemeClr val="accent6">
                      <a:satMod val="175000"/>
                      <a:alpha val="40000"/>
                    </a:schemeClr>
                  </a:glow>
                </a:effectLst>
              </a:rPr>
              <a:t>tide</a:t>
            </a:r>
            <a:r>
              <a:rPr lang="en-US" sz="2400" dirty="0"/>
              <a:t>) </a:t>
            </a:r>
            <a:r>
              <a:rPr lang="en-US" sz="2400" dirty="0" smtClean="0"/>
              <a:t> </a:t>
            </a:r>
            <a:br>
              <a:rPr lang="en-US" sz="2400" dirty="0" smtClean="0"/>
            </a:br>
            <a:r>
              <a:rPr lang="en-US" sz="1800" b="1" dirty="0" smtClean="0">
                <a:solidFill>
                  <a:schemeClr val="accent1"/>
                </a:solidFill>
              </a:rPr>
              <a:t>[‘</a:t>
            </a:r>
            <a:r>
              <a:rPr lang="en-US" sz="1800" b="1" u="sng" dirty="0">
                <a:solidFill>
                  <a:schemeClr val="accent1"/>
                </a:solidFill>
                <a:effectLst>
                  <a:glow rad="101600">
                    <a:schemeClr val="accent6">
                      <a:satMod val="175000"/>
                      <a:alpha val="40000"/>
                    </a:schemeClr>
                  </a:glow>
                </a:effectLst>
              </a:rPr>
              <a:t>eventide</a:t>
            </a:r>
            <a:r>
              <a:rPr lang="en-US" sz="1800" b="1" dirty="0">
                <a:solidFill>
                  <a:schemeClr val="accent1"/>
                </a:solidFill>
              </a:rPr>
              <a:t>’</a:t>
            </a:r>
            <a:r>
              <a:rPr lang="en-US" sz="1800" dirty="0">
                <a:solidFill>
                  <a:schemeClr val="accent1"/>
                </a:solidFill>
              </a:rPr>
              <a:t> - </a:t>
            </a:r>
            <a:r>
              <a:rPr lang="en-US" sz="1800" b="1" dirty="0" smtClean="0">
                <a:solidFill>
                  <a:schemeClr val="accent1"/>
                </a:solidFill>
              </a:rPr>
              <a:t> </a:t>
            </a:r>
            <a:r>
              <a:rPr lang="en-US" sz="1800" b="1" dirty="0">
                <a:solidFill>
                  <a:schemeClr val="accent1"/>
                </a:solidFill>
              </a:rPr>
              <a:t>old English </a:t>
            </a:r>
            <a:r>
              <a:rPr lang="en-US" sz="1800" b="1" dirty="0" smtClean="0">
                <a:solidFill>
                  <a:schemeClr val="accent1"/>
                </a:solidFill>
              </a:rPr>
              <a:t>term meaning dusk </a:t>
            </a:r>
            <a:r>
              <a:rPr lang="en-US" sz="1800" b="1" dirty="0">
                <a:solidFill>
                  <a:schemeClr val="accent1"/>
                </a:solidFill>
              </a:rPr>
              <a:t>"</a:t>
            </a:r>
            <a:r>
              <a:rPr lang="en-US" sz="1800" b="1" dirty="0" smtClean="0">
                <a:solidFill>
                  <a:schemeClr val="accent1"/>
                </a:solidFill>
              </a:rPr>
              <a:t>twilight.”] </a:t>
            </a:r>
          </a:p>
          <a:p>
            <a:pPr marL="45720" indent="0">
              <a:lnSpc>
                <a:spcPct val="124000"/>
              </a:lnSpc>
              <a:buNone/>
            </a:pPr>
            <a:r>
              <a:rPr lang="en-US" sz="2400" dirty="0" smtClean="0"/>
              <a:t>[</a:t>
            </a:r>
            <a:r>
              <a:rPr lang="en-US" sz="2400" dirty="0">
                <a:effectLst>
                  <a:glow rad="139700">
                    <a:srgbClr val="0070C0">
                      <a:alpha val="40000"/>
                    </a:srgbClr>
                  </a:glow>
                </a:effectLst>
              </a:rPr>
              <a:t>4</a:t>
            </a:r>
            <a:r>
              <a:rPr lang="en-US" sz="2400" baseline="30000" dirty="0">
                <a:effectLst>
                  <a:glow rad="139700">
                    <a:srgbClr val="0070C0">
                      <a:alpha val="40000"/>
                    </a:srgbClr>
                  </a:glow>
                </a:effectLst>
              </a:rPr>
              <a:t>th</a:t>
            </a:r>
            <a:r>
              <a:rPr lang="en-US" sz="2400" dirty="0">
                <a:effectLst>
                  <a:glow rad="139700">
                    <a:srgbClr val="0070C0">
                      <a:alpha val="40000"/>
                    </a:srgbClr>
                  </a:glow>
                </a:effectLst>
              </a:rPr>
              <a:t> </a:t>
            </a:r>
            <a:r>
              <a:rPr lang="en-US" sz="2400" dirty="0" smtClean="0">
                <a:effectLst>
                  <a:glow rad="139700">
                    <a:srgbClr val="0070C0">
                      <a:alpha val="40000"/>
                    </a:srgbClr>
                  </a:glow>
                </a:effectLst>
              </a:rPr>
              <a:t>definition H6153</a:t>
            </a:r>
            <a:r>
              <a:rPr lang="en-US" sz="2400" dirty="0" smtClean="0"/>
              <a:t>]</a:t>
            </a:r>
            <a:r>
              <a:rPr lang="en-US" sz="2400" dirty="0"/>
              <a:t>  </a:t>
            </a:r>
            <a:r>
              <a:rPr lang="en-US" sz="2400" b="1" dirty="0" smtClean="0">
                <a:effectLst>
                  <a:glow rad="139700">
                    <a:srgbClr val="0070C0">
                      <a:alpha val="40000"/>
                    </a:srgbClr>
                  </a:glow>
                </a:effectLst>
              </a:rPr>
              <a:t>“night”</a:t>
            </a:r>
            <a:r>
              <a:rPr lang="en-US" sz="2800" b="1" dirty="0" smtClean="0"/>
              <a:t>   </a:t>
            </a:r>
          </a:p>
        </p:txBody>
      </p:sp>
      <p:sp>
        <p:nvSpPr>
          <p:cNvPr id="34" name="TextBox 29"/>
          <p:cNvSpPr txBox="1"/>
          <p:nvPr/>
        </p:nvSpPr>
        <p:spPr>
          <a:xfrm>
            <a:off x="10535098" y="5552096"/>
            <a:ext cx="648072" cy="1258372"/>
          </a:xfrm>
          <a:prstGeom prst="roundRect">
            <a:avLst/>
          </a:prstGeom>
          <a:solidFill>
            <a:srgbClr val="1F3F5F"/>
          </a:solidFill>
          <a:ln w="57150">
            <a:solidFill>
              <a:schemeClr val="accent4">
                <a:lumMod val="75000"/>
              </a:schemeClr>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N</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
        <p:nvSpPr>
          <p:cNvPr id="35" name="Rectangle 34"/>
          <p:cNvSpPr/>
          <p:nvPr/>
        </p:nvSpPr>
        <p:spPr>
          <a:xfrm>
            <a:off x="2200652" y="2690337"/>
            <a:ext cx="3752956" cy="2308324"/>
          </a:xfrm>
          <a:prstGeom prst="rect">
            <a:avLst/>
          </a:prstGeom>
          <a:solidFill>
            <a:srgbClr val="1F3F5F"/>
          </a:solidFill>
          <a:ln w="76200">
            <a:solidFill>
              <a:srgbClr val="DB91AB"/>
            </a:solidFill>
          </a:ln>
          <a:scene3d>
            <a:camera prst="orthographicFront"/>
            <a:lightRig rig="threePt" dir="t"/>
          </a:scene3d>
          <a:sp3d>
            <a:bevelT/>
          </a:sp3d>
        </p:spPr>
        <p:txBody>
          <a:bodyPr wrap="square" lIns="91440" tIns="45720" rIns="91440" bIns="45720">
            <a:spAutoFit/>
            <a:sp3d extrusionH="57150">
              <a:bevelT w="38100" h="38100"/>
            </a:sp3d>
          </a:bodyPr>
          <a:lstStyle/>
          <a:p>
            <a:pPr algn="ctr"/>
            <a:r>
              <a:rPr lang="en-US" sz="3600" b="1" spc="0" dirty="0" smtClean="0">
                <a:ln w="9000" cmpd="sng">
                  <a:solidFill>
                    <a:schemeClr val="accent4">
                      <a:shade val="50000"/>
                      <a:satMod val="120000"/>
                    </a:schemeClr>
                  </a:solidFill>
                  <a:prstDash val="solid"/>
                </a:ln>
                <a:solidFill>
                  <a:schemeClr val="accent2">
                    <a:lumMod val="20000"/>
                    <a:lumOff val="80000"/>
                  </a:schemeClr>
                </a:solidFill>
                <a:effectLst/>
                <a:latin typeface="Segoe Print" pitchFamily="2" charset="0"/>
              </a:rPr>
              <a:t>Does “night”</a:t>
            </a:r>
            <a:br>
              <a:rPr lang="en-US" sz="3600" b="1" spc="0" dirty="0" smtClean="0">
                <a:ln w="9000" cmpd="sng">
                  <a:solidFill>
                    <a:schemeClr val="accent4">
                      <a:shade val="50000"/>
                      <a:satMod val="120000"/>
                    </a:schemeClr>
                  </a:solidFill>
                  <a:prstDash val="solid"/>
                </a:ln>
                <a:solidFill>
                  <a:schemeClr val="accent2">
                    <a:lumMod val="20000"/>
                    <a:lumOff val="80000"/>
                  </a:schemeClr>
                </a:solidFill>
                <a:effectLst/>
                <a:latin typeface="Segoe Print" pitchFamily="2" charset="0"/>
              </a:rPr>
            </a:br>
            <a:r>
              <a:rPr lang="en-US" sz="3600" b="1" spc="0" dirty="0" smtClean="0">
                <a:ln w="9000" cmpd="sng">
                  <a:solidFill>
                    <a:schemeClr val="accent4">
                      <a:shade val="50000"/>
                      <a:satMod val="120000"/>
                    </a:schemeClr>
                  </a:solidFill>
                  <a:prstDash val="solid"/>
                </a:ln>
                <a:solidFill>
                  <a:schemeClr val="accent2">
                    <a:lumMod val="20000"/>
                    <a:lumOff val="80000"/>
                  </a:schemeClr>
                </a:solidFill>
                <a:effectLst/>
                <a:latin typeface="Segoe Print" pitchFamily="2" charset="0"/>
              </a:rPr>
              <a:t>sound like</a:t>
            </a:r>
            <a:br>
              <a:rPr lang="en-US" sz="3600" b="1" spc="0" dirty="0" smtClean="0">
                <a:ln w="9000" cmpd="sng">
                  <a:solidFill>
                    <a:schemeClr val="accent4">
                      <a:shade val="50000"/>
                      <a:satMod val="120000"/>
                    </a:schemeClr>
                  </a:solidFill>
                  <a:prstDash val="solid"/>
                </a:ln>
                <a:solidFill>
                  <a:schemeClr val="accent2">
                    <a:lumMod val="20000"/>
                    <a:lumOff val="80000"/>
                  </a:schemeClr>
                </a:solidFill>
                <a:effectLst/>
                <a:latin typeface="Segoe Print" pitchFamily="2" charset="0"/>
              </a:rPr>
            </a:br>
            <a:r>
              <a:rPr lang="en-US" sz="3600" b="1" spc="0" dirty="0" smtClean="0">
                <a:ln w="9000" cmpd="sng">
                  <a:solidFill>
                    <a:schemeClr val="accent4">
                      <a:shade val="50000"/>
                      <a:satMod val="120000"/>
                    </a:schemeClr>
                  </a:solidFill>
                  <a:prstDash val="solid"/>
                </a:ln>
                <a:solidFill>
                  <a:schemeClr val="accent2">
                    <a:lumMod val="20000"/>
                    <a:lumOff val="80000"/>
                  </a:schemeClr>
                </a:solidFill>
                <a:effectLst/>
                <a:latin typeface="Segoe Print" pitchFamily="2" charset="0"/>
              </a:rPr>
              <a:t> a definition </a:t>
            </a:r>
            <a:br>
              <a:rPr lang="en-US" sz="3600" b="1" spc="0" dirty="0" smtClean="0">
                <a:ln w="9000" cmpd="sng">
                  <a:solidFill>
                    <a:schemeClr val="accent4">
                      <a:shade val="50000"/>
                      <a:satMod val="120000"/>
                    </a:schemeClr>
                  </a:solidFill>
                  <a:prstDash val="solid"/>
                </a:ln>
                <a:solidFill>
                  <a:schemeClr val="accent2">
                    <a:lumMod val="20000"/>
                    <a:lumOff val="80000"/>
                  </a:schemeClr>
                </a:solidFill>
                <a:effectLst/>
                <a:latin typeface="Segoe Print" pitchFamily="2" charset="0"/>
              </a:rPr>
            </a:br>
            <a:r>
              <a:rPr lang="en-US" sz="3600" b="1" spc="0" dirty="0" smtClean="0">
                <a:ln w="9000" cmpd="sng">
                  <a:solidFill>
                    <a:schemeClr val="accent4">
                      <a:shade val="50000"/>
                      <a:satMod val="120000"/>
                    </a:schemeClr>
                  </a:solidFill>
                  <a:prstDash val="solid"/>
                </a:ln>
                <a:solidFill>
                  <a:schemeClr val="accent2">
                    <a:lumMod val="20000"/>
                    <a:lumOff val="80000"/>
                  </a:schemeClr>
                </a:solidFill>
                <a:effectLst/>
                <a:latin typeface="Segoe Print" pitchFamily="2" charset="0"/>
              </a:rPr>
              <a:t>for “evening”?</a:t>
            </a:r>
            <a:endParaRPr lang="en-US" sz="3600" b="1" spc="0" dirty="0">
              <a:ln w="9000" cmpd="sng">
                <a:solidFill>
                  <a:schemeClr val="accent4">
                    <a:shade val="50000"/>
                    <a:satMod val="120000"/>
                  </a:schemeClr>
                </a:solidFill>
                <a:prstDash val="solid"/>
              </a:ln>
              <a:solidFill>
                <a:schemeClr val="accent2">
                  <a:lumMod val="20000"/>
                  <a:lumOff val="80000"/>
                </a:schemeClr>
              </a:solidFill>
              <a:effectLst/>
              <a:latin typeface="Segoe Print" pitchFamily="2" charset="0"/>
            </a:endParaRPr>
          </a:p>
        </p:txBody>
      </p:sp>
      <p:pic>
        <p:nvPicPr>
          <p:cNvPr id="36" name="Picture 2" descr="F:\Art on Desktop - 1\art moon pt 5\man-dont-get-it.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flipH="1">
            <a:off x="2416675" y="5085184"/>
            <a:ext cx="2254204" cy="14281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 name="Picture 2" descr="C:\Users\Rae\Desktop\animated-question-mark-clip-art-10.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598872" y="5157192"/>
            <a:ext cx="1080120" cy="124271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9" name="Rectangle 38"/>
          <p:cNvSpPr/>
          <p:nvPr/>
        </p:nvSpPr>
        <p:spPr>
          <a:xfrm>
            <a:off x="8983299" y="1411535"/>
            <a:ext cx="1875835" cy="923330"/>
          </a:xfrm>
          <a:prstGeom prst="rect">
            <a:avLst/>
          </a:prstGeom>
          <a:noFill/>
        </p:spPr>
        <p:txBody>
          <a:bodyPr wrap="none" lIns="91440" tIns="45720" rIns="91440" bIns="45720">
            <a:prstTxWarp prst="textChevron">
              <a:avLst/>
            </a:prstTxWarp>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a:t>
            </a:r>
            <a:r>
              <a:rPr lang="en-US" sz="5400" b="1" cap="all" spc="30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Why</a:t>
            </a: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a:t>
            </a:r>
            <a:endParaRPr lang="en-US" sz="5400" b="1" cap="all" spc="0" dirty="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endParaRPr>
          </a:p>
        </p:txBody>
      </p:sp>
      <p:sp>
        <p:nvSpPr>
          <p:cNvPr id="40" name="Rounded Rectangle 39"/>
          <p:cNvSpPr/>
          <p:nvPr/>
        </p:nvSpPr>
        <p:spPr>
          <a:xfrm rot="21031886">
            <a:off x="295586" y="2443144"/>
            <a:ext cx="1406436" cy="494386"/>
          </a:xfrm>
          <a:prstGeom prst="roundRect">
            <a:avLst/>
          </a:prstGeom>
          <a:solidFill>
            <a:schemeClr val="accent3">
              <a:lumMod val="40000"/>
              <a:lumOff val="60000"/>
            </a:schemeClr>
          </a:solidFill>
          <a:ln w="57150">
            <a:solidFill>
              <a:schemeClr val="accent6">
                <a:lumMod val="75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3672360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250"/>
                                        <p:tgtEl>
                                          <p:spTgt spid="39"/>
                                        </p:tgtEl>
                                      </p:cBhvr>
                                    </p:animEffect>
                                    <p:anim calcmode="lin" valueType="num">
                                      <p:cBhvr>
                                        <p:cTn id="8" dur="1250" fill="hold"/>
                                        <p:tgtEl>
                                          <p:spTgt spid="39"/>
                                        </p:tgtEl>
                                        <p:attrNameLst>
                                          <p:attrName>ppt_x</p:attrName>
                                        </p:attrNameLst>
                                      </p:cBhvr>
                                      <p:tavLst>
                                        <p:tav tm="0">
                                          <p:val>
                                            <p:strVal val="#ppt_x"/>
                                          </p:val>
                                        </p:tav>
                                        <p:tav tm="100000">
                                          <p:val>
                                            <p:strVal val="#ppt_x"/>
                                          </p:val>
                                        </p:tav>
                                      </p:tavLst>
                                    </p:anim>
                                    <p:anim calcmode="lin" valueType="num">
                                      <p:cBhvr>
                                        <p:cTn id="9" dur="12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xEl>
                                              <p:pRg st="0" end="0"/>
                                            </p:txEl>
                                          </p:spTgt>
                                        </p:tgtEl>
                                        <p:attrNameLst>
                                          <p:attrName>style.visibility</p:attrName>
                                        </p:attrNameLst>
                                      </p:cBhvr>
                                      <p:to>
                                        <p:strVal val="visible"/>
                                      </p:to>
                                    </p:set>
                                    <p:animEffect transition="in" filter="fade">
                                      <p:cBhvr>
                                        <p:cTn id="14" dur="1250"/>
                                        <p:tgtEl>
                                          <p:spTgt spid="37">
                                            <p:txEl>
                                              <p:pRg st="0" end="0"/>
                                            </p:txEl>
                                          </p:spTgt>
                                        </p:tgtEl>
                                      </p:cBhvr>
                                    </p:animEffect>
                                    <p:anim calcmode="lin" valueType="num">
                                      <p:cBhvr>
                                        <p:cTn id="15" dur="125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6" dur="125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42" presetClass="entr" presetSubtype="0" fill="hold" nodeType="afterEffect">
                                  <p:stCondLst>
                                    <p:cond delay="100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fade">
                                      <p:cBhvr>
                                        <p:cTn id="20" dur="1250"/>
                                        <p:tgtEl>
                                          <p:spTgt spid="37">
                                            <p:txEl>
                                              <p:pRg st="1" end="1"/>
                                            </p:txEl>
                                          </p:spTgt>
                                        </p:tgtEl>
                                      </p:cBhvr>
                                    </p:animEffect>
                                    <p:anim calcmode="lin" valueType="num">
                                      <p:cBhvr>
                                        <p:cTn id="21" dur="125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2" dur="125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7">
                                            <p:txEl>
                                              <p:pRg st="3" end="3"/>
                                            </p:txEl>
                                          </p:spTgt>
                                        </p:tgtEl>
                                        <p:attrNameLst>
                                          <p:attrName>style.visibility</p:attrName>
                                        </p:attrNameLst>
                                      </p:cBhvr>
                                      <p:to>
                                        <p:strVal val="visible"/>
                                      </p:to>
                                    </p:set>
                                    <p:animEffect transition="in" filter="fade">
                                      <p:cBhvr>
                                        <p:cTn id="27" dur="1250"/>
                                        <p:tgtEl>
                                          <p:spTgt spid="37">
                                            <p:txEl>
                                              <p:pRg st="3" end="3"/>
                                            </p:txEl>
                                          </p:spTgt>
                                        </p:tgtEl>
                                      </p:cBhvr>
                                    </p:animEffect>
                                    <p:anim calcmode="lin" valueType="num">
                                      <p:cBhvr>
                                        <p:cTn id="28" dur="125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29" dur="125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7">
                                            <p:txEl>
                                              <p:pRg st="4" end="4"/>
                                            </p:txEl>
                                          </p:spTgt>
                                        </p:tgtEl>
                                        <p:attrNameLst>
                                          <p:attrName>style.visibility</p:attrName>
                                        </p:attrNameLst>
                                      </p:cBhvr>
                                      <p:to>
                                        <p:strVal val="visible"/>
                                      </p:to>
                                    </p:set>
                                    <p:animEffect transition="in" filter="fade">
                                      <p:cBhvr>
                                        <p:cTn id="34" dur="1250"/>
                                        <p:tgtEl>
                                          <p:spTgt spid="37">
                                            <p:txEl>
                                              <p:pRg st="4" end="4"/>
                                            </p:txEl>
                                          </p:spTgt>
                                        </p:tgtEl>
                                      </p:cBhvr>
                                    </p:animEffect>
                                    <p:anim calcmode="lin" valueType="num">
                                      <p:cBhvr>
                                        <p:cTn id="35" dur="1250" fill="hold"/>
                                        <p:tgtEl>
                                          <p:spTgt spid="37">
                                            <p:txEl>
                                              <p:pRg st="4" end="4"/>
                                            </p:txEl>
                                          </p:spTgt>
                                        </p:tgtEl>
                                        <p:attrNameLst>
                                          <p:attrName>ppt_x</p:attrName>
                                        </p:attrNameLst>
                                      </p:cBhvr>
                                      <p:tavLst>
                                        <p:tav tm="0">
                                          <p:val>
                                            <p:strVal val="#ppt_x"/>
                                          </p:val>
                                        </p:tav>
                                        <p:tav tm="100000">
                                          <p:val>
                                            <p:strVal val="#ppt_x"/>
                                          </p:val>
                                        </p:tav>
                                      </p:tavLst>
                                    </p:anim>
                                    <p:anim calcmode="lin" valueType="num">
                                      <p:cBhvr>
                                        <p:cTn id="36" dur="1250" fill="hold"/>
                                        <p:tgtEl>
                                          <p:spTgt spid="37">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22" presetClass="entr" presetSubtype="1"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1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Double Wave 8"/>
          <p:cNvSpPr/>
          <p:nvPr/>
        </p:nvSpPr>
        <p:spPr>
          <a:xfrm>
            <a:off x="-425309" y="6473376"/>
            <a:ext cx="13141842" cy="504056"/>
          </a:xfrm>
          <a:prstGeom prst="doubleWave">
            <a:avLst>
              <a:gd name="adj1" fmla="val 12500"/>
              <a:gd name="adj2" fmla="val 1880"/>
            </a:avLst>
          </a:prstGeom>
          <a:gradFill>
            <a:gsLst>
              <a:gs pos="0">
                <a:schemeClr val="tx2">
                  <a:lumMod val="60000"/>
                  <a:lumOff val="40000"/>
                </a:schemeClr>
              </a:gs>
              <a:gs pos="84000">
                <a:schemeClr val="tx2">
                  <a:lumMod val="75000"/>
                </a:schemeClr>
              </a:gs>
              <a:gs pos="43000">
                <a:schemeClr val="accent5">
                  <a:lumMod val="60000"/>
                  <a:lumOff val="40000"/>
                </a:schemeClr>
              </a:gs>
            </a:gsLst>
            <a:lin ang="0" scaled="1"/>
          </a:gradFill>
          <a:ln>
            <a:solidFill>
              <a:schemeClr val="tx2">
                <a:lumMod val="60000"/>
                <a:lumOff val="4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Slide Number Placeholder 1"/>
          <p:cNvSpPr>
            <a:spLocks noGrp="1"/>
          </p:cNvSpPr>
          <p:nvPr>
            <p:ph type="sldNum" sz="quarter" idx="12"/>
          </p:nvPr>
        </p:nvSpPr>
        <p:spPr>
          <a:xfrm>
            <a:off x="11582400" y="6428408"/>
            <a:ext cx="609600" cy="476250"/>
          </a:xfrm>
        </p:spPr>
        <p:txBody>
          <a:bodyPr/>
          <a:lstStyle/>
          <a:p>
            <a:pPr eaLnBrk="1" latinLnBrk="0" hangingPunct="1"/>
            <a:fld id="{D5BBC35B-A44B-4119-B8DA-DE9E3DFADA20}" type="slidenum">
              <a:rPr kumimoji="0" lang="en-US" smtClean="0">
                <a:solidFill>
                  <a:schemeClr val="bg1"/>
                </a:solidFill>
              </a:rPr>
              <a:pPr eaLnBrk="1" latinLnBrk="0" hangingPunct="1"/>
              <a:t>21</a:t>
            </a:fld>
            <a:endParaRPr kumimoji="0" lang="en-US" dirty="0">
              <a:solidFill>
                <a:schemeClr val="bg1"/>
              </a:solidFill>
            </a:endParaRPr>
          </a:p>
        </p:txBody>
      </p:sp>
      <p:sp>
        <p:nvSpPr>
          <p:cNvPr id="3" name="Title 3"/>
          <p:cNvSpPr txBox="1">
            <a:spLocks/>
          </p:cNvSpPr>
          <p:nvPr/>
        </p:nvSpPr>
        <p:spPr>
          <a:xfrm>
            <a:off x="1378954" y="146541"/>
            <a:ext cx="9144000" cy="91273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spc="50" dirty="0" smtClean="0">
                <a:ln w="11430"/>
                <a:solidFill>
                  <a:schemeClr val="accent5">
                    <a:lumMod val="60000"/>
                    <a:lumOff val="40000"/>
                  </a:schemeClr>
                </a:solidFill>
                <a:effectLst>
                  <a:outerShdw blurRad="76200" dist="50800" dir="5400000" algn="tl" rotWithShape="0">
                    <a:srgbClr val="000000">
                      <a:alpha val="65000"/>
                    </a:srgbClr>
                  </a:outerShdw>
                </a:effectLst>
              </a:rPr>
              <a:t>Evening  H6153  Definitions</a:t>
            </a:r>
            <a:endParaRPr lang="en-US" b="1" spc="50" dirty="0">
              <a:ln w="11430"/>
              <a:solidFill>
                <a:schemeClr val="accent5">
                  <a:lumMod val="60000"/>
                  <a:lumOff val="40000"/>
                </a:schemeClr>
              </a:solidFill>
              <a:effectLst>
                <a:outerShdw blurRad="76200" dist="50800" dir="5400000" algn="tl" rotWithShape="0">
                  <a:srgbClr val="000000">
                    <a:alpha val="65000"/>
                  </a:srgbClr>
                </a:outerShdw>
              </a:effectLst>
            </a:endParaRPr>
          </a:p>
        </p:txBody>
      </p:sp>
      <p:sp>
        <p:nvSpPr>
          <p:cNvPr id="5" name="Content Placeholder 6"/>
          <p:cNvSpPr txBox="1">
            <a:spLocks/>
          </p:cNvSpPr>
          <p:nvPr/>
        </p:nvSpPr>
        <p:spPr>
          <a:xfrm>
            <a:off x="2350554" y="1059278"/>
            <a:ext cx="7128792" cy="1319511"/>
          </a:xfrm>
          <a:prstGeom prst="rect">
            <a:avLst/>
          </a:prstGeom>
          <a:ln w="38100">
            <a:solidFill>
              <a:schemeClr val="bg2"/>
            </a:solidFill>
          </a:ln>
          <a:scene3d>
            <a:camera prst="orthographicFront"/>
            <a:lightRig rig="threePt" dir="t"/>
          </a:scene3d>
          <a:sp3d>
            <a:bevelT/>
          </a:sp3d>
        </p:spPr>
        <p:txBody>
          <a:bodyPr>
            <a:normAutofit/>
            <a:sp3d extrusionH="57150">
              <a:bevelT w="38100" h="38100" prst="angle"/>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en-US" sz="2400" dirty="0" smtClean="0">
                <a:solidFill>
                  <a:schemeClr val="accent3"/>
                </a:solidFill>
                <a:effectLst>
                  <a:glow rad="127000">
                    <a:schemeClr val="accent4"/>
                  </a:glow>
                </a:effectLst>
              </a:rPr>
              <a:t> </a:t>
            </a:r>
            <a:r>
              <a:rPr lang="en-US" sz="2400" dirty="0" smtClean="0">
                <a:solidFill>
                  <a:schemeClr val="accent3"/>
                </a:solidFill>
                <a:effectLst>
                  <a:glow rad="127000">
                    <a:schemeClr val="accent2">
                      <a:lumMod val="60000"/>
                      <a:lumOff val="40000"/>
                    </a:schemeClr>
                  </a:glow>
                </a:effectLst>
              </a:rPr>
              <a:t>[1</a:t>
            </a:r>
            <a:r>
              <a:rPr lang="en-US" sz="2400" baseline="30000" dirty="0" smtClean="0">
                <a:solidFill>
                  <a:schemeClr val="accent3"/>
                </a:solidFill>
                <a:effectLst>
                  <a:glow rad="127000">
                    <a:schemeClr val="accent2">
                      <a:lumMod val="60000"/>
                      <a:lumOff val="40000"/>
                    </a:schemeClr>
                  </a:glow>
                </a:effectLst>
              </a:rPr>
              <a:t>st</a:t>
            </a:r>
            <a:r>
              <a:rPr lang="en-US" sz="2400" dirty="0" smtClean="0">
                <a:solidFill>
                  <a:schemeClr val="accent3"/>
                </a:solidFill>
                <a:effectLst>
                  <a:glow rad="127000">
                    <a:schemeClr val="accent2">
                      <a:lumMod val="60000"/>
                      <a:lumOff val="40000"/>
                    </a:schemeClr>
                  </a:glow>
                </a:effectLst>
              </a:rPr>
              <a:t> def.] </a:t>
            </a:r>
            <a:r>
              <a:rPr lang="en-US" sz="2400" b="1" dirty="0" smtClean="0">
                <a:solidFill>
                  <a:schemeClr val="accent3"/>
                </a:solidFill>
                <a:effectLst>
                  <a:glow rad="127000">
                    <a:schemeClr val="accent2">
                      <a:lumMod val="60000"/>
                      <a:lumOff val="40000"/>
                    </a:schemeClr>
                  </a:glow>
                </a:effectLst>
              </a:rPr>
              <a:t> </a:t>
            </a:r>
            <a:r>
              <a:rPr lang="en-US" sz="2400" b="1" u="sng" dirty="0" smtClean="0">
                <a:solidFill>
                  <a:schemeClr val="accent3"/>
                </a:solidFill>
                <a:effectLst>
                  <a:glow rad="127000">
                    <a:schemeClr val="accent2">
                      <a:lumMod val="60000"/>
                      <a:lumOff val="40000"/>
                    </a:schemeClr>
                  </a:glow>
                </a:effectLst>
              </a:rPr>
              <a:t>dusk</a:t>
            </a:r>
            <a:r>
              <a:rPr lang="en-US" sz="2400" dirty="0">
                <a:effectLst>
                  <a:glow rad="127000">
                    <a:schemeClr val="accent2">
                      <a:lumMod val="60000"/>
                      <a:lumOff val="40000"/>
                    </a:schemeClr>
                  </a:glow>
                </a:effectLst>
              </a:rPr>
              <a:t> </a:t>
            </a:r>
            <a:r>
              <a:rPr lang="en-US" sz="2400" dirty="0" smtClean="0"/>
              <a:t> </a:t>
            </a:r>
            <a:r>
              <a:rPr lang="en-US" sz="1800" b="1" dirty="0">
                <a:solidFill>
                  <a:schemeClr val="bg2">
                    <a:lumMod val="50000"/>
                  </a:schemeClr>
                </a:solidFill>
              </a:rPr>
              <a:t>["twilight”]</a:t>
            </a:r>
            <a:r>
              <a:rPr lang="en-US" sz="2400" dirty="0" smtClean="0"/>
              <a:t>            </a:t>
            </a:r>
            <a:r>
              <a:rPr lang="en-US" sz="2400" dirty="0" smtClean="0">
                <a:effectLst>
                  <a:glow rad="127000">
                    <a:srgbClr val="75DBFF"/>
                  </a:glow>
                </a:effectLst>
              </a:rPr>
              <a:t>[2</a:t>
            </a:r>
            <a:r>
              <a:rPr lang="en-US" sz="2400" baseline="30000" dirty="0" smtClean="0">
                <a:effectLst>
                  <a:glow rad="127000">
                    <a:srgbClr val="75DBFF"/>
                  </a:glow>
                </a:effectLst>
              </a:rPr>
              <a:t>nd</a:t>
            </a:r>
            <a:r>
              <a:rPr lang="en-US" sz="2400" dirty="0" smtClean="0">
                <a:effectLst>
                  <a:glow rad="127000">
                    <a:srgbClr val="75DBFF"/>
                  </a:glow>
                </a:effectLst>
              </a:rPr>
              <a:t> def.]</a:t>
            </a:r>
            <a:r>
              <a:rPr lang="en-US" sz="2400" dirty="0">
                <a:effectLst>
                  <a:glow rad="127000">
                    <a:srgbClr val="75DBFF"/>
                  </a:glow>
                </a:effectLst>
              </a:rPr>
              <a:t>  </a:t>
            </a:r>
            <a:r>
              <a:rPr lang="en-US" sz="2400" b="1" dirty="0">
                <a:effectLst>
                  <a:glow rad="127000">
                    <a:srgbClr val="75DBFF"/>
                  </a:glow>
                </a:effectLst>
              </a:rPr>
              <a:t>“</a:t>
            </a:r>
            <a:r>
              <a:rPr lang="en-US" sz="2400" b="1" u="sng" dirty="0">
                <a:effectLst>
                  <a:glow rad="127000">
                    <a:srgbClr val="75DBFF"/>
                  </a:glow>
                </a:effectLst>
              </a:rPr>
              <a:t>day</a:t>
            </a:r>
            <a:r>
              <a:rPr lang="en-US" sz="2400" b="1" dirty="0">
                <a:effectLst>
                  <a:glow rad="127000">
                    <a:srgbClr val="75DBFF"/>
                  </a:glow>
                </a:effectLst>
              </a:rPr>
              <a:t>”</a:t>
            </a:r>
            <a:endParaRPr lang="en-US" sz="2400" dirty="0" smtClean="0">
              <a:effectLst>
                <a:glow rad="127000">
                  <a:srgbClr val="75DBFF"/>
                </a:glow>
              </a:effectLst>
            </a:endParaRPr>
          </a:p>
          <a:p>
            <a:pPr marL="45720" indent="0">
              <a:lnSpc>
                <a:spcPct val="124000"/>
              </a:lnSpc>
              <a:buNone/>
            </a:pPr>
            <a:r>
              <a:rPr lang="en-US" sz="2400" dirty="0" smtClean="0">
                <a:solidFill>
                  <a:schemeClr val="accent3"/>
                </a:solidFill>
                <a:effectLst>
                  <a:glow rad="127000">
                    <a:schemeClr val="accent4"/>
                  </a:glow>
                </a:effectLst>
              </a:rPr>
              <a:t> </a:t>
            </a:r>
            <a:r>
              <a:rPr lang="en-US" sz="2400" dirty="0" smtClean="0">
                <a:solidFill>
                  <a:schemeClr val="accent3"/>
                </a:solidFill>
                <a:effectLst>
                  <a:glow rad="127000">
                    <a:schemeClr val="accent2">
                      <a:lumMod val="60000"/>
                      <a:lumOff val="40000"/>
                    </a:schemeClr>
                  </a:glow>
                </a:effectLst>
              </a:rPr>
              <a:t>[3</a:t>
            </a:r>
            <a:r>
              <a:rPr lang="en-US" sz="2400" baseline="30000" dirty="0" smtClean="0">
                <a:solidFill>
                  <a:schemeClr val="accent3"/>
                </a:solidFill>
                <a:effectLst>
                  <a:glow rad="127000">
                    <a:schemeClr val="accent2">
                      <a:lumMod val="60000"/>
                      <a:lumOff val="40000"/>
                    </a:schemeClr>
                  </a:glow>
                </a:effectLst>
              </a:rPr>
              <a:t>rd</a:t>
            </a:r>
            <a:r>
              <a:rPr lang="en-US" sz="2400" dirty="0" smtClean="0">
                <a:solidFill>
                  <a:schemeClr val="accent3"/>
                </a:solidFill>
                <a:effectLst>
                  <a:glow rad="127000">
                    <a:schemeClr val="accent2">
                      <a:lumMod val="60000"/>
                      <a:lumOff val="40000"/>
                    </a:schemeClr>
                  </a:glow>
                </a:effectLst>
              </a:rPr>
              <a:t> def.]</a:t>
            </a:r>
            <a:r>
              <a:rPr lang="en-US" sz="2400" dirty="0">
                <a:solidFill>
                  <a:schemeClr val="accent3"/>
                </a:solidFill>
                <a:effectLst>
                  <a:glow rad="127000">
                    <a:schemeClr val="accent2">
                      <a:lumMod val="60000"/>
                      <a:lumOff val="40000"/>
                    </a:schemeClr>
                  </a:glow>
                </a:effectLst>
              </a:rPr>
              <a:t>  </a:t>
            </a:r>
            <a:r>
              <a:rPr lang="en-US" sz="2400" b="1" u="sng" dirty="0">
                <a:solidFill>
                  <a:schemeClr val="accent3"/>
                </a:solidFill>
                <a:effectLst>
                  <a:glow rad="127000">
                    <a:schemeClr val="accent2">
                      <a:lumMod val="60000"/>
                      <a:lumOff val="40000"/>
                    </a:schemeClr>
                  </a:glow>
                </a:effectLst>
              </a:rPr>
              <a:t>even</a:t>
            </a:r>
            <a:r>
              <a:rPr lang="en-US" sz="2400" dirty="0">
                <a:solidFill>
                  <a:schemeClr val="accent3"/>
                </a:solidFill>
                <a:effectLst>
                  <a:glow rad="127000">
                    <a:schemeClr val="accent2">
                      <a:lumMod val="60000"/>
                      <a:lumOff val="40000"/>
                    </a:schemeClr>
                  </a:glow>
                </a:effectLst>
              </a:rPr>
              <a:t> </a:t>
            </a:r>
            <a:r>
              <a:rPr lang="en-US" sz="2400" dirty="0" smtClean="0">
                <a:solidFill>
                  <a:schemeClr val="accent3"/>
                </a:solidFill>
                <a:effectLst>
                  <a:glow rad="127000">
                    <a:schemeClr val="accent2">
                      <a:lumMod val="60000"/>
                      <a:lumOff val="40000"/>
                    </a:schemeClr>
                  </a:glow>
                </a:effectLst>
              </a:rPr>
              <a:t>(</a:t>
            </a:r>
            <a:r>
              <a:rPr lang="en-US" sz="2400" b="1" u="sng" dirty="0" smtClean="0">
                <a:solidFill>
                  <a:schemeClr val="accent3"/>
                </a:solidFill>
                <a:effectLst>
                  <a:glow rad="127000">
                    <a:schemeClr val="accent2">
                      <a:lumMod val="60000"/>
                      <a:lumOff val="40000"/>
                    </a:schemeClr>
                  </a:glow>
                </a:effectLst>
              </a:rPr>
              <a:t>tide</a:t>
            </a:r>
            <a:r>
              <a:rPr lang="en-US" sz="2400" dirty="0">
                <a:solidFill>
                  <a:schemeClr val="accent3"/>
                </a:solidFill>
                <a:effectLst>
                  <a:glow rad="127000">
                    <a:schemeClr val="accent2">
                      <a:lumMod val="60000"/>
                      <a:lumOff val="40000"/>
                    </a:schemeClr>
                  </a:glow>
                </a:effectLst>
              </a:rPr>
              <a:t>) </a:t>
            </a:r>
            <a:r>
              <a:rPr lang="en-US" sz="1800" b="1" dirty="0" smtClean="0">
                <a:solidFill>
                  <a:schemeClr val="bg2">
                    <a:lumMod val="50000"/>
                  </a:schemeClr>
                </a:solidFill>
              </a:rPr>
              <a:t>["twilight”]    </a:t>
            </a:r>
            <a:r>
              <a:rPr lang="en-US" sz="2400" dirty="0" smtClean="0">
                <a:solidFill>
                  <a:schemeClr val="bg1">
                    <a:lumMod val="85000"/>
                  </a:schemeClr>
                </a:solidFill>
                <a:effectLst>
                  <a:glow rad="127000">
                    <a:srgbClr val="002060"/>
                  </a:glow>
                </a:effectLst>
              </a:rPr>
              <a:t>[4</a:t>
            </a:r>
            <a:r>
              <a:rPr lang="en-US" sz="2400" baseline="30000" dirty="0" smtClean="0">
                <a:solidFill>
                  <a:schemeClr val="bg1">
                    <a:lumMod val="85000"/>
                  </a:schemeClr>
                </a:solidFill>
                <a:effectLst>
                  <a:glow rad="127000">
                    <a:srgbClr val="002060"/>
                  </a:glow>
                </a:effectLst>
              </a:rPr>
              <a:t>th</a:t>
            </a:r>
            <a:r>
              <a:rPr lang="en-US" sz="2400" dirty="0" smtClean="0">
                <a:solidFill>
                  <a:schemeClr val="bg1">
                    <a:lumMod val="85000"/>
                  </a:schemeClr>
                </a:solidFill>
                <a:effectLst>
                  <a:glow rad="127000">
                    <a:srgbClr val="002060"/>
                  </a:glow>
                </a:effectLst>
              </a:rPr>
              <a:t> def.]</a:t>
            </a:r>
            <a:r>
              <a:rPr lang="en-US" sz="2400" dirty="0">
                <a:solidFill>
                  <a:schemeClr val="bg1">
                    <a:lumMod val="85000"/>
                  </a:schemeClr>
                </a:solidFill>
                <a:effectLst>
                  <a:glow rad="127000">
                    <a:srgbClr val="002060"/>
                  </a:glow>
                </a:effectLst>
              </a:rPr>
              <a:t>  </a:t>
            </a:r>
            <a:r>
              <a:rPr lang="en-US" sz="2400" b="1" dirty="0" smtClean="0">
                <a:solidFill>
                  <a:schemeClr val="bg1">
                    <a:lumMod val="85000"/>
                  </a:schemeClr>
                </a:solidFill>
                <a:effectLst>
                  <a:glow rad="127000">
                    <a:srgbClr val="002060"/>
                  </a:glow>
                </a:effectLst>
              </a:rPr>
              <a:t>“night”</a:t>
            </a:r>
            <a:r>
              <a:rPr lang="en-US" sz="2800" b="1" dirty="0" smtClean="0">
                <a:solidFill>
                  <a:schemeClr val="bg1">
                    <a:lumMod val="85000"/>
                  </a:schemeClr>
                </a:solidFill>
                <a:effectLst>
                  <a:glow rad="127000">
                    <a:srgbClr val="002060"/>
                  </a:glow>
                </a:effectLst>
              </a:rPr>
              <a:t>   </a:t>
            </a:r>
          </a:p>
        </p:txBody>
      </p:sp>
      <p:sp>
        <p:nvSpPr>
          <p:cNvPr id="6" name="Rectangle 5"/>
          <p:cNvSpPr/>
          <p:nvPr/>
        </p:nvSpPr>
        <p:spPr>
          <a:xfrm>
            <a:off x="1345112" y="2378789"/>
            <a:ext cx="9144000" cy="216982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n-US" sz="3200" b="1" dirty="0" smtClean="0">
                <a:ln w="11430"/>
                <a:solidFill>
                  <a:srgbClr val="0070C0"/>
                </a:solidFill>
                <a:effectLst>
                  <a:outerShdw blurRad="50800" dist="39000" dir="5460000" algn="tl">
                    <a:srgbClr val="000000">
                      <a:alpha val="38000"/>
                    </a:srgbClr>
                  </a:outerShdw>
                </a:effectLst>
                <a:latin typeface="Segoe Print" pitchFamily="2" charset="0"/>
              </a:rPr>
              <a:t>Note:  </a:t>
            </a:r>
            <a:r>
              <a:rPr lang="en-US" sz="3200" b="1"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Sunset </a:t>
            </a:r>
            <a:r>
              <a:rPr lang="en-US" sz="2400" b="1"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a:t>
            </a:r>
            <a:r>
              <a:rPr lang="en-US" sz="2400" b="1" dirty="0" err="1"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shemesh</a:t>
            </a:r>
            <a:r>
              <a:rPr lang="en-US" sz="2400" b="1"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 bow] </a:t>
            </a:r>
            <a:r>
              <a:rPr lang="en-US" sz="3200" b="1"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is NOT </a:t>
            </a:r>
            <a:br>
              <a:rPr lang="en-US" sz="3200" b="1"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br>
            <a:r>
              <a:rPr lang="en-US" sz="3200" b="1" dirty="0" smtClean="0">
                <a:ln w="11430"/>
                <a:solidFill>
                  <a:srgbClr val="0070C0"/>
                </a:solidFill>
                <a:effectLst>
                  <a:outerShdw blurRad="50800" dist="39000" dir="5460000" algn="tl">
                    <a:srgbClr val="000000">
                      <a:alpha val="38000"/>
                    </a:srgbClr>
                  </a:outerShdw>
                </a:effectLst>
                <a:latin typeface="Segoe Print" pitchFamily="2" charset="0"/>
              </a:rPr>
              <a:t>one of the definitions for</a:t>
            </a:r>
            <a:r>
              <a:rPr lang="en-US" sz="3200" b="1" dirty="0" smtClean="0">
                <a:ln w="11430"/>
                <a:solidFill>
                  <a:schemeClr val="accent4"/>
                </a:solidFill>
                <a:effectLst>
                  <a:outerShdw blurRad="50800" dist="39000" dir="5460000" algn="tl">
                    <a:srgbClr val="000000">
                      <a:alpha val="38000"/>
                    </a:srgbClr>
                  </a:outerShdw>
                </a:effectLst>
                <a:latin typeface="Segoe Print" pitchFamily="2" charset="0"/>
              </a:rPr>
              <a:t> </a:t>
            </a:r>
            <a:r>
              <a:rPr lang="en-US" sz="3200" b="1" dirty="0" smtClean="0">
                <a:ln w="11430"/>
                <a:solidFill>
                  <a:schemeClr val="accent5">
                    <a:lumMod val="60000"/>
                    <a:lumOff val="40000"/>
                  </a:schemeClr>
                </a:solidFill>
                <a:effectLst>
                  <a:outerShdw blurRad="50800" dist="39000" dir="5460000" algn="tl">
                    <a:srgbClr val="000000">
                      <a:alpha val="38000"/>
                    </a:srgbClr>
                  </a:outerShdw>
                </a:effectLst>
                <a:latin typeface="Segoe Print" pitchFamily="2" charset="0"/>
              </a:rPr>
              <a:t>&lt;evening</a:t>
            </a:r>
            <a:r>
              <a:rPr lang="en-US" sz="3200" b="1" cap="none" spc="0" dirty="0" smtClean="0">
                <a:ln w="11430"/>
                <a:solidFill>
                  <a:schemeClr val="accent5">
                    <a:lumMod val="60000"/>
                    <a:lumOff val="40000"/>
                  </a:schemeClr>
                </a:solidFill>
                <a:effectLst>
                  <a:outerShdw blurRad="50800" dist="39000" dir="5460000" algn="tl">
                    <a:srgbClr val="000000">
                      <a:alpha val="38000"/>
                    </a:srgbClr>
                  </a:outerShdw>
                </a:effectLst>
                <a:latin typeface="Segoe Print" pitchFamily="2" charset="0"/>
              </a:rPr>
              <a:t>&gt;. </a:t>
            </a:r>
          </a:p>
          <a:p>
            <a:pPr algn="ctr"/>
            <a:r>
              <a:rPr lang="en-US" sz="1100" b="1" cap="none" spc="0"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 </a:t>
            </a:r>
            <a:r>
              <a:rPr lang="en-US" sz="2400" b="1" cap="none" spc="0"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
            </a:r>
            <a:br>
              <a:rPr lang="en-US" sz="2400" b="1" cap="none" spc="0"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br>
            <a:r>
              <a:rPr lang="en-US" sz="2800" b="1" u="sng"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Sunset</a:t>
            </a:r>
            <a:r>
              <a:rPr lang="en-US" sz="2800" b="1" dirty="0" smtClean="0">
                <a:ln w="11430"/>
                <a:solidFill>
                  <a:schemeClr val="accent5">
                    <a:lumMod val="40000"/>
                    <a:lumOff val="60000"/>
                  </a:schemeClr>
                </a:solidFill>
                <a:effectLst>
                  <a:outerShdw blurRad="50800" dist="39000" dir="5460000" algn="tl">
                    <a:srgbClr val="000000">
                      <a:alpha val="38000"/>
                    </a:srgbClr>
                  </a:outerShdw>
                </a:effectLst>
                <a:latin typeface="Segoe Print" pitchFamily="2" charset="0"/>
              </a:rPr>
              <a:t> is</a:t>
            </a:r>
            <a:r>
              <a:rPr lang="en-US" sz="2800" b="1" dirty="0" smtClean="0">
                <a:ln w="11430"/>
                <a:solidFill>
                  <a:schemeClr val="accent4"/>
                </a:solidFill>
                <a:effectLst>
                  <a:outerShdw blurRad="50800" dist="39000" dir="5460000" algn="tl">
                    <a:srgbClr val="000000">
                      <a:alpha val="38000"/>
                    </a:srgbClr>
                  </a:outerShdw>
                </a:effectLst>
                <a:latin typeface="Segoe Print" pitchFamily="2" charset="0"/>
              </a:rPr>
              <a:t> </a:t>
            </a:r>
            <a:r>
              <a:rPr lang="en-US" sz="2800" b="1" dirty="0" smtClean="0">
                <a:ln w="11430"/>
                <a:solidFill>
                  <a:srgbClr val="0070C0"/>
                </a:solidFill>
                <a:effectLst>
                  <a:outerShdw blurRad="50800" dist="39000" dir="5460000" algn="tl">
                    <a:srgbClr val="000000">
                      <a:alpha val="38000"/>
                    </a:srgbClr>
                  </a:outerShdw>
                </a:effectLst>
                <a:latin typeface="Segoe Print" pitchFamily="2" charset="0"/>
              </a:rPr>
              <a:t>a point of time that </a:t>
            </a:r>
            <a:r>
              <a:rPr lang="en-US" sz="2800" b="1" u="sng" dirty="0" smtClean="0">
                <a:ln w="11430"/>
                <a:solidFill>
                  <a:srgbClr val="0070C0"/>
                </a:solidFill>
                <a:effectLst>
                  <a:outerShdw blurRad="50800" dist="39000" dir="5460000" algn="tl">
                    <a:srgbClr val="000000">
                      <a:alpha val="38000"/>
                    </a:srgbClr>
                  </a:outerShdw>
                </a:effectLst>
                <a:latin typeface="Segoe Print" pitchFamily="2" charset="0"/>
              </a:rPr>
              <a:t>ushers</a:t>
            </a:r>
            <a:r>
              <a:rPr lang="en-US" sz="2800" b="1" dirty="0" smtClean="0">
                <a:ln w="11430"/>
                <a:solidFill>
                  <a:srgbClr val="0070C0"/>
                </a:solidFill>
                <a:effectLst>
                  <a:outerShdw blurRad="50800" dist="39000" dir="5460000" algn="tl">
                    <a:srgbClr val="000000">
                      <a:alpha val="38000"/>
                    </a:srgbClr>
                  </a:outerShdw>
                </a:effectLst>
                <a:latin typeface="Segoe Print" pitchFamily="2" charset="0"/>
              </a:rPr>
              <a:t> </a:t>
            </a:r>
            <a:r>
              <a:rPr lang="en-US" sz="2800" b="1" u="sng" dirty="0" smtClean="0">
                <a:ln w="11430"/>
                <a:solidFill>
                  <a:srgbClr val="0070C0"/>
                </a:solidFill>
                <a:effectLst>
                  <a:outerShdw blurRad="50800" dist="39000" dir="5460000" algn="tl">
                    <a:srgbClr val="000000">
                      <a:alpha val="38000"/>
                    </a:srgbClr>
                  </a:outerShdw>
                </a:effectLst>
                <a:latin typeface="Segoe Print" pitchFamily="2" charset="0"/>
              </a:rPr>
              <a:t>in</a:t>
            </a:r>
            <a:r>
              <a:rPr lang="en-US" sz="2800" b="1" dirty="0" smtClean="0">
                <a:ln w="11430"/>
                <a:solidFill>
                  <a:srgbClr val="0070C0"/>
                </a:solidFill>
                <a:effectLst>
                  <a:outerShdw blurRad="50800" dist="39000" dir="5460000" algn="tl">
                    <a:srgbClr val="000000">
                      <a:alpha val="38000"/>
                    </a:srgbClr>
                  </a:outerShdw>
                </a:effectLst>
                <a:latin typeface="Segoe Print" pitchFamily="2" charset="0"/>
              </a:rPr>
              <a:t> </a:t>
            </a:r>
            <a:r>
              <a:rPr lang="en-US" sz="2800" b="1" cap="none" spc="0" dirty="0" smtClean="0">
                <a:ln w="11430"/>
                <a:solidFill>
                  <a:schemeClr val="accent5">
                    <a:lumMod val="60000"/>
                    <a:lumOff val="40000"/>
                  </a:schemeClr>
                </a:solidFill>
                <a:effectLst>
                  <a:outerShdw blurRad="50800" dist="39000" dir="5460000" algn="tl">
                    <a:srgbClr val="000000">
                      <a:alpha val="38000"/>
                    </a:srgbClr>
                  </a:outerShdw>
                </a:effectLst>
                <a:latin typeface="Segoe Print" pitchFamily="2" charset="0"/>
              </a:rPr>
              <a:t>&lt;</a:t>
            </a:r>
            <a:r>
              <a:rPr lang="en-US" sz="2800" b="1" u="sng" cap="none" spc="0" dirty="0" smtClean="0">
                <a:ln w="11430"/>
                <a:solidFill>
                  <a:schemeClr val="accent5">
                    <a:lumMod val="60000"/>
                    <a:lumOff val="40000"/>
                  </a:schemeClr>
                </a:solidFill>
                <a:effectLst>
                  <a:outerShdw blurRad="50800" dist="39000" dir="5460000" algn="tl">
                    <a:srgbClr val="000000">
                      <a:alpha val="38000"/>
                    </a:srgbClr>
                  </a:outerShdw>
                </a:effectLst>
                <a:latin typeface="Segoe Print" pitchFamily="2" charset="0"/>
              </a:rPr>
              <a:t>ereb</a:t>
            </a:r>
            <a:r>
              <a:rPr lang="en-US" sz="2800" b="1" cap="none" spc="0" dirty="0" smtClean="0">
                <a:ln w="11430"/>
                <a:solidFill>
                  <a:schemeClr val="accent5">
                    <a:lumMod val="60000"/>
                    <a:lumOff val="40000"/>
                  </a:schemeClr>
                </a:solidFill>
                <a:effectLst>
                  <a:outerShdw blurRad="50800" dist="39000" dir="5460000" algn="tl">
                    <a:srgbClr val="000000">
                      <a:alpha val="38000"/>
                    </a:srgbClr>
                  </a:outerShdw>
                </a:effectLst>
                <a:latin typeface="Segoe Print" pitchFamily="2" charset="0"/>
              </a:rPr>
              <a:t>&gt;.  </a:t>
            </a:r>
            <a:endParaRPr lang="en-US" sz="2800" b="1" cap="none" spc="0" dirty="0">
              <a:ln w="11430"/>
              <a:solidFill>
                <a:schemeClr val="accent5">
                  <a:lumMod val="60000"/>
                  <a:lumOff val="40000"/>
                </a:schemeClr>
              </a:solidFill>
              <a:effectLst>
                <a:outerShdw blurRad="50800" dist="39000" dir="5460000" algn="tl">
                  <a:srgbClr val="000000">
                    <a:alpha val="38000"/>
                  </a:srgbClr>
                </a:outerShdw>
              </a:effectLst>
              <a:latin typeface="Segoe Print" pitchFamily="2" charset="0"/>
            </a:endParaRPr>
          </a:p>
        </p:txBody>
      </p:sp>
      <p:sp>
        <p:nvSpPr>
          <p:cNvPr id="7" name="TextBox 6"/>
          <p:cNvSpPr txBox="1"/>
          <p:nvPr/>
        </p:nvSpPr>
        <p:spPr>
          <a:xfrm>
            <a:off x="1702482" y="4611037"/>
            <a:ext cx="8640960" cy="1731243"/>
          </a:xfrm>
          <a:prstGeom prst="rect">
            <a:avLst/>
          </a:prstGeom>
          <a:noFill/>
        </p:spPr>
        <p:txBody>
          <a:bodyPr wrap="square" rtlCol="0">
            <a:spAutoFit/>
          </a:bodyPr>
          <a:lstStyle/>
          <a:p>
            <a:r>
              <a:rPr lang="en-US" sz="2400" b="1" dirty="0" smtClean="0">
                <a:ln>
                  <a:solidFill>
                    <a:srgbClr val="002060"/>
                  </a:solidFill>
                </a:ln>
                <a:solidFill>
                  <a:schemeClr val="accent5">
                    <a:lumMod val="40000"/>
                    <a:lumOff val="60000"/>
                  </a:schemeClr>
                </a:solidFill>
                <a:effectLst>
                  <a:glow rad="215900">
                    <a:schemeClr val="tx1">
                      <a:alpha val="88000"/>
                    </a:schemeClr>
                  </a:glow>
                </a:effectLst>
              </a:rPr>
              <a:t>“</a:t>
            </a:r>
            <a:r>
              <a:rPr lang="en-US" sz="2400" b="1" u="sng"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sun</a:t>
            </a:r>
            <a:r>
              <a:rPr lang="en-US" sz="2400"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  </a:t>
            </a:r>
            <a:r>
              <a:rPr lang="en-US"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H8121</a:t>
            </a:r>
            <a:r>
              <a:rPr lang="en-US" sz="2400"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  </a:t>
            </a:r>
            <a:r>
              <a:rPr lang="en-US" sz="2400" b="1" dirty="0" err="1" smtClean="0">
                <a:ln w="1905"/>
                <a:solidFill>
                  <a:srgbClr val="FFC000"/>
                </a:solidFill>
                <a:effectLst>
                  <a:glow rad="215900">
                    <a:schemeClr val="tx1">
                      <a:alpha val="88000"/>
                    </a:schemeClr>
                  </a:glow>
                  <a:innerShdw blurRad="69850" dist="43180" dir="5400000">
                    <a:srgbClr val="000000">
                      <a:alpha val="65000"/>
                    </a:srgbClr>
                  </a:innerShdw>
                </a:effectLst>
                <a:latin typeface="Comic Sans MS" pitchFamily="66" charset="0"/>
              </a:rPr>
              <a:t>shemesh</a:t>
            </a:r>
            <a:r>
              <a:rPr lang="en-US" sz="2400" b="1" dirty="0" smtClean="0">
                <a:ln w="1905"/>
                <a:solidFill>
                  <a:srgbClr val="FFC000"/>
                </a:solidFill>
                <a:effectLst>
                  <a:glow rad="215900">
                    <a:schemeClr val="tx1">
                      <a:alpha val="88000"/>
                    </a:schemeClr>
                  </a:glow>
                  <a:innerShdw blurRad="69850" dist="43180" dir="5400000">
                    <a:srgbClr val="000000">
                      <a:alpha val="65000"/>
                    </a:srgbClr>
                  </a:innerShdw>
                </a:effectLst>
                <a:latin typeface="Comic Sans MS" pitchFamily="66" charset="0"/>
              </a:rPr>
              <a:t>; to </a:t>
            </a:r>
            <a:r>
              <a:rPr lang="en-US" sz="2400" b="1" dirty="0">
                <a:ln w="1905"/>
                <a:solidFill>
                  <a:srgbClr val="FFC000"/>
                </a:solidFill>
                <a:effectLst>
                  <a:glow rad="215900">
                    <a:schemeClr val="tx1">
                      <a:alpha val="88000"/>
                    </a:schemeClr>
                  </a:glow>
                  <a:innerShdw blurRad="69850" dist="43180" dir="5400000">
                    <a:srgbClr val="000000">
                      <a:alpha val="65000"/>
                    </a:srgbClr>
                  </a:innerShdw>
                </a:effectLst>
                <a:latin typeface="Comic Sans MS" pitchFamily="66" charset="0"/>
              </a:rPr>
              <a:t>be brilliant; the </a:t>
            </a:r>
            <a:r>
              <a:rPr lang="en-US" sz="2400" b="1" dirty="0" smtClean="0">
                <a:ln w="1905"/>
                <a:solidFill>
                  <a:srgbClr val="FFC000"/>
                </a:solidFill>
                <a:effectLst>
                  <a:glow rad="215900">
                    <a:schemeClr val="tx1">
                      <a:alpha val="88000"/>
                    </a:schemeClr>
                  </a:glow>
                  <a:innerShdw blurRad="69850" dist="43180" dir="5400000">
                    <a:srgbClr val="000000">
                      <a:alpha val="65000"/>
                    </a:srgbClr>
                  </a:innerShdw>
                </a:effectLst>
                <a:latin typeface="Comic Sans MS" pitchFamily="66" charset="0"/>
              </a:rPr>
              <a:t>sun.</a:t>
            </a:r>
            <a:endParaRPr lang="en-US" sz="2400" b="1" dirty="0">
              <a:ln w="1905"/>
              <a:solidFill>
                <a:srgbClr val="FFC000"/>
              </a:solidFill>
              <a:effectLst>
                <a:glow rad="215900">
                  <a:schemeClr val="tx1">
                    <a:alpha val="88000"/>
                  </a:schemeClr>
                </a:glow>
                <a:innerShdw blurRad="69850" dist="43180" dir="5400000">
                  <a:srgbClr val="000000">
                    <a:alpha val="65000"/>
                  </a:srgbClr>
                </a:innerShdw>
              </a:effectLst>
              <a:latin typeface="Comic Sans MS" pitchFamily="66" charset="0"/>
            </a:endParaRPr>
          </a:p>
          <a:p>
            <a:endParaRPr lang="en-US" sz="1050" dirty="0" smtClean="0">
              <a:solidFill>
                <a:srgbClr val="002060"/>
              </a:solidFill>
              <a:effectLst>
                <a:glow rad="215900">
                  <a:schemeClr val="tx1">
                    <a:alpha val="88000"/>
                  </a:schemeClr>
                </a:glow>
              </a:effectLst>
              <a:latin typeface="Comic Sans MS" pitchFamily="66" charset="0"/>
            </a:endParaRPr>
          </a:p>
          <a:p>
            <a:r>
              <a:rPr lang="en-US" sz="2400"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“g</a:t>
            </a:r>
            <a:r>
              <a:rPr lang="en-US" sz="2400" b="1" u="sng"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oin</a:t>
            </a:r>
            <a:r>
              <a:rPr lang="en-US" sz="2400"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g </a:t>
            </a:r>
            <a:r>
              <a:rPr lang="en-US" sz="2400" b="1" u="sng"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down</a:t>
            </a:r>
            <a:r>
              <a:rPr lang="en-US" sz="2400"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  </a:t>
            </a:r>
            <a:r>
              <a:rPr lang="en-US"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H935</a:t>
            </a:r>
            <a:r>
              <a:rPr lang="en-US" sz="2400" b="1" dirty="0" smtClean="0">
                <a:solidFill>
                  <a:schemeClr val="accent5">
                    <a:lumMod val="40000"/>
                    <a:lumOff val="60000"/>
                  </a:schemeClr>
                </a:solidFill>
                <a:effectLst>
                  <a:glow rad="215900">
                    <a:schemeClr val="tx1">
                      <a:alpha val="88000"/>
                    </a:schemeClr>
                  </a:glow>
                </a:effectLst>
                <a:latin typeface="Comic Sans MS" pitchFamily="66" charset="0"/>
              </a:rPr>
              <a:t>  </a:t>
            </a:r>
            <a:r>
              <a:rPr lang="en-US" sz="2400" dirty="0" smtClean="0">
                <a:solidFill>
                  <a:srgbClr val="FFC000"/>
                </a:solidFill>
                <a:effectLst>
                  <a:glow rad="215900">
                    <a:schemeClr val="tx1">
                      <a:alpha val="88000"/>
                    </a:schemeClr>
                  </a:glow>
                </a:effectLst>
                <a:latin typeface="Comic Sans MS" pitchFamily="66" charset="0"/>
              </a:rPr>
              <a:t>bow'; </a:t>
            </a:r>
            <a:r>
              <a:rPr lang="en-US" sz="2400" dirty="0">
                <a:solidFill>
                  <a:srgbClr val="FFC000"/>
                </a:solidFill>
                <a:effectLst>
                  <a:glow rad="215900">
                    <a:schemeClr val="tx1">
                      <a:alpha val="88000"/>
                    </a:schemeClr>
                  </a:glow>
                </a:effectLst>
                <a:latin typeface="Comic Sans MS" pitchFamily="66" charset="0"/>
              </a:rPr>
              <a:t>a primitive root; to go </a:t>
            </a:r>
            <a:r>
              <a:rPr lang="en-US" sz="2400" u="sng" dirty="0">
                <a:solidFill>
                  <a:srgbClr val="FFC000"/>
                </a:solidFill>
                <a:effectLst>
                  <a:glow rad="215900">
                    <a:schemeClr val="tx1">
                      <a:alpha val="88000"/>
                    </a:schemeClr>
                  </a:glow>
                </a:effectLst>
                <a:latin typeface="Comic Sans MS" pitchFamily="66" charset="0"/>
              </a:rPr>
              <a:t>or</a:t>
            </a:r>
            <a:r>
              <a:rPr lang="en-US" sz="2400" dirty="0">
                <a:solidFill>
                  <a:srgbClr val="FFC000"/>
                </a:solidFill>
                <a:effectLst>
                  <a:glow rad="215900">
                    <a:schemeClr val="tx1">
                      <a:alpha val="88000"/>
                    </a:schemeClr>
                  </a:glow>
                </a:effectLst>
                <a:latin typeface="Comic Sans MS" pitchFamily="66" charset="0"/>
              </a:rPr>
              <a:t> </a:t>
            </a:r>
            <a:r>
              <a:rPr lang="en-US" sz="2400" dirty="0" smtClean="0">
                <a:solidFill>
                  <a:srgbClr val="FFC000"/>
                </a:solidFill>
                <a:effectLst>
                  <a:glow rad="215900">
                    <a:schemeClr val="tx1">
                      <a:alpha val="88000"/>
                    </a:schemeClr>
                  </a:glow>
                </a:effectLst>
                <a:latin typeface="Comic Sans MS" pitchFamily="66" charset="0"/>
              </a:rPr>
              <a:t>come.</a:t>
            </a:r>
          </a:p>
          <a:p>
            <a:endParaRPr lang="en-US" sz="2400" dirty="0">
              <a:solidFill>
                <a:srgbClr val="002060"/>
              </a:solidFill>
              <a:effectLst>
                <a:glow rad="215900">
                  <a:schemeClr val="tx1">
                    <a:alpha val="88000"/>
                  </a:schemeClr>
                </a:glow>
              </a:effectLst>
              <a:latin typeface="Comic Sans MS" pitchFamily="66" charset="0"/>
            </a:endParaRPr>
          </a:p>
          <a:p>
            <a:r>
              <a:rPr lang="en-US" sz="2400" b="1" dirty="0" smtClean="0">
                <a:ln>
                  <a:solidFill>
                    <a:srgbClr val="002060"/>
                  </a:solidFill>
                </a:ln>
                <a:solidFill>
                  <a:schemeClr val="accent5">
                    <a:lumMod val="60000"/>
                    <a:lumOff val="40000"/>
                  </a:schemeClr>
                </a:solidFill>
                <a:effectLst>
                  <a:glow rad="215900">
                    <a:schemeClr val="tx1">
                      <a:alpha val="88000"/>
                    </a:schemeClr>
                  </a:glow>
                </a:effectLst>
                <a:latin typeface="Comic Sans MS" pitchFamily="66" charset="0"/>
              </a:rPr>
              <a:t>“</a:t>
            </a:r>
            <a:r>
              <a:rPr lang="en-US" sz="2400" b="1" u="sng" dirty="0">
                <a:ln>
                  <a:solidFill>
                    <a:srgbClr val="002060"/>
                  </a:solidFill>
                </a:ln>
                <a:solidFill>
                  <a:schemeClr val="accent5">
                    <a:lumMod val="60000"/>
                    <a:lumOff val="40000"/>
                  </a:schemeClr>
                </a:solidFill>
                <a:effectLst>
                  <a:glow rad="215900">
                    <a:schemeClr val="tx1">
                      <a:alpha val="88000"/>
                    </a:schemeClr>
                  </a:glow>
                </a:effectLst>
                <a:latin typeface="Comic Sans MS" pitchFamily="66" charset="0"/>
              </a:rPr>
              <a:t>e</a:t>
            </a:r>
            <a:r>
              <a:rPr lang="en-US" sz="2400" b="1" u="sng" dirty="0" smtClean="0">
                <a:ln>
                  <a:solidFill>
                    <a:srgbClr val="002060"/>
                  </a:solidFill>
                </a:ln>
                <a:solidFill>
                  <a:schemeClr val="accent5">
                    <a:lumMod val="60000"/>
                    <a:lumOff val="40000"/>
                  </a:schemeClr>
                </a:solidFill>
                <a:effectLst>
                  <a:glow rad="215900">
                    <a:schemeClr val="tx1">
                      <a:alpha val="88000"/>
                    </a:schemeClr>
                  </a:glow>
                </a:effectLst>
                <a:latin typeface="Comic Sans MS" pitchFamily="66" charset="0"/>
              </a:rPr>
              <a:t>venin</a:t>
            </a:r>
            <a:r>
              <a:rPr lang="en-US" sz="2400" b="1" dirty="0" smtClean="0">
                <a:ln>
                  <a:solidFill>
                    <a:srgbClr val="002060"/>
                  </a:solidFill>
                </a:ln>
                <a:solidFill>
                  <a:schemeClr val="accent5">
                    <a:lumMod val="60000"/>
                    <a:lumOff val="40000"/>
                  </a:schemeClr>
                </a:solidFill>
                <a:effectLst>
                  <a:glow rad="215900">
                    <a:schemeClr val="tx1">
                      <a:alpha val="88000"/>
                    </a:schemeClr>
                  </a:glow>
                </a:effectLst>
                <a:latin typeface="Comic Sans MS" pitchFamily="66" charset="0"/>
              </a:rPr>
              <a:t>g”  </a:t>
            </a:r>
            <a:r>
              <a:rPr lang="en-US" b="1" dirty="0" smtClean="0">
                <a:ln>
                  <a:solidFill>
                    <a:srgbClr val="002060"/>
                  </a:solidFill>
                </a:ln>
                <a:solidFill>
                  <a:schemeClr val="accent5">
                    <a:lumMod val="60000"/>
                    <a:lumOff val="40000"/>
                  </a:schemeClr>
                </a:solidFill>
                <a:effectLst>
                  <a:glow rad="215900">
                    <a:schemeClr val="tx1">
                      <a:alpha val="88000"/>
                    </a:schemeClr>
                  </a:glow>
                </a:effectLst>
                <a:latin typeface="Comic Sans MS" pitchFamily="66" charset="0"/>
              </a:rPr>
              <a:t>H6153 </a:t>
            </a:r>
            <a:r>
              <a:rPr lang="en-US" dirty="0" smtClean="0">
                <a:solidFill>
                  <a:srgbClr val="FFC000"/>
                </a:solidFill>
                <a:effectLst>
                  <a:glow rad="215900">
                    <a:schemeClr val="tx1">
                      <a:alpha val="88000"/>
                    </a:schemeClr>
                  </a:glow>
                </a:effectLst>
                <a:latin typeface="Comic Sans MS" pitchFamily="66" charset="0"/>
              </a:rPr>
              <a:t>is</a:t>
            </a:r>
            <a:r>
              <a:rPr lang="en-US" sz="2400" dirty="0" smtClean="0">
                <a:solidFill>
                  <a:srgbClr val="FFC000"/>
                </a:solidFill>
                <a:effectLst>
                  <a:glow rad="215900">
                    <a:schemeClr val="tx1">
                      <a:alpha val="88000"/>
                    </a:schemeClr>
                  </a:glow>
                </a:effectLst>
                <a:latin typeface="Comic Sans MS" pitchFamily="66" charset="0"/>
              </a:rPr>
              <a:t> not the same as </a:t>
            </a:r>
            <a:r>
              <a:rPr lang="en-US" sz="2400"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a:t>
            </a:r>
            <a:r>
              <a:rPr lang="en-US" sz="2400" b="1" u="sng"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sunset</a:t>
            </a:r>
            <a:r>
              <a:rPr lang="en-US" sz="2400"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 </a:t>
            </a:r>
            <a:r>
              <a:rPr lang="en-US"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[H8121</a:t>
            </a:r>
            <a:r>
              <a:rPr lang="en-US"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 &amp; </a:t>
            </a:r>
            <a:r>
              <a:rPr lang="en-US"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H935]</a:t>
            </a:r>
            <a:r>
              <a:rPr lang="en-US"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 </a:t>
            </a:r>
            <a:r>
              <a:rPr lang="en-US" sz="2400" b="1" dirty="0" smtClean="0">
                <a:ln>
                  <a:solidFill>
                    <a:srgbClr val="002060"/>
                  </a:solidFill>
                </a:ln>
                <a:solidFill>
                  <a:schemeClr val="accent5">
                    <a:lumMod val="40000"/>
                    <a:lumOff val="60000"/>
                  </a:schemeClr>
                </a:solidFill>
                <a:effectLst>
                  <a:glow rad="215900">
                    <a:schemeClr val="tx1">
                      <a:alpha val="88000"/>
                    </a:schemeClr>
                  </a:glow>
                </a:effectLst>
                <a:latin typeface="Comic Sans MS" pitchFamily="66" charset="0"/>
              </a:rPr>
              <a:t>!</a:t>
            </a:r>
            <a:endParaRPr lang="en-US" sz="2400" b="1" dirty="0">
              <a:solidFill>
                <a:schemeClr val="accent5">
                  <a:lumMod val="40000"/>
                  <a:lumOff val="60000"/>
                </a:schemeClr>
              </a:solidFill>
              <a:effectLst>
                <a:glow rad="215900">
                  <a:schemeClr val="tx1">
                    <a:alpha val="88000"/>
                  </a:schemeClr>
                </a:glow>
              </a:effectLst>
              <a:latin typeface="Comic Sans MS" pitchFamily="66" charset="0"/>
            </a:endParaRPr>
          </a:p>
        </p:txBody>
      </p:sp>
      <p:sp>
        <p:nvSpPr>
          <p:cNvPr id="8" name="TextBox 29"/>
          <p:cNvSpPr txBox="1"/>
          <p:nvPr/>
        </p:nvSpPr>
        <p:spPr>
          <a:xfrm>
            <a:off x="10676533" y="2620166"/>
            <a:ext cx="648072" cy="2352973"/>
          </a:xfrm>
          <a:prstGeom prst="roundRect">
            <a:avLst/>
          </a:prstGeom>
          <a:solidFill>
            <a:schemeClr val="accent5">
              <a:lumMod val="60000"/>
              <a:lumOff val="40000"/>
            </a:schemeClr>
          </a:solidFill>
          <a:ln w="57150">
            <a:solidFill>
              <a:srgbClr val="0070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
        <p:nvSpPr>
          <p:cNvPr id="10" name="Rounded Rectangle 9"/>
          <p:cNvSpPr/>
          <p:nvPr/>
        </p:nvSpPr>
        <p:spPr>
          <a:xfrm rot="21031886">
            <a:off x="519662" y="715225"/>
            <a:ext cx="1406436" cy="494386"/>
          </a:xfrm>
          <a:prstGeom prst="roundRect">
            <a:avLst/>
          </a:prstGeom>
          <a:solidFill>
            <a:schemeClr val="accent2">
              <a:lumMod val="60000"/>
              <a:lumOff val="40000"/>
            </a:schemeClr>
          </a:solidFill>
          <a:ln w="57150">
            <a:solidFill>
              <a:schemeClr val="accent6">
                <a:lumMod val="75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906850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750"/>
                                        <p:tgtEl>
                                          <p:spTgt spid="6"/>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z="1600" smtClean="0">
                <a:solidFill>
                  <a:schemeClr val="accent2">
                    <a:lumMod val="20000"/>
                    <a:lumOff val="80000"/>
                  </a:schemeClr>
                </a:solidFill>
              </a:rPr>
              <a:pPr eaLnBrk="1" latinLnBrk="0" hangingPunct="1"/>
              <a:t>22</a:t>
            </a:fld>
            <a:endParaRPr kumimoji="0" lang="en-US" dirty="0">
              <a:solidFill>
                <a:schemeClr val="accent2">
                  <a:lumMod val="20000"/>
                  <a:lumOff val="80000"/>
                </a:schemeClr>
              </a:solidFill>
            </a:endParaRPr>
          </a:p>
        </p:txBody>
      </p:sp>
      <p:sp>
        <p:nvSpPr>
          <p:cNvPr id="3" name="Rectangle 2"/>
          <p:cNvSpPr/>
          <p:nvPr/>
        </p:nvSpPr>
        <p:spPr>
          <a:xfrm>
            <a:off x="1933888" y="343751"/>
            <a:ext cx="5832648" cy="3416320"/>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6">
                    <a:lumMod val="40000"/>
                    <a:lumOff val="60000"/>
                  </a:schemeClr>
                </a:solidFill>
                <a:effectLst>
                  <a:outerShdw blurRad="50800" dist="39000" dir="5460000" algn="tl">
                    <a:srgbClr val="000000">
                      <a:alpha val="38000"/>
                    </a:srgbClr>
                  </a:outerShdw>
                </a:effectLst>
                <a:latin typeface="Ravie" pitchFamily="82" charset="0"/>
              </a:rPr>
              <a:t>Question:</a:t>
            </a:r>
          </a:p>
          <a:p>
            <a:pPr algn="ctr"/>
            <a: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Ever wonder why there is so much emphasis </a:t>
            </a:r>
            <a:b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br>
            <a: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on </a:t>
            </a:r>
            <a:r>
              <a:rPr lang="en-US" sz="3600" b="1" dirty="0" smtClean="0">
                <a:ln w="11430"/>
                <a:solidFill>
                  <a:srgbClr val="F1E441"/>
                </a:solidFill>
                <a:effectLst>
                  <a:outerShdw blurRad="50800" dist="39000" dir="5460000" algn="tl">
                    <a:srgbClr val="000000">
                      <a:alpha val="38000"/>
                    </a:srgbClr>
                  </a:outerShdw>
                </a:effectLst>
                <a:latin typeface="Segoe Print" pitchFamily="2" charset="0"/>
              </a:rPr>
              <a:t>“evening” </a:t>
            </a:r>
            <a: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in the Covenant Calendar study?!</a:t>
            </a:r>
          </a:p>
        </p:txBody>
      </p:sp>
      <p:pic>
        <p:nvPicPr>
          <p:cNvPr id="4" name="Picture 2" descr="C:\Users\Rae\Desktop\Clip Art for PPTs\smiley questio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464" y="509024"/>
            <a:ext cx="3605213" cy="27257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16375" y="4752214"/>
            <a:ext cx="8904906"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F1E441"/>
                </a:solidFill>
                <a:effectLst>
                  <a:outerShdw blurRad="50800" dist="39000" dir="5460000" algn="tl">
                    <a:srgbClr val="000000">
                      <a:alpha val="38000"/>
                    </a:srgbClr>
                  </a:outerShdw>
                </a:effectLst>
                <a:latin typeface="Comic Sans MS" pitchFamily="66" charset="0"/>
              </a:rPr>
              <a:t>“Evening” is:  1) the trickiest, most challenging term to understand correctly;</a:t>
            </a:r>
          </a:p>
          <a:p>
            <a:pPr algn="ctr"/>
            <a:r>
              <a:rPr lang="en-US" sz="3200" b="1" dirty="0" smtClean="0">
                <a:ln w="11430"/>
                <a:solidFill>
                  <a:srgbClr val="F1E441"/>
                </a:solidFill>
                <a:effectLst>
                  <a:outerShdw blurRad="50800" dist="39000" dir="5460000" algn="tl">
                    <a:srgbClr val="000000">
                      <a:alpha val="38000"/>
                    </a:srgbClr>
                  </a:outerShdw>
                </a:effectLst>
                <a:latin typeface="Comic Sans MS" pitchFamily="66" charset="0"/>
              </a:rPr>
              <a:t>2)  It is Covenant Calendar’s </a:t>
            </a:r>
            <a:r>
              <a:rPr lang="en-US" sz="3200" b="1" u="sng" dirty="0" smtClean="0">
                <a:ln w="11430"/>
                <a:solidFill>
                  <a:srgbClr val="F1E441"/>
                </a:solidFill>
                <a:effectLst>
                  <a:outerShdw blurRad="50800" dist="39000" dir="5460000" algn="tl">
                    <a:srgbClr val="000000">
                      <a:alpha val="38000"/>
                    </a:srgbClr>
                  </a:outerShdw>
                </a:effectLst>
                <a:latin typeface="Comic Sans MS" pitchFamily="66" charset="0"/>
              </a:rPr>
              <a:t>cornerstone</a:t>
            </a:r>
            <a:r>
              <a:rPr lang="en-US" sz="3200" b="1" dirty="0" smtClean="0">
                <a:ln w="11430"/>
                <a:solidFill>
                  <a:srgbClr val="F1E441"/>
                </a:solidFill>
                <a:effectLst>
                  <a:outerShdw blurRad="50800" dist="39000" dir="5460000" algn="tl">
                    <a:srgbClr val="000000">
                      <a:alpha val="38000"/>
                    </a:srgbClr>
                  </a:outerShdw>
                </a:effectLst>
                <a:latin typeface="Comic Sans MS" pitchFamily="66" charset="0"/>
              </a:rPr>
              <a:t>!</a:t>
            </a:r>
          </a:p>
        </p:txBody>
      </p:sp>
      <p:sp>
        <p:nvSpPr>
          <p:cNvPr id="6" name="Rounded Rectangle 5"/>
          <p:cNvSpPr/>
          <p:nvPr/>
        </p:nvSpPr>
        <p:spPr>
          <a:xfrm rot="21031886">
            <a:off x="478855" y="508917"/>
            <a:ext cx="1406436" cy="494386"/>
          </a:xfrm>
          <a:prstGeom prst="roundRect">
            <a:avLst/>
          </a:prstGeom>
          <a:solidFill>
            <a:schemeClr val="accent3">
              <a:lumMod val="40000"/>
              <a:lumOff val="60000"/>
            </a:schemeClr>
          </a:solidFill>
          <a:ln w="57150">
            <a:solidFill>
              <a:schemeClr val="accent6">
                <a:lumMod val="75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551336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tx1"/>
                </a:solidFill>
              </a:rPr>
              <a:pPr eaLnBrk="1" latinLnBrk="0" hangingPunct="1"/>
              <a:t>23</a:t>
            </a:fld>
            <a:endParaRPr kumimoji="0" lang="en-US" dirty="0">
              <a:solidFill>
                <a:schemeClr val="tx1"/>
              </a:solidFill>
            </a:endParaRPr>
          </a:p>
        </p:txBody>
      </p:sp>
      <p:sp>
        <p:nvSpPr>
          <p:cNvPr id="3" name="Rectangle 2"/>
          <p:cNvSpPr/>
          <p:nvPr/>
        </p:nvSpPr>
        <p:spPr>
          <a:xfrm>
            <a:off x="3937317" y="332655"/>
            <a:ext cx="6527604"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96004B"/>
                </a:solidFill>
                <a:effectLst>
                  <a:outerShdw blurRad="50800" dist="39000" dir="5460000" algn="tl">
                    <a:srgbClr val="000000">
                      <a:alpha val="38000"/>
                    </a:srgbClr>
                  </a:outerShdw>
                </a:effectLst>
              </a:rPr>
              <a:t>Extra work on the</a:t>
            </a:r>
            <a:br>
              <a:rPr lang="en-US" sz="5400" b="1" cap="none" spc="0" dirty="0" smtClean="0">
                <a:ln w="11430"/>
                <a:solidFill>
                  <a:srgbClr val="96004B"/>
                </a:solidFill>
                <a:effectLst>
                  <a:outerShdw blurRad="50800" dist="39000" dir="5460000" algn="tl">
                    <a:srgbClr val="000000">
                      <a:alpha val="38000"/>
                    </a:srgbClr>
                  </a:outerShdw>
                </a:effectLst>
              </a:rPr>
            </a:br>
            <a:r>
              <a:rPr lang="en-US" sz="5400" b="1" cap="none" spc="0" dirty="0" smtClean="0">
                <a:ln w="11430"/>
                <a:solidFill>
                  <a:srgbClr val="96004B"/>
                </a:solidFill>
                <a:effectLst>
                  <a:outerShdw blurRad="50800" dist="39000" dir="5460000" algn="tl">
                    <a:srgbClr val="000000">
                      <a:alpha val="38000"/>
                    </a:srgbClr>
                  </a:outerShdw>
                </a:effectLst>
              </a:rPr>
              <a:t>primitive roots</a:t>
            </a:r>
            <a:br>
              <a:rPr lang="en-US" sz="5400" b="1" cap="none" spc="0" dirty="0" smtClean="0">
                <a:ln w="11430"/>
                <a:solidFill>
                  <a:srgbClr val="96004B"/>
                </a:solidFill>
                <a:effectLst>
                  <a:outerShdw blurRad="50800" dist="39000" dir="5460000" algn="tl">
                    <a:srgbClr val="000000">
                      <a:alpha val="38000"/>
                    </a:srgbClr>
                  </a:outerShdw>
                </a:effectLst>
              </a:rPr>
            </a:br>
            <a:r>
              <a:rPr lang="en-US" sz="5400" b="1" cap="none" spc="0" dirty="0" smtClean="0">
                <a:ln w="11430"/>
                <a:solidFill>
                  <a:srgbClr val="96004B"/>
                </a:solidFill>
                <a:effectLst>
                  <a:outerShdw blurRad="50800" dist="39000" dir="5460000" algn="tl">
                    <a:srgbClr val="000000">
                      <a:alpha val="38000"/>
                    </a:srgbClr>
                  </a:outerShdw>
                </a:effectLst>
              </a:rPr>
              <a:t>of “evening”</a:t>
            </a:r>
            <a:br>
              <a:rPr lang="en-US" sz="5400" b="1" cap="none" spc="0" dirty="0" smtClean="0">
                <a:ln w="11430"/>
                <a:solidFill>
                  <a:srgbClr val="96004B"/>
                </a:solidFill>
                <a:effectLst>
                  <a:outerShdw blurRad="50800" dist="39000" dir="5460000" algn="tl">
                    <a:srgbClr val="000000">
                      <a:alpha val="38000"/>
                    </a:srgbClr>
                  </a:outerShdw>
                </a:effectLst>
              </a:rPr>
            </a:br>
            <a:r>
              <a:rPr lang="en-US" sz="5400" b="1" cap="none" spc="0" dirty="0" smtClean="0">
                <a:ln w="11430"/>
                <a:solidFill>
                  <a:srgbClr val="96004B"/>
                </a:solidFill>
                <a:effectLst>
                  <a:outerShdw blurRad="50800" dist="39000" dir="5460000" algn="tl">
                    <a:srgbClr val="000000">
                      <a:alpha val="38000"/>
                    </a:srgbClr>
                  </a:outerShdw>
                </a:effectLst>
              </a:rPr>
              <a:t>&lt;ereb&gt; H6153</a:t>
            </a:r>
            <a:endParaRPr lang="en-US" sz="5400" b="1" cap="none" spc="0" dirty="0">
              <a:ln w="11430"/>
              <a:solidFill>
                <a:srgbClr val="96004B"/>
              </a:solidFill>
              <a:effectLst>
                <a:outerShdw blurRad="50800" dist="39000" dir="5460000" algn="tl">
                  <a:srgbClr val="000000">
                    <a:alpha val="38000"/>
                  </a:srgbClr>
                </a:outerShdw>
              </a:effectLst>
            </a:endParaRPr>
          </a:p>
        </p:txBody>
      </p:sp>
      <p:sp>
        <p:nvSpPr>
          <p:cNvPr id="4" name="Rectangle 3"/>
          <p:cNvSpPr/>
          <p:nvPr/>
        </p:nvSpPr>
        <p:spPr>
          <a:xfrm>
            <a:off x="4225348" y="4017647"/>
            <a:ext cx="6035321" cy="1938992"/>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none" spc="0" dirty="0" smtClean="0">
                <a:ln w="1905"/>
                <a:solidFill>
                  <a:srgbClr val="0070C0"/>
                </a:solidFill>
                <a:effectLst>
                  <a:innerShdw blurRad="69850" dist="43180" dir="5400000">
                    <a:srgbClr val="000000">
                      <a:alpha val="65000"/>
                    </a:srgbClr>
                  </a:innerShdw>
                </a:effectLst>
              </a:rPr>
              <a:t>The word “</a:t>
            </a:r>
            <a:r>
              <a:rPr lang="en-US" sz="4000" b="1" dirty="0" smtClean="0">
                <a:ln w="1905"/>
                <a:solidFill>
                  <a:srgbClr val="0070C0"/>
                </a:solidFill>
                <a:effectLst>
                  <a:innerShdw blurRad="69850" dist="43180" dir="5400000">
                    <a:srgbClr val="000000">
                      <a:alpha val="65000"/>
                    </a:srgbClr>
                  </a:innerShdw>
                </a:effectLst>
              </a:rPr>
              <a:t>evening</a:t>
            </a:r>
            <a:r>
              <a:rPr lang="en-US" sz="4000" b="1" cap="none" spc="0" dirty="0" smtClean="0">
                <a:ln w="1905"/>
                <a:solidFill>
                  <a:srgbClr val="0070C0"/>
                </a:solidFill>
                <a:effectLst>
                  <a:innerShdw blurRad="69850" dist="43180" dir="5400000">
                    <a:srgbClr val="000000">
                      <a:alpha val="65000"/>
                    </a:srgbClr>
                  </a:innerShdw>
                </a:effectLst>
              </a:rPr>
              <a:t>” actually goes back to </a:t>
            </a:r>
            <a:r>
              <a:rPr lang="en-US" sz="4000" b="1" u="sng" cap="none" spc="0" dirty="0" smtClean="0">
                <a:ln w="1905"/>
                <a:solidFill>
                  <a:srgbClr val="0070C0"/>
                </a:solidFill>
                <a:effectLst>
                  <a:innerShdw blurRad="69850" dist="43180" dir="5400000">
                    <a:srgbClr val="000000">
                      <a:alpha val="65000"/>
                    </a:srgbClr>
                  </a:innerShdw>
                </a:effectLst>
              </a:rPr>
              <a:t>two</a:t>
            </a:r>
            <a:r>
              <a:rPr lang="en-US" sz="4000" b="1" cap="none" spc="0" dirty="0" smtClean="0">
                <a:ln w="1905"/>
                <a:solidFill>
                  <a:srgbClr val="0070C0"/>
                </a:solidFill>
                <a:effectLst>
                  <a:innerShdw blurRad="69850" dist="43180" dir="5400000">
                    <a:srgbClr val="000000">
                      <a:alpha val="65000"/>
                    </a:srgbClr>
                  </a:innerShdw>
                </a:effectLst>
              </a:rPr>
              <a:t> primitive roots!</a:t>
            </a:r>
            <a:endParaRPr lang="en-US" sz="4000" b="1" cap="none" spc="0" dirty="0">
              <a:ln w="1905"/>
              <a:solidFill>
                <a:srgbClr val="0070C0"/>
              </a:solidFill>
              <a:effectLst>
                <a:innerShdw blurRad="69850" dist="43180" dir="5400000">
                  <a:srgbClr val="000000">
                    <a:alpha val="65000"/>
                  </a:srgbClr>
                </a:innerShdw>
              </a:effectLst>
            </a:endParaRPr>
          </a:p>
        </p:txBody>
      </p:sp>
      <p:sp>
        <p:nvSpPr>
          <p:cNvPr id="6" name="Rounded Rectangle 5"/>
          <p:cNvSpPr/>
          <p:nvPr/>
        </p:nvSpPr>
        <p:spPr>
          <a:xfrm rot="21031886">
            <a:off x="1590986" y="812464"/>
            <a:ext cx="1406436" cy="494386"/>
          </a:xfrm>
          <a:prstGeom prst="roundRect">
            <a:avLst/>
          </a:prstGeom>
          <a:solidFill>
            <a:schemeClr val="accent3">
              <a:lumMod val="40000"/>
              <a:lumOff val="60000"/>
            </a:schemeClr>
          </a:solidFill>
          <a:ln w="57150">
            <a:solidFill>
              <a:schemeClr val="accent6">
                <a:lumMod val="75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4136543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bg1"/>
                </a:solidFill>
              </a:rPr>
              <a:pPr eaLnBrk="1" latinLnBrk="0" hangingPunct="1"/>
              <a:t>24</a:t>
            </a:fld>
            <a:endParaRPr kumimoji="0" lang="en-US" dirty="0">
              <a:solidFill>
                <a:schemeClr val="bg1"/>
              </a:solidFill>
            </a:endParaRPr>
          </a:p>
        </p:txBody>
      </p:sp>
      <p:sp>
        <p:nvSpPr>
          <p:cNvPr id="3" name="Title 2"/>
          <p:cNvSpPr txBox="1">
            <a:spLocks/>
          </p:cNvSpPr>
          <p:nvPr/>
        </p:nvSpPr>
        <p:spPr>
          <a:xfrm>
            <a:off x="950565" y="116632"/>
            <a:ext cx="9808380" cy="792088"/>
          </a:xfrm>
          <a:prstGeom prst="rect">
            <a:avLst/>
          </a:prstGeom>
        </p:spPr>
        <p:txBody>
          <a:bodyPr>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w="11430">
                  <a:solidFill>
                    <a:srgbClr val="002060"/>
                  </a:solidFill>
                </a:ln>
                <a:solidFill>
                  <a:schemeClr val="accent5">
                    <a:lumMod val="40000"/>
                    <a:lumOff val="60000"/>
                  </a:schemeClr>
                </a:solidFill>
              </a:rPr>
              <a:t>More About “primitive roots”</a:t>
            </a:r>
            <a:endParaRPr lang="en-US" b="1" dirty="0">
              <a:ln w="11430">
                <a:solidFill>
                  <a:srgbClr val="002060"/>
                </a:solidFill>
              </a:ln>
              <a:solidFill>
                <a:schemeClr val="accent5">
                  <a:lumMod val="40000"/>
                  <a:lumOff val="60000"/>
                </a:schemeClr>
              </a:solidFill>
            </a:endParaRPr>
          </a:p>
        </p:txBody>
      </p:sp>
      <p:sp>
        <p:nvSpPr>
          <p:cNvPr id="4" name="Rectangle 3"/>
          <p:cNvSpPr/>
          <p:nvPr/>
        </p:nvSpPr>
        <p:spPr>
          <a:xfrm>
            <a:off x="950566" y="980728"/>
            <a:ext cx="9808379" cy="5478423"/>
          </a:xfrm>
          <a:prstGeom prst="rect">
            <a:avLst/>
          </a:prstGeom>
          <a:solidFill>
            <a:schemeClr val="accent4">
              <a:lumMod val="20000"/>
              <a:lumOff val="80000"/>
              <a:alpha val="23000"/>
            </a:schemeClr>
          </a:solidFill>
          <a:ln w="38100">
            <a:solidFill>
              <a:schemeClr val="accent4">
                <a:lumMod val="60000"/>
                <a:lumOff val="40000"/>
              </a:schemeClr>
            </a:solidFill>
          </a:ln>
          <a:scene3d>
            <a:camera prst="orthographicFront"/>
            <a:lightRig rig="threePt" dir="t"/>
          </a:scene3d>
          <a:sp3d>
            <a:bevelT/>
          </a:sp3d>
        </p:spPr>
        <p:txBody>
          <a:bodyPr wrap="square">
            <a:spAutoFit/>
          </a:bodyPr>
          <a:lstStyle/>
          <a:p>
            <a:r>
              <a:rPr lang="en-US" sz="2400" b="1" dirty="0" smtClean="0">
                <a:ln w="1905">
                  <a:solidFill>
                    <a:schemeClr val="accent3">
                      <a:lumMod val="50000"/>
                    </a:schemeClr>
                  </a:solidFill>
                </a:ln>
                <a:solidFill>
                  <a:schemeClr val="tx1">
                    <a:lumMod val="75000"/>
                    <a:lumOff val="25000"/>
                  </a:schemeClr>
                </a:solidFill>
                <a:effectLst>
                  <a:glow rad="215900">
                    <a:schemeClr val="accent4">
                      <a:lumMod val="20000"/>
                      <a:lumOff val="80000"/>
                      <a:alpha val="91000"/>
                    </a:schemeClr>
                  </a:glow>
                  <a:innerShdw blurRad="69850" dist="43180" dir="5400000">
                    <a:srgbClr val="000000">
                      <a:alpha val="65000"/>
                    </a:srgbClr>
                  </a:innerShdw>
                </a:effectLst>
                <a:latin typeface="+mj-lt"/>
              </a:rPr>
              <a:t>The first mention of “evening” in Gen 1:5  is  &lt;ereb&gt;  H6153. </a:t>
            </a:r>
            <a:br>
              <a:rPr lang="en-US" sz="2400" b="1" dirty="0" smtClean="0">
                <a:ln w="1905">
                  <a:solidFill>
                    <a:schemeClr val="accent3">
                      <a:lumMod val="50000"/>
                    </a:schemeClr>
                  </a:solidFill>
                </a:ln>
                <a:solidFill>
                  <a:schemeClr val="tx1">
                    <a:lumMod val="75000"/>
                    <a:lumOff val="25000"/>
                  </a:schemeClr>
                </a:solidFill>
                <a:effectLst>
                  <a:glow rad="215900">
                    <a:schemeClr val="accent4">
                      <a:lumMod val="20000"/>
                      <a:lumOff val="80000"/>
                      <a:alpha val="91000"/>
                    </a:schemeClr>
                  </a:glow>
                  <a:innerShdw blurRad="69850" dist="43180" dir="5400000">
                    <a:srgbClr val="000000">
                      <a:alpha val="65000"/>
                    </a:srgbClr>
                  </a:innerShdw>
                </a:effectLst>
                <a:latin typeface="+mj-lt"/>
              </a:rPr>
            </a:br>
            <a:r>
              <a:rPr lang="en-US" sz="2400" b="1" dirty="0" smtClean="0">
                <a:ln w="1905">
                  <a:solidFill>
                    <a:schemeClr val="accent3">
                      <a:lumMod val="50000"/>
                    </a:schemeClr>
                  </a:solidFill>
                </a:ln>
                <a:solidFill>
                  <a:schemeClr val="tx1">
                    <a:lumMod val="75000"/>
                    <a:lumOff val="25000"/>
                  </a:schemeClr>
                </a:solidFill>
                <a:effectLst>
                  <a:glow rad="215900">
                    <a:schemeClr val="accent4">
                      <a:lumMod val="20000"/>
                      <a:lumOff val="80000"/>
                      <a:alpha val="91000"/>
                    </a:schemeClr>
                  </a:glow>
                  <a:innerShdw blurRad="69850" dist="43180" dir="5400000">
                    <a:srgbClr val="000000">
                      <a:alpha val="65000"/>
                    </a:srgbClr>
                  </a:innerShdw>
                </a:effectLst>
                <a:latin typeface="+mj-lt"/>
              </a:rPr>
              <a:t>HOWEVER, there are two primitive roots to be considered:</a:t>
            </a:r>
            <a:r>
              <a:rPr lang="en-US" sz="2000" b="1" dirty="0" smtClean="0">
                <a:ln w="1905">
                  <a:solidFill>
                    <a:schemeClr val="accent3">
                      <a:lumMod val="50000"/>
                    </a:schemeClr>
                  </a:solidFill>
                </a:ln>
                <a:solidFill>
                  <a:schemeClr val="tx1">
                    <a:lumMod val="75000"/>
                    <a:lumOff val="25000"/>
                  </a:schemeClr>
                </a:solidFill>
                <a:effectLst>
                  <a:glow rad="127000">
                    <a:schemeClr val="accent4">
                      <a:lumMod val="20000"/>
                      <a:lumOff val="80000"/>
                    </a:schemeClr>
                  </a:glow>
                  <a:innerShdw blurRad="69850" dist="43180" dir="5400000">
                    <a:srgbClr val="000000">
                      <a:alpha val="65000"/>
                    </a:srgbClr>
                  </a:innerShdw>
                </a:effectLst>
                <a:latin typeface="+mj-lt"/>
              </a:rPr>
              <a:t/>
            </a:r>
            <a:br>
              <a:rPr lang="en-US" sz="2000" b="1" dirty="0" smtClean="0">
                <a:ln w="1905">
                  <a:solidFill>
                    <a:schemeClr val="accent3">
                      <a:lumMod val="50000"/>
                    </a:schemeClr>
                  </a:solidFill>
                </a:ln>
                <a:solidFill>
                  <a:schemeClr val="tx1">
                    <a:lumMod val="75000"/>
                    <a:lumOff val="25000"/>
                  </a:schemeClr>
                </a:solidFill>
                <a:effectLst>
                  <a:glow rad="127000">
                    <a:schemeClr val="accent4">
                      <a:lumMod val="20000"/>
                      <a:lumOff val="80000"/>
                    </a:schemeClr>
                  </a:glow>
                  <a:innerShdw blurRad="69850" dist="43180" dir="5400000">
                    <a:srgbClr val="000000">
                      <a:alpha val="65000"/>
                    </a:srgbClr>
                  </a:innerShdw>
                </a:effectLst>
                <a:latin typeface="+mj-lt"/>
              </a:rPr>
            </a:br>
            <a:endParaRPr lang="en-US" sz="2000" b="1" dirty="0" smtClean="0">
              <a:ln w="1905">
                <a:solidFill>
                  <a:schemeClr val="accent3">
                    <a:lumMod val="50000"/>
                  </a:schemeClr>
                </a:solidFill>
              </a:ln>
              <a:solidFill>
                <a:schemeClr val="tx1">
                  <a:lumMod val="75000"/>
                  <a:lumOff val="25000"/>
                </a:schemeClr>
              </a:solidFill>
              <a:effectLst>
                <a:glow rad="127000">
                  <a:schemeClr val="accent4">
                    <a:lumMod val="20000"/>
                    <a:lumOff val="80000"/>
                  </a:schemeClr>
                </a:glow>
                <a:innerShdw blurRad="69850" dist="43180" dir="5400000">
                  <a:srgbClr val="000000">
                    <a:alpha val="65000"/>
                  </a:srgbClr>
                </a:innerShdw>
              </a:effectLst>
              <a:latin typeface="+mj-lt"/>
            </a:endParaRPr>
          </a:p>
          <a:p>
            <a:pPr marL="342900" indent="-342900">
              <a:buFont typeface="Arial" pitchFamily="34" charset="0"/>
              <a:buChar char="•"/>
            </a:pP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H6153  </a:t>
            </a:r>
            <a:r>
              <a:rPr lang="en-US" sz="2400" b="1" dirty="0" smtClean="0">
                <a:ln w="1905">
                  <a:solidFill>
                    <a:srgbClr val="002060"/>
                  </a:solidFill>
                </a:ln>
                <a:solidFill>
                  <a:srgbClr val="0070C0"/>
                </a:solidFill>
                <a:effectLst>
                  <a:glow rad="190500">
                    <a:schemeClr val="bg1"/>
                  </a:glow>
                  <a:innerShdw blurRad="69850" dist="43180" dir="5400000">
                    <a:srgbClr val="000000">
                      <a:alpha val="65000"/>
                    </a:srgbClr>
                  </a:innerShdw>
                </a:effectLst>
              </a:rPr>
              <a:t>[noun]  </a:t>
            </a: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a:t>
            </a: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ereb (eh'-</a:t>
            </a:r>
            <a:r>
              <a:rPr lang="en-US" sz="2800" b="1" dirty="0" err="1">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reb</a:t>
            </a: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from H</a:t>
            </a: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6150</a:t>
            </a: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a:t>
            </a: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a:r>
            <a:b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b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dusk:   KJV </a:t>
            </a: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day, even (-</a:t>
            </a:r>
            <a:r>
              <a:rPr lang="en-US" sz="2800" b="1" dirty="0" err="1">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ing</a:t>
            </a:r>
            <a:r>
              <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tide), night</a:t>
            </a: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a:t>
            </a: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tx1">
                      <a:alpha val="83000"/>
                    </a:schemeClr>
                  </a:glow>
                  <a:innerShdw blurRad="69850" dist="43180" dir="5400000">
                    <a:srgbClr val="000000">
                      <a:alpha val="65000"/>
                    </a:srgbClr>
                  </a:innerShdw>
                </a:effectLst>
              </a:rPr>
              <a:t/>
            </a:r>
            <a:b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tx1">
                      <a:alpha val="83000"/>
                    </a:schemeClr>
                  </a:glow>
                  <a:innerShdw blurRad="69850" dist="43180" dir="5400000">
                    <a:srgbClr val="000000">
                      <a:alpha val="65000"/>
                    </a:srgbClr>
                  </a:innerShdw>
                </a:effectLst>
              </a:rPr>
            </a:b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rgbClr val="0070C0">
                      <a:alpha val="86000"/>
                    </a:srgbClr>
                  </a:glow>
                  <a:innerShdw blurRad="69850" dist="43180" dir="5400000">
                    <a:srgbClr val="000000">
                      <a:alpha val="65000"/>
                    </a:srgbClr>
                  </a:innerShdw>
                </a:effectLst>
              </a:rPr>
              <a:t> </a:t>
            </a:r>
          </a:p>
          <a:p>
            <a:pPr marL="742950" lvl="1" indent="-285750">
              <a:buFont typeface="Wingdings" pitchFamily="2" charset="2"/>
              <a:buChar char="v"/>
            </a:pPr>
            <a: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H6150  </a:t>
            </a:r>
            <a:r>
              <a:rPr lang="en-US" sz="2000" b="1" dirty="0" smtClean="0">
                <a:ln w="1905">
                  <a:solidFill>
                    <a:srgbClr val="002060"/>
                  </a:solidFill>
                </a:ln>
                <a:solidFill>
                  <a:srgbClr val="CCE9AD"/>
                </a:solidFill>
                <a:effectLst>
                  <a:glow rad="114300">
                    <a:schemeClr val="tx2">
                      <a:lumMod val="75000"/>
                      <a:alpha val="86000"/>
                    </a:schemeClr>
                  </a:glow>
                  <a:innerShdw blurRad="69850" dist="43180" dir="5400000">
                    <a:srgbClr val="000000">
                      <a:alpha val="65000"/>
                    </a:srgbClr>
                  </a:innerShdw>
                </a:effectLst>
              </a:rPr>
              <a:t>[verb]  </a:t>
            </a:r>
            <a: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a:t>
            </a:r>
            <a:r>
              <a:rPr lang="en-US" sz="2400" b="1" dirty="0" err="1"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arab</a:t>
            </a:r>
            <a: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r>
              <a:rPr lang="en-US" sz="2400" b="1" dirty="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(aw-</a:t>
            </a:r>
            <a:r>
              <a:rPr lang="en-US" sz="2400" b="1" dirty="0" err="1">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rab</a:t>
            </a:r>
            <a:r>
              <a:rPr lang="en-US" sz="2400" b="1" dirty="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 primitive root </a:t>
            </a:r>
            <a: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b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br>
            <a: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r>
              <a:rPr lang="en-US"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[identical with </a:t>
            </a:r>
            <a:r>
              <a:rPr lang="en-US" b="1" dirty="0">
                <a:ln w="1905">
                  <a:solidFill>
                    <a:srgbClr val="002060"/>
                  </a:solidFill>
                </a:ln>
                <a:solidFill>
                  <a:schemeClr val="accent6">
                    <a:lumMod val="60000"/>
                    <a:lumOff val="40000"/>
                  </a:schemeClr>
                </a:solidFill>
                <a:effectLst>
                  <a:glow rad="114300">
                    <a:schemeClr val="tx2">
                      <a:lumMod val="75000"/>
                      <a:alpha val="86000"/>
                    </a:schemeClr>
                  </a:glow>
                  <a:innerShdw blurRad="69850" dist="43180" dir="5400000">
                    <a:srgbClr val="000000">
                      <a:alpha val="65000"/>
                    </a:srgbClr>
                  </a:innerShdw>
                </a:effectLst>
              </a:rPr>
              <a:t>H</a:t>
            </a:r>
            <a:r>
              <a:rPr lang="en-US" b="1" dirty="0" smtClean="0">
                <a:ln w="1905">
                  <a:solidFill>
                    <a:srgbClr val="002060"/>
                  </a:solidFill>
                </a:ln>
                <a:solidFill>
                  <a:schemeClr val="accent6">
                    <a:lumMod val="60000"/>
                    <a:lumOff val="40000"/>
                  </a:schemeClr>
                </a:solidFill>
                <a:effectLst>
                  <a:glow rad="114300">
                    <a:schemeClr val="tx2">
                      <a:lumMod val="75000"/>
                      <a:alpha val="86000"/>
                    </a:schemeClr>
                  </a:glow>
                  <a:innerShdw blurRad="69850" dist="43180" dir="5400000">
                    <a:srgbClr val="000000">
                      <a:alpha val="65000"/>
                    </a:srgbClr>
                  </a:innerShdw>
                </a:effectLst>
              </a:rPr>
              <a:t>6148</a:t>
            </a:r>
            <a:r>
              <a:rPr lang="en-US"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r>
              <a:rPr lang="en-US" b="1" dirty="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through the idea of covering with </a:t>
            </a:r>
            <a:r>
              <a:rPr lang="en-US"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a texture];</a:t>
            </a:r>
            <a: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b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br>
            <a: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r>
              <a:rPr lang="en-US" sz="2400" b="1" u="sng"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to </a:t>
            </a:r>
            <a:r>
              <a:rPr lang="en-US" sz="2400" b="1" u="sng" dirty="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grow dusky at sundown</a:t>
            </a:r>
            <a:r>
              <a:rPr lang="en-US" sz="24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a:t>
            </a:r>
            <a:r>
              <a:rPr lang="en-US" sz="2400" b="1" dirty="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r>
              <a:rPr lang="en-US" sz="20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KJV </a:t>
            </a:r>
            <a:r>
              <a:rPr lang="en-US" sz="2000" b="1" dirty="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r>
              <a:rPr lang="en-US" sz="2000" b="1" u="sng" dirty="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be darkened</a:t>
            </a:r>
            <a:r>
              <a:rPr lang="en-US" sz="2000" b="1" dirty="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(toward) evening</a:t>
            </a:r>
            <a:r>
              <a:rPr lang="en-US" sz="2000" b="1" dirty="0" smtClean="0">
                <a:ln w="1905">
                  <a:solidFill>
                    <a:srgbClr val="002060"/>
                  </a:solidFill>
                </a:ln>
                <a:solidFill>
                  <a:srgbClr val="FFC000"/>
                </a:solidFill>
                <a:effectLst>
                  <a:glow rad="114300">
                    <a:schemeClr val="tx2">
                      <a:lumMod val="75000"/>
                      <a:alpha val="86000"/>
                    </a:schemeClr>
                  </a:glow>
                  <a:innerShdw blurRad="69850" dist="43180" dir="5400000">
                    <a:srgbClr val="000000">
                      <a:alpha val="65000"/>
                    </a:srgbClr>
                  </a:innerShdw>
                </a:effectLst>
              </a:rPr>
              <a:t>. </a:t>
            </a:r>
            <a:r>
              <a:rPr lang="en-US" sz="2000" b="1" dirty="0" smtClean="0">
                <a:ln w="1905">
                  <a:solidFill>
                    <a:srgbClr val="002060"/>
                  </a:solidFill>
                </a:ln>
                <a:solidFill>
                  <a:srgbClr val="FFC000"/>
                </a:solidFill>
                <a:effectLst>
                  <a:glow rad="190500">
                    <a:schemeClr val="tx1">
                      <a:alpha val="83000"/>
                    </a:schemeClr>
                  </a:glow>
                  <a:innerShdw blurRad="69850" dist="43180" dir="5400000">
                    <a:srgbClr val="000000">
                      <a:alpha val="65000"/>
                    </a:srgbClr>
                  </a:innerShdw>
                </a:effectLst>
              </a:rPr>
              <a:t/>
            </a:r>
            <a:br>
              <a:rPr lang="en-US" sz="2000" b="1" dirty="0" smtClean="0">
                <a:ln w="1905">
                  <a:solidFill>
                    <a:srgbClr val="002060"/>
                  </a:solidFill>
                </a:ln>
                <a:solidFill>
                  <a:srgbClr val="FFC000"/>
                </a:solidFill>
                <a:effectLst>
                  <a:glow rad="190500">
                    <a:schemeClr val="tx1">
                      <a:alpha val="83000"/>
                    </a:schemeClr>
                  </a:glow>
                  <a:innerShdw blurRad="69850" dist="43180" dir="5400000">
                    <a:srgbClr val="000000">
                      <a:alpha val="65000"/>
                    </a:srgbClr>
                  </a:innerShdw>
                </a:effectLst>
              </a:rPr>
            </a:br>
            <a:r>
              <a:rPr lang="en-US" sz="2000" b="1" dirty="0" smtClean="0">
                <a:ln w="1905">
                  <a:solidFill>
                    <a:srgbClr val="002060"/>
                  </a:solidFill>
                </a:ln>
                <a:solidFill>
                  <a:srgbClr val="FFC000"/>
                </a:solidFill>
                <a:effectLst>
                  <a:glow rad="190500">
                    <a:schemeClr val="tx1">
                      <a:alpha val="83000"/>
                    </a:schemeClr>
                  </a:glow>
                  <a:innerShdw blurRad="69850" dist="43180" dir="5400000">
                    <a:srgbClr val="000000">
                      <a:alpha val="65000"/>
                    </a:srgbClr>
                  </a:innerShdw>
                </a:effectLst>
              </a:rPr>
              <a:t> </a:t>
            </a:r>
          </a:p>
          <a:p>
            <a:pPr marL="1200150" lvl="2" indent="-285750">
              <a:buFont typeface="Wingdings" pitchFamily="2" charset="2"/>
              <a:buChar char="Ø"/>
            </a:pPr>
            <a:r>
              <a:rPr lang="en-US" sz="24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H</a:t>
            </a:r>
            <a:r>
              <a:rPr lang="en-US" sz="24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6148   </a:t>
            </a:r>
            <a:r>
              <a:rPr lang="en-US" sz="2400" b="1" dirty="0" smtClean="0">
                <a:ln w="1905">
                  <a:solidFill>
                    <a:srgbClr val="002060"/>
                  </a:solidFill>
                </a:ln>
                <a:solidFill>
                  <a:srgbClr val="CCE9AD"/>
                </a:solidFill>
                <a:effectLst>
                  <a:glow rad="190500">
                    <a:schemeClr val="tx1">
                      <a:alpha val="83000"/>
                    </a:schemeClr>
                  </a:glow>
                  <a:innerShdw blurRad="69850" dist="43180" dir="5400000">
                    <a:srgbClr val="000000">
                      <a:alpha val="65000"/>
                    </a:srgbClr>
                  </a:innerShdw>
                </a:effectLst>
              </a:rPr>
              <a:t>[verb]  </a:t>
            </a:r>
            <a:r>
              <a:rPr lang="en-US" sz="24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a:t>
            </a:r>
            <a:r>
              <a:rPr lang="en-US" sz="2400" b="1" dirty="0" err="1">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arab</a:t>
            </a:r>
            <a:r>
              <a:rPr lang="en-US" sz="24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(aw-</a:t>
            </a:r>
            <a:r>
              <a:rPr lang="en-US" sz="2400" b="1" dirty="0" err="1">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rab</a:t>
            </a:r>
            <a:r>
              <a:rPr lang="en-US" sz="24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t>
            </a:r>
            <a:r>
              <a:rPr lang="en-US" sz="24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a primitive root; </a:t>
            </a:r>
            <a:r>
              <a:rPr lang="en-US" sz="24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to </a:t>
            </a:r>
            <a:r>
              <a:rPr lang="en-US" sz="2400" b="1" u="sng" dirty="0">
                <a:ln w="1905">
                  <a:solidFill>
                    <a:srgbClr val="002060"/>
                  </a:solidFill>
                </a:ln>
                <a:solidFill>
                  <a:schemeClr val="accent4">
                    <a:lumMod val="60000"/>
                    <a:lumOff val="40000"/>
                  </a:schemeClr>
                </a:solidFill>
                <a:effectLst>
                  <a:glow rad="190500">
                    <a:schemeClr val="tx1">
                      <a:alpha val="83000"/>
                    </a:schemeClr>
                  </a:glow>
                  <a:innerShdw blurRad="69850" dist="43180" dir="5400000">
                    <a:srgbClr val="000000">
                      <a:alpha val="65000"/>
                    </a:srgbClr>
                  </a:innerShdw>
                </a:effectLst>
              </a:rPr>
              <a:t>braid</a:t>
            </a:r>
            <a:r>
              <a:rPr lang="en-US" sz="2400" b="1" dirty="0">
                <a:ln w="1905">
                  <a:solidFill>
                    <a:srgbClr val="002060"/>
                  </a:solidFill>
                </a:ln>
                <a:solidFill>
                  <a:schemeClr val="accent4">
                    <a:lumMod val="60000"/>
                    <a:lumOff val="40000"/>
                  </a:schemeClr>
                </a:solidFill>
                <a:effectLst>
                  <a:glow rad="190500">
                    <a:schemeClr val="tx1">
                      <a:alpha val="83000"/>
                    </a:schemeClr>
                  </a:glow>
                  <a:innerShdw blurRad="69850" dist="43180" dir="5400000">
                    <a:srgbClr val="000000">
                      <a:alpha val="65000"/>
                    </a:srgbClr>
                  </a:innerShdw>
                </a:effectLst>
              </a:rPr>
              <a:t>, </a:t>
            </a:r>
            <a:r>
              <a:rPr lang="en-US" sz="24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i.e. </a:t>
            </a:r>
            <a:r>
              <a:rPr lang="en-US" sz="2400" b="1" u="sng" dirty="0">
                <a:ln w="1905">
                  <a:solidFill>
                    <a:srgbClr val="002060"/>
                  </a:solidFill>
                </a:ln>
                <a:solidFill>
                  <a:schemeClr val="accent4">
                    <a:lumMod val="60000"/>
                    <a:lumOff val="40000"/>
                  </a:schemeClr>
                </a:solidFill>
                <a:effectLst>
                  <a:glow rad="190500">
                    <a:schemeClr val="tx1">
                      <a:alpha val="83000"/>
                    </a:schemeClr>
                  </a:glow>
                  <a:innerShdw blurRad="69850" dist="43180" dir="5400000">
                    <a:srgbClr val="000000">
                      <a:alpha val="65000"/>
                    </a:srgbClr>
                  </a:innerShdw>
                </a:effectLst>
              </a:rPr>
              <a:t>intermix</a:t>
            </a:r>
            <a:r>
              <a:rPr lang="en-US" sz="2400" b="1" dirty="0">
                <a:ln w="1905">
                  <a:solidFill>
                    <a:srgbClr val="002060"/>
                  </a:solidFill>
                </a:ln>
                <a:solidFill>
                  <a:schemeClr val="accent4">
                    <a:lumMod val="60000"/>
                    <a:lumOff val="40000"/>
                  </a:schemeClr>
                </a:solidFill>
                <a:effectLst>
                  <a:glow rad="190500">
                    <a:schemeClr val="tx1">
                      <a:alpha val="83000"/>
                    </a:schemeClr>
                  </a:glow>
                  <a:innerShdw blurRad="69850" dist="43180" dir="5400000">
                    <a:srgbClr val="000000">
                      <a:alpha val="65000"/>
                    </a:srgbClr>
                  </a:innerShdw>
                </a:effectLst>
              </a:rPr>
              <a:t>;</a:t>
            </a:r>
            <a:r>
              <a:rPr lang="en-US" sz="24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t>
            </a:r>
            <a:r>
              <a:rPr lang="en-US" sz="20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technically, to traffic (as if by barter); </a:t>
            </a:r>
            <a:r>
              <a:rPr lang="en-US" sz="20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r>
            <a:br>
              <a:rPr lang="en-US" sz="20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br>
            <a:r>
              <a:rPr lang="en-US" sz="20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also </a:t>
            </a:r>
            <a:r>
              <a:rPr lang="en-US" sz="20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or give to be security (as a kind of exchange</a:t>
            </a:r>
            <a:r>
              <a:rPr lang="en-US" sz="20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t>
            </a:r>
            <a:r>
              <a:rPr lang="en-US" sz="24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r>
            <a:br>
              <a:rPr lang="en-US" sz="24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br>
            <a:r>
              <a:rPr lang="en-US" sz="24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KJV </a:t>
            </a:r>
            <a:r>
              <a:rPr lang="en-US" sz="24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t>
            </a:r>
            <a:r>
              <a:rPr lang="en-US"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engage,</a:t>
            </a:r>
            <a:r>
              <a:rPr lang="en-US" sz="20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(inter-) meddle (with), </a:t>
            </a:r>
            <a:r>
              <a:rPr lang="en-US" sz="2400" b="1" u="sng" dirty="0">
                <a:ln w="1905">
                  <a:solidFill>
                    <a:srgbClr val="002060"/>
                  </a:solidFill>
                </a:ln>
                <a:solidFill>
                  <a:schemeClr val="accent4">
                    <a:lumMod val="60000"/>
                    <a:lumOff val="40000"/>
                  </a:schemeClr>
                </a:solidFill>
                <a:effectLst>
                  <a:glow rad="190500">
                    <a:schemeClr val="tx1">
                      <a:alpha val="83000"/>
                    </a:schemeClr>
                  </a:glow>
                  <a:innerShdw blurRad="69850" dist="43180" dir="5400000">
                    <a:srgbClr val="000000">
                      <a:alpha val="65000"/>
                    </a:srgbClr>
                  </a:innerShdw>
                </a:effectLst>
              </a:rPr>
              <a:t>mingle</a:t>
            </a:r>
            <a:r>
              <a:rPr lang="en-US" sz="24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t>
            </a:r>
            <a:r>
              <a:rPr lang="en-US" sz="20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a:t>
            </a:r>
            <a:r>
              <a:rPr lang="en-US"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self</a:t>
            </a:r>
            <a:r>
              <a:rPr lang="en-US" sz="2000"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t>
            </a:r>
            <a:r>
              <a:rPr lang="en-US" sz="20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r>
            <a:br>
              <a:rPr lang="en-US" sz="20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br>
            <a:r>
              <a:rPr lang="en-US" sz="2000"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a:t>
            </a:r>
            <a:r>
              <a:rPr lang="en-US"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mortgage</a:t>
            </a:r>
            <a:r>
              <a:rPr lang="en-US"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occupy, give pledges, be (-come, put </a:t>
            </a:r>
            <a:r>
              <a:rPr lang="en-US"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in</a:t>
            </a:r>
            <a:r>
              <a:rPr lang="en-US"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 surety, undertake</a:t>
            </a:r>
            <a:r>
              <a:rPr lang="en-US" b="1" dirty="0" smtClean="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rPr>
              <a:t>.</a:t>
            </a:r>
            <a:endParaRPr lang="en-US" b="1" dirty="0">
              <a:ln w="1905">
                <a:solidFill>
                  <a:srgbClr val="002060"/>
                </a:solidFill>
              </a:ln>
              <a:solidFill>
                <a:schemeClr val="accent6">
                  <a:lumMod val="60000"/>
                  <a:lumOff val="40000"/>
                </a:schemeClr>
              </a:solidFill>
              <a:effectLst>
                <a:glow rad="190500">
                  <a:schemeClr val="tx1">
                    <a:alpha val="83000"/>
                  </a:schemeClr>
                </a:glow>
                <a:innerShdw blurRad="69850" dist="43180" dir="5400000">
                  <a:srgbClr val="000000">
                    <a:alpha val="65000"/>
                  </a:srgbClr>
                </a:innerShdw>
              </a:effectLst>
            </a:endParaRPr>
          </a:p>
        </p:txBody>
      </p:sp>
      <p:pic>
        <p:nvPicPr>
          <p:cNvPr id="5" name="Picture 2" descr="C:\Users\Rae\Desktop\Grammar Art\p 7 Stron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1442" y="1270405"/>
            <a:ext cx="1988289" cy="27047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rot="21031886">
            <a:off x="230103" y="358786"/>
            <a:ext cx="1406436" cy="494386"/>
          </a:xfrm>
          <a:prstGeom prst="roundRect">
            <a:avLst/>
          </a:prstGeom>
          <a:solidFill>
            <a:schemeClr val="accent3">
              <a:lumMod val="40000"/>
              <a:lumOff val="60000"/>
            </a:schemeClr>
          </a:solidFill>
          <a:ln w="57150">
            <a:solidFill>
              <a:schemeClr val="accent4">
                <a:lumMod val="60000"/>
                <a:lumOff val="4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1428555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wipe(left)">
                                      <p:cBhvr>
                                        <p:cTn id="14" dur="22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bg1"/>
                </a:solidFill>
              </a:rPr>
              <a:pPr eaLnBrk="1" latinLnBrk="0" hangingPunct="1"/>
              <a:t>25</a:t>
            </a:fld>
            <a:endParaRPr kumimoji="0" lang="en-US" dirty="0">
              <a:solidFill>
                <a:schemeClr val="bg1"/>
              </a:solidFill>
            </a:endParaRPr>
          </a:p>
        </p:txBody>
      </p:sp>
      <p:sp>
        <p:nvSpPr>
          <p:cNvPr id="3" name="Rectangle 2"/>
          <p:cNvSpPr/>
          <p:nvPr/>
        </p:nvSpPr>
        <p:spPr>
          <a:xfrm>
            <a:off x="1731870" y="641969"/>
            <a:ext cx="6572157" cy="2585323"/>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3"/>
                </a:solidFill>
                <a:effectLst>
                  <a:outerShdw blurRad="50800" dist="39000" dir="5460000" algn="tl">
                    <a:srgbClr val="000000">
                      <a:alpha val="38000"/>
                    </a:srgbClr>
                  </a:outerShdw>
                </a:effectLst>
                <a:latin typeface="Ravie" pitchFamily="82" charset="0"/>
              </a:rPr>
              <a:t>Question:</a:t>
            </a:r>
          </a:p>
          <a:p>
            <a:pPr algn="ctr"/>
            <a:endParaRPr lang="en-US" b="1" dirty="0" smtClean="0">
              <a:ln w="11430"/>
              <a:solidFill>
                <a:schemeClr val="accent3"/>
              </a:solidFill>
              <a:effectLst>
                <a:outerShdw blurRad="50800" dist="39000" dir="5460000" algn="tl">
                  <a:srgbClr val="000000">
                    <a:alpha val="38000"/>
                  </a:srgbClr>
                </a:outerShdw>
              </a:effectLst>
              <a:latin typeface="Ravie" pitchFamily="82" charset="0"/>
            </a:endParaRPr>
          </a:p>
          <a:p>
            <a:pPr algn="ctr"/>
            <a: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Why are there </a:t>
            </a:r>
            <a:b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br>
            <a:r>
              <a:rPr lang="en-US" sz="3600" b="1" dirty="0" smtClean="0">
                <a:ln w="11430"/>
                <a:solidFill>
                  <a:srgbClr val="F1E441"/>
                </a:solidFill>
                <a:effectLst>
                  <a:outerShdw blurRad="50800" dist="39000" dir="5460000" algn="tl">
                    <a:srgbClr val="000000">
                      <a:alpha val="38000"/>
                    </a:srgbClr>
                  </a:outerShdw>
                </a:effectLst>
                <a:latin typeface="Segoe Print" pitchFamily="2" charset="0"/>
              </a:rPr>
              <a:t>two primitive roots [</a:t>
            </a:r>
            <a:r>
              <a:rPr lang="en-US" sz="3600" b="1" dirty="0" err="1" smtClean="0">
                <a:ln w="11430"/>
                <a:solidFill>
                  <a:srgbClr val="F1E441"/>
                </a:solidFill>
                <a:effectLst>
                  <a:outerShdw blurRad="50800" dist="39000" dir="5460000" algn="tl">
                    <a:srgbClr val="000000">
                      <a:alpha val="38000"/>
                    </a:srgbClr>
                  </a:outerShdw>
                </a:effectLst>
                <a:latin typeface="Segoe Print" pitchFamily="2" charset="0"/>
              </a:rPr>
              <a:t>p.r.</a:t>
            </a:r>
            <a:r>
              <a:rPr lang="en-US" sz="3600" b="1" dirty="0" smtClean="0">
                <a:ln w="11430"/>
                <a:solidFill>
                  <a:srgbClr val="F1E441"/>
                </a:solidFill>
                <a:effectLst>
                  <a:outerShdw blurRad="50800" dist="39000" dir="5460000" algn="tl">
                    <a:srgbClr val="000000">
                      <a:alpha val="38000"/>
                    </a:srgbClr>
                  </a:outerShdw>
                </a:effectLst>
                <a:latin typeface="Segoe Print" pitchFamily="2" charset="0"/>
              </a:rPr>
              <a:t>] </a:t>
            </a:r>
            <a:br>
              <a:rPr lang="en-US" sz="3600" b="1" dirty="0" smtClean="0">
                <a:ln w="11430"/>
                <a:solidFill>
                  <a:srgbClr val="F1E441"/>
                </a:solidFill>
                <a:effectLst>
                  <a:outerShdw blurRad="50800" dist="39000" dir="5460000" algn="tl">
                    <a:srgbClr val="000000">
                      <a:alpha val="38000"/>
                    </a:srgbClr>
                  </a:outerShdw>
                </a:effectLst>
                <a:latin typeface="Segoe Print" pitchFamily="2" charset="0"/>
              </a:rPr>
            </a:br>
            <a: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for the word </a:t>
            </a:r>
            <a:r>
              <a:rPr lang="en-US" sz="3600" b="1" dirty="0" smtClean="0">
                <a:ln w="11430"/>
                <a:solidFill>
                  <a:srgbClr val="F1E441"/>
                </a:solidFill>
                <a:effectLst>
                  <a:outerShdw blurRad="50800" dist="39000" dir="5460000" algn="tl">
                    <a:srgbClr val="000000">
                      <a:alpha val="38000"/>
                    </a:srgbClr>
                  </a:outerShdw>
                </a:effectLst>
                <a:latin typeface="Segoe Print" pitchFamily="2" charset="0"/>
              </a:rPr>
              <a:t>“evening”</a:t>
            </a:r>
            <a: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a:t>
            </a:r>
          </a:p>
        </p:txBody>
      </p:sp>
      <p:pic>
        <p:nvPicPr>
          <p:cNvPr id="4" name="Picture 2" descr="C:\Users\Rae\Desktop\Clip Art for PPTs\smiley questio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621" y="746159"/>
            <a:ext cx="3281685" cy="24811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44499" y="3564442"/>
            <a:ext cx="8645773" cy="1754326"/>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3"/>
                </a:solidFill>
                <a:effectLst>
                  <a:outerShdw blurRad="50800" dist="39000" dir="5460000" algn="tl">
                    <a:srgbClr val="000000">
                      <a:alpha val="38000"/>
                    </a:srgbClr>
                  </a:outerShdw>
                </a:effectLst>
                <a:latin typeface="Ravie" pitchFamily="82" charset="0"/>
              </a:rPr>
              <a:t>Answer:</a:t>
            </a:r>
            <a: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  Because there are </a:t>
            </a:r>
            <a:b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br>
            <a:r>
              <a:rPr lang="en-US" sz="3600" b="1" dirty="0" smtClean="0">
                <a:ln w="11430"/>
                <a:solidFill>
                  <a:srgbClr val="F1E441"/>
                </a:solidFill>
                <a:effectLst>
                  <a:outerShdw blurRad="50800" dist="39000" dir="5460000" algn="tl">
                    <a:srgbClr val="000000">
                      <a:alpha val="38000"/>
                    </a:srgbClr>
                  </a:outerShdw>
                </a:effectLst>
                <a:latin typeface="Segoe Print" pitchFamily="2" charset="0"/>
              </a:rPr>
              <a:t>two twilights </a:t>
            </a:r>
            <a:br>
              <a:rPr lang="en-US" sz="3600" b="1" dirty="0" smtClean="0">
                <a:ln w="11430"/>
                <a:solidFill>
                  <a:srgbClr val="F1E441"/>
                </a:solidFill>
                <a:effectLst>
                  <a:outerShdw blurRad="50800" dist="39000" dir="5460000" algn="tl">
                    <a:srgbClr val="000000">
                      <a:alpha val="38000"/>
                    </a:srgbClr>
                  </a:outerShdw>
                </a:effectLst>
                <a:latin typeface="Segoe Print" pitchFamily="2" charset="0"/>
              </a:rPr>
            </a:br>
            <a:r>
              <a:rPr lang="en-US" sz="36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in every 24 hour cycle!</a:t>
            </a:r>
          </a:p>
        </p:txBody>
      </p:sp>
      <p:sp>
        <p:nvSpPr>
          <p:cNvPr id="6" name="Rectangle 5"/>
          <p:cNvSpPr/>
          <p:nvPr/>
        </p:nvSpPr>
        <p:spPr>
          <a:xfrm>
            <a:off x="3349257" y="5605847"/>
            <a:ext cx="8130476" cy="923330"/>
          </a:xfrm>
          <a:prstGeom prst="rect">
            <a:avLst/>
          </a:prstGeom>
          <a:noFill/>
        </p:spPr>
        <p:txBody>
          <a:bodyPr wrap="none" lIns="91440" tIns="45720" rIns="91440" bIns="45720">
            <a:prstTxWarp prst="textChevron">
              <a:avLst/>
            </a:prstTxWarp>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a:t>
            </a:r>
            <a:r>
              <a:rPr lang="en-US" sz="9600" b="1" spc="300" dirty="0" smtClean="0">
                <a:ln w="0">
                  <a:solidFill>
                    <a:schemeClr val="accent1">
                      <a:lumMod val="50000"/>
                    </a:schemeClr>
                  </a:solidFill>
                </a:ln>
                <a:solidFill>
                  <a:schemeClr val="accent4">
                    <a:lumMod val="60000"/>
                    <a:lumOff val="40000"/>
                  </a:schemeClr>
                </a:solidFill>
                <a:effectLst>
                  <a:reflection blurRad="6350" stA="55000" endA="300" endPos="45500" dir="5400000" sy="-100000" algn="bl" rotWithShape="0"/>
                </a:effectLst>
                <a:latin typeface="Cooper Black" pitchFamily="18" charset="0"/>
              </a:rPr>
              <a:t>What does that mean</a:t>
            </a:r>
            <a:r>
              <a:rPr lang="en-US" sz="9600" b="1" cap="all" dirty="0" smtClean="0">
                <a:ln w="0">
                  <a:solidFill>
                    <a:schemeClr val="accent1">
                      <a:lumMod val="50000"/>
                    </a:schemeClr>
                  </a:solidFill>
                </a:ln>
                <a:solidFill>
                  <a:schemeClr val="accent4">
                    <a:lumMod val="60000"/>
                    <a:lumOff val="40000"/>
                  </a:schemeClr>
                </a:solidFill>
                <a:effectLst>
                  <a:reflection blurRad="6350" stA="55000" endA="300" endPos="45500" dir="5400000" sy="-100000" algn="bl" rotWithShape="0"/>
                </a:effectLst>
                <a:latin typeface="Cooper Black" pitchFamily="18" charset="0"/>
              </a:rPr>
              <a:t>? </a:t>
            </a: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a:t>
            </a:r>
            <a:endParaRPr lang="en-US" sz="5400" b="1" cap="all" spc="0" dirty="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endParaRPr>
          </a:p>
        </p:txBody>
      </p:sp>
      <p:sp>
        <p:nvSpPr>
          <p:cNvPr id="7" name="Rounded Rectangle 6"/>
          <p:cNvSpPr/>
          <p:nvPr/>
        </p:nvSpPr>
        <p:spPr>
          <a:xfrm rot="21031886">
            <a:off x="626341" y="968520"/>
            <a:ext cx="1406436" cy="494386"/>
          </a:xfrm>
          <a:prstGeom prst="roundRect">
            <a:avLst/>
          </a:prstGeom>
          <a:solidFill>
            <a:schemeClr val="accent3">
              <a:lumMod val="40000"/>
              <a:lumOff val="60000"/>
            </a:schemeClr>
          </a:solidFill>
          <a:ln w="57150">
            <a:solidFill>
              <a:schemeClr val="accent4">
                <a:lumMod val="60000"/>
                <a:lumOff val="4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1551836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250"/>
                                        <p:tgtEl>
                                          <p:spTgt spid="6"/>
                                        </p:tgtEl>
                                      </p:cBhvr>
                                    </p:animEffect>
                                    <p:anim calcmode="lin" valueType="num">
                                      <p:cBhvr>
                                        <p:cTn id="14" dur="1250" fill="hold"/>
                                        <p:tgtEl>
                                          <p:spTgt spid="6"/>
                                        </p:tgtEl>
                                        <p:attrNameLst>
                                          <p:attrName>ppt_x</p:attrName>
                                        </p:attrNameLst>
                                      </p:cBhvr>
                                      <p:tavLst>
                                        <p:tav tm="0">
                                          <p:val>
                                            <p:strVal val="#ppt_x"/>
                                          </p:val>
                                        </p:tav>
                                        <p:tav tm="100000">
                                          <p:val>
                                            <p:strVal val="#ppt_x"/>
                                          </p:val>
                                        </p:tav>
                                      </p:tavLst>
                                    </p:anim>
                                    <p:anim calcmode="lin" valueType="num">
                                      <p:cBhvr>
                                        <p:cTn id="15"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68080" y="6342065"/>
            <a:ext cx="609600" cy="476250"/>
          </a:xfrm>
        </p:spPr>
        <p:txBody>
          <a:bodyPr/>
          <a:lstStyle/>
          <a:p>
            <a:pPr eaLnBrk="1" latinLnBrk="0" hangingPunct="1"/>
            <a:fld id="{D5BBC35B-A44B-4119-B8DA-DE9E3DFADA20}" type="slidenum">
              <a:rPr kumimoji="0" lang="en-US" smtClean="0">
                <a:solidFill>
                  <a:schemeClr val="bg1"/>
                </a:solidFill>
              </a:rPr>
              <a:pPr eaLnBrk="1" latinLnBrk="0" hangingPunct="1"/>
              <a:t>26</a:t>
            </a:fld>
            <a:endParaRPr kumimoji="0" lang="en-US" dirty="0">
              <a:solidFill>
                <a:schemeClr val="bg1"/>
              </a:solidFill>
            </a:endParaRPr>
          </a:p>
        </p:txBody>
      </p:sp>
      <p:sp>
        <p:nvSpPr>
          <p:cNvPr id="4" name="Rectangle 3"/>
          <p:cNvSpPr/>
          <p:nvPr/>
        </p:nvSpPr>
        <p:spPr>
          <a:xfrm>
            <a:off x="584791" y="188640"/>
            <a:ext cx="10865786" cy="523220"/>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1</a:t>
            </a:r>
            <a:r>
              <a:rPr lang="en-US" sz="2800" b="1" baseline="30000"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st</a:t>
            </a:r>
            <a:r>
              <a:rPr lang="en-US" sz="28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 </a:t>
            </a:r>
            <a:r>
              <a:rPr lang="en-US" sz="2800" b="1" dirty="0" err="1"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p.r.</a:t>
            </a:r>
            <a:r>
              <a:rPr lang="en-US" sz="28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 H61</a:t>
            </a:r>
            <a:r>
              <a:rPr lang="en-US" sz="2800" b="1" u="sng"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50</a:t>
            </a:r>
            <a:r>
              <a:rPr lang="en-US" sz="28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 </a:t>
            </a:r>
            <a:r>
              <a:rPr lang="en-US" sz="2800" b="1" dirty="0" smtClean="0">
                <a:ln w="11430"/>
                <a:solidFill>
                  <a:srgbClr val="F1E441"/>
                </a:solidFill>
                <a:effectLst>
                  <a:outerShdw blurRad="50800" dist="39000" dir="5460000" algn="tl">
                    <a:srgbClr val="000000">
                      <a:alpha val="38000"/>
                    </a:srgbClr>
                  </a:outerShdw>
                </a:effectLst>
                <a:latin typeface="Segoe Print" pitchFamily="2" charset="0"/>
              </a:rPr>
              <a:t>“</a:t>
            </a:r>
            <a:r>
              <a:rPr lang="en-US" sz="2800" b="1" dirty="0" err="1" smtClean="0">
                <a:ln w="11430"/>
                <a:solidFill>
                  <a:srgbClr val="F1E441"/>
                </a:solidFill>
                <a:effectLst>
                  <a:outerShdw blurRad="50800" dist="39000" dir="5460000" algn="tl">
                    <a:srgbClr val="000000">
                      <a:alpha val="38000"/>
                    </a:srgbClr>
                  </a:outerShdw>
                </a:effectLst>
                <a:latin typeface="Segoe Print" pitchFamily="2" charset="0"/>
              </a:rPr>
              <a:t>arab</a:t>
            </a:r>
            <a:r>
              <a:rPr lang="en-US" sz="2800" b="1" dirty="0" smtClean="0">
                <a:ln w="11430"/>
                <a:solidFill>
                  <a:srgbClr val="F1E441"/>
                </a:solidFill>
                <a:effectLst>
                  <a:outerShdw blurRad="50800" dist="39000" dir="5460000" algn="tl">
                    <a:srgbClr val="000000">
                      <a:alpha val="38000"/>
                    </a:srgbClr>
                  </a:outerShdw>
                </a:effectLst>
                <a:latin typeface="Segoe Print" pitchFamily="2" charset="0"/>
              </a:rPr>
              <a:t>” </a:t>
            </a:r>
            <a:r>
              <a:rPr lang="en-US" sz="28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aligns with </a:t>
            </a:r>
            <a:r>
              <a:rPr lang="en-US" sz="2800" b="1" u="sng" dirty="0" smtClean="0">
                <a:ln w="11430"/>
                <a:solidFill>
                  <a:srgbClr val="F1E441"/>
                </a:solidFill>
                <a:effectLst>
                  <a:outerShdw blurRad="50800" dist="39000" dir="5460000" algn="tl">
                    <a:srgbClr val="000000">
                      <a:alpha val="38000"/>
                    </a:srgbClr>
                  </a:outerShdw>
                </a:effectLst>
                <a:latin typeface="Segoe Print" pitchFamily="2" charset="0"/>
              </a:rPr>
              <a:t>evenin</a:t>
            </a:r>
            <a:r>
              <a:rPr lang="en-US" sz="2800" b="1" dirty="0" smtClean="0">
                <a:ln w="11430"/>
                <a:solidFill>
                  <a:srgbClr val="F1E441"/>
                </a:solidFill>
                <a:effectLst>
                  <a:outerShdw blurRad="50800" dist="39000" dir="5460000" algn="tl">
                    <a:srgbClr val="000000">
                      <a:alpha val="38000"/>
                    </a:srgbClr>
                  </a:outerShdw>
                </a:effectLst>
                <a:latin typeface="Segoe Print" pitchFamily="2" charset="0"/>
              </a:rPr>
              <a:t>g twilight.</a:t>
            </a:r>
            <a:endParaRPr lang="en-US" sz="28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endParaRPr>
          </a:p>
        </p:txBody>
      </p:sp>
      <p:pic>
        <p:nvPicPr>
          <p:cNvPr id="5" name="Picture 2" descr="C:\Users\Rae\Desktop\Clip Art for PPTs\smiley questio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551" y="55883"/>
            <a:ext cx="2345580" cy="17733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05216" y="836712"/>
            <a:ext cx="4248472" cy="5505353"/>
          </a:xfrm>
          <a:prstGeom prst="rect">
            <a:avLst/>
          </a:prstGeom>
          <a:solidFill>
            <a:schemeClr val="accent4">
              <a:lumMod val="20000"/>
              <a:lumOff val="80000"/>
              <a:alpha val="23000"/>
            </a:schemeClr>
          </a:solidFill>
          <a:ln w="38100">
            <a:solidFill>
              <a:schemeClr val="accent4">
                <a:lumMod val="60000"/>
                <a:lumOff val="40000"/>
              </a:schemeClr>
            </a:solidFill>
          </a:ln>
          <a:scene3d>
            <a:camera prst="orthographicFront"/>
            <a:lightRig rig="threePt" dir="t"/>
          </a:scene3d>
          <a:sp3d>
            <a:bevelT/>
          </a:sp3d>
        </p:spPr>
        <p:txBody>
          <a:bodyPr wrap="square">
            <a:spAutoFit/>
          </a:bodyPr>
          <a:lstStyle/>
          <a:p>
            <a:pPr marL="342900" indent="-342900">
              <a:lnSpc>
                <a:spcPct val="150000"/>
              </a:lnSpc>
              <a:buFont typeface="Arial" pitchFamily="34" charset="0"/>
              <a:buChar char="•"/>
            </a:pP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H6153  </a:t>
            </a:r>
            <a:r>
              <a:rPr lang="en-US" sz="2000" b="1" dirty="0" smtClean="0">
                <a:ln w="1905">
                  <a:solidFill>
                    <a:srgbClr val="002060"/>
                  </a:solidFill>
                </a:ln>
                <a:solidFill>
                  <a:srgbClr val="0070C0"/>
                </a:solidFill>
                <a:effectLst>
                  <a:glow rad="190500">
                    <a:schemeClr val="bg1"/>
                  </a:glow>
                  <a:innerShdw blurRad="69850" dist="43180" dir="5400000">
                    <a:srgbClr val="000000">
                      <a:alpha val="65000"/>
                    </a:srgbClr>
                  </a:innerShdw>
                </a:effectLst>
              </a:rPr>
              <a:t>[noun]  </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`ereb; </a:t>
            </a:r>
            <a:r>
              <a:rPr lang="en-US" sz="24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from </a:t>
            </a:r>
            <a:r>
              <a:rPr lang="en-US" sz="2400" b="1" dirty="0">
                <a:ln w="1905">
                  <a:solidFill>
                    <a:srgbClr val="002060"/>
                  </a:solidFill>
                </a:ln>
                <a:solidFill>
                  <a:schemeClr val="accent4">
                    <a:lumMod val="75000"/>
                  </a:schemeClr>
                </a:solidFill>
                <a:effectLst>
                  <a:glow rad="190500">
                    <a:schemeClr val="bg1"/>
                  </a:glow>
                  <a:innerShdw blurRad="69850" dist="43180" dir="5400000">
                    <a:srgbClr val="000000">
                      <a:alpha val="65000"/>
                    </a:srgbClr>
                  </a:innerShdw>
                </a:effectLst>
              </a:rPr>
              <a:t>H</a:t>
            </a:r>
            <a:r>
              <a:rPr lang="en-US" sz="2400" b="1" dirty="0" smtClean="0">
                <a:ln w="1905">
                  <a:solidFill>
                    <a:srgbClr val="002060"/>
                  </a:solidFill>
                </a:ln>
                <a:solidFill>
                  <a:schemeClr val="accent4">
                    <a:lumMod val="75000"/>
                  </a:schemeClr>
                </a:solidFill>
                <a:effectLst>
                  <a:glow rad="190500">
                    <a:schemeClr val="bg1"/>
                  </a:glow>
                  <a:innerShdw blurRad="69850" dist="43180" dir="5400000">
                    <a:srgbClr val="000000">
                      <a:alpha val="65000"/>
                    </a:srgbClr>
                  </a:innerShdw>
                </a:effectLst>
              </a:rPr>
              <a:t>6150</a:t>
            </a:r>
            <a:r>
              <a:rPr lang="en-US" sz="2400" b="1" dirty="0">
                <a:ln w="1905">
                  <a:solidFill>
                    <a:srgbClr val="002060"/>
                  </a:solidFill>
                </a:ln>
                <a:solidFill>
                  <a:schemeClr val="accent4">
                    <a:lumMod val="75000"/>
                  </a:schemeClr>
                </a:solidFill>
                <a:effectLst>
                  <a:glow rad="190500">
                    <a:schemeClr val="bg1"/>
                  </a:glow>
                  <a:innerShdw blurRad="69850" dist="43180" dir="5400000">
                    <a:srgbClr val="000000">
                      <a:alpha val="65000"/>
                    </a:srgbClr>
                  </a:innerShdw>
                </a:effectLst>
              </a:rPr>
              <a:t>;</a:t>
            </a:r>
            <a:r>
              <a:rPr lang="en-US" sz="24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dusk</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KJV </a:t>
            </a:r>
            <a:r>
              <a:rPr lang="en-US" sz="24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day, even (-</a:t>
            </a:r>
            <a:r>
              <a:rPr lang="en-US" sz="2400" b="1" dirty="0" err="1">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ing</a:t>
            </a:r>
            <a:r>
              <a:rPr lang="en-US" sz="24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tide), night</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bg1"/>
                  </a:glow>
                  <a:innerShdw blurRad="69850" dist="43180" dir="5400000">
                    <a:srgbClr val="000000">
                      <a:alpha val="65000"/>
                    </a:srgbClr>
                  </a:innerShdw>
                </a:effectLst>
              </a:rPr>
              <a:t>. </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tx1">
                      <a:alpha val="83000"/>
                    </a:schemeClr>
                  </a:glow>
                  <a:innerShdw blurRad="69850" dist="43180" dir="5400000">
                    <a:srgbClr val="000000">
                      <a:alpha val="65000"/>
                    </a:srgbClr>
                  </a:innerShdw>
                </a:effectLst>
              </a:rPr>
              <a:t/>
            </a:r>
            <a:b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chemeClr val="tx1">
                      <a:alpha val="83000"/>
                    </a:schemeClr>
                  </a:glow>
                  <a:innerShdw blurRad="69850" dist="43180" dir="5400000">
                    <a:srgbClr val="000000">
                      <a:alpha val="65000"/>
                    </a:srgbClr>
                  </a:innerShdw>
                </a:effectLst>
              </a:rPr>
            </a:br>
            <a:r>
              <a:rPr lang="en-US" sz="105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rgbClr val="0070C0">
                      <a:alpha val="86000"/>
                    </a:srgbClr>
                  </a:glow>
                  <a:innerShdw blurRad="69850" dist="43180" dir="5400000">
                    <a:srgbClr val="000000">
                      <a:alpha val="65000"/>
                    </a:srgbClr>
                  </a:innerShdw>
                </a:effectLst>
              </a:rPr>
              <a:t> </a:t>
            </a:r>
          </a:p>
          <a:p>
            <a:pPr marL="742950" lvl="1" indent="-285750">
              <a:buFont typeface="Wingdings" pitchFamily="2" charset="2"/>
              <a:buChar char="v"/>
            </a:pPr>
            <a:r>
              <a:rPr lang="en-US" sz="24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 </a:t>
            </a:r>
            <a:r>
              <a:rPr lang="en-US" sz="2800" b="1" dirty="0" smtClean="0">
                <a:ln w="1905">
                  <a:solidFill>
                    <a:srgbClr val="002060"/>
                  </a:solidFill>
                </a:ln>
                <a:solidFill>
                  <a:srgbClr val="FFC000"/>
                </a:solidFill>
                <a:effectLst>
                  <a:glow rad="127000">
                    <a:schemeClr val="bg1">
                      <a:alpha val="94000"/>
                    </a:schemeClr>
                  </a:glow>
                  <a:innerShdw blurRad="69850" dist="43180" dir="5400000">
                    <a:srgbClr val="000000">
                      <a:alpha val="65000"/>
                    </a:srgbClr>
                  </a:innerShdw>
                </a:effectLst>
              </a:rPr>
              <a:t>H6150</a:t>
            </a:r>
            <a:r>
              <a:rPr lang="en-US" sz="28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 </a:t>
            </a:r>
            <a:r>
              <a:rPr lang="en-US" sz="2400" b="1" dirty="0" smtClean="0">
                <a:ln w="1905">
                  <a:solidFill>
                    <a:srgbClr val="002060"/>
                  </a:solidFill>
                </a:ln>
                <a:solidFill>
                  <a:srgbClr val="CCE9AD"/>
                </a:solidFill>
                <a:effectLst>
                  <a:glow rad="101600">
                    <a:schemeClr val="accent3">
                      <a:satMod val="175000"/>
                      <a:alpha val="40000"/>
                    </a:schemeClr>
                  </a:glow>
                  <a:innerShdw blurRad="69850" dist="43180" dir="5400000">
                    <a:srgbClr val="000000">
                      <a:alpha val="65000"/>
                    </a:srgbClr>
                  </a:innerShdw>
                </a:effectLst>
              </a:rPr>
              <a:t>[verb] </a:t>
            </a:r>
            <a:r>
              <a:rPr lang="en-US" sz="28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a:t>
            </a:r>
            <a:r>
              <a:rPr lang="en-US" sz="2800" b="1" dirty="0" err="1"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arab</a:t>
            </a:r>
            <a:r>
              <a:rPr lang="en-US" sz="28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 </a:t>
            </a:r>
            <a:r>
              <a:rPr lang="en-US" sz="2800" b="1" dirty="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a primitive root </a:t>
            </a:r>
            <a:r>
              <a:rPr lang="en-US" sz="28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  </a:t>
            </a:r>
            <a:br>
              <a:rPr lang="en-US" sz="28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br>
            <a:r>
              <a:rPr lang="en-US" sz="2800" b="1" dirty="0" smtClean="0">
                <a:ln w="1905">
                  <a:solidFill>
                    <a:srgbClr val="002060"/>
                  </a:solidFill>
                </a:ln>
                <a:solidFill>
                  <a:srgbClr val="FFC000"/>
                </a:solidFill>
                <a:effectLst>
                  <a:glow rad="101600">
                    <a:srgbClr val="75DBFF">
                      <a:alpha val="40000"/>
                    </a:srgbClr>
                  </a:glow>
                  <a:innerShdw blurRad="69850" dist="43180" dir="5400000">
                    <a:srgbClr val="000000">
                      <a:alpha val="65000"/>
                    </a:srgbClr>
                  </a:innerShdw>
                </a:effectLst>
              </a:rPr>
              <a:t> </a:t>
            </a:r>
            <a:r>
              <a:rPr lang="en-US" sz="2000" b="1" dirty="0" smtClean="0">
                <a:ln w="1905">
                  <a:solidFill>
                    <a:srgbClr val="002060"/>
                  </a:solidFill>
                </a:ln>
                <a:solidFill>
                  <a:srgbClr val="FFC000"/>
                </a:solidFill>
                <a:effectLst>
                  <a:glow rad="101600">
                    <a:srgbClr val="75DBFF">
                      <a:alpha val="61000"/>
                    </a:srgbClr>
                  </a:glow>
                  <a:innerShdw blurRad="69850" dist="43180" dir="5400000">
                    <a:srgbClr val="000000">
                      <a:alpha val="65000"/>
                    </a:srgbClr>
                  </a:innerShdw>
                </a:effectLst>
              </a:rPr>
              <a:t>([</a:t>
            </a:r>
            <a:r>
              <a:rPr lang="en-US" sz="2000" b="1" u="sng" dirty="0" smtClean="0">
                <a:ln w="1905">
                  <a:solidFill>
                    <a:srgbClr val="002060"/>
                  </a:solidFill>
                </a:ln>
                <a:solidFill>
                  <a:srgbClr val="FFC000"/>
                </a:solidFill>
                <a:effectLst>
                  <a:glow rad="101600">
                    <a:srgbClr val="75DBFF">
                      <a:alpha val="61000"/>
                    </a:srgbClr>
                  </a:glow>
                  <a:innerShdw blurRad="69850" dist="43180" dir="5400000">
                    <a:srgbClr val="000000">
                      <a:alpha val="65000"/>
                    </a:srgbClr>
                  </a:innerShdw>
                </a:effectLst>
              </a:rPr>
              <a:t>identical</a:t>
            </a:r>
            <a:r>
              <a:rPr lang="en-US" sz="2000" b="1" dirty="0" smtClean="0">
                <a:ln w="1905">
                  <a:solidFill>
                    <a:srgbClr val="002060"/>
                  </a:solidFill>
                </a:ln>
                <a:solidFill>
                  <a:srgbClr val="FFC000"/>
                </a:solidFill>
                <a:effectLst>
                  <a:glow rad="101600">
                    <a:srgbClr val="75DBFF">
                      <a:alpha val="61000"/>
                    </a:srgbClr>
                  </a:glow>
                  <a:innerShdw blurRad="69850" dist="43180" dir="5400000">
                    <a:srgbClr val="000000">
                      <a:alpha val="65000"/>
                    </a:srgbClr>
                  </a:innerShdw>
                </a:effectLst>
              </a:rPr>
              <a:t> with </a:t>
            </a:r>
            <a:r>
              <a:rPr lang="en-US" sz="2000" b="1" dirty="0">
                <a:ln w="1905">
                  <a:solidFill>
                    <a:srgbClr val="002060"/>
                  </a:solidFill>
                </a:ln>
                <a:solidFill>
                  <a:schemeClr val="bg2">
                    <a:lumMod val="50000"/>
                  </a:schemeClr>
                </a:solidFill>
                <a:effectLst>
                  <a:glow rad="101600">
                    <a:srgbClr val="75DBFF">
                      <a:alpha val="61000"/>
                    </a:srgbClr>
                  </a:glow>
                  <a:innerShdw blurRad="69850" dist="43180" dir="5400000">
                    <a:srgbClr val="000000">
                      <a:alpha val="65000"/>
                    </a:srgbClr>
                  </a:innerShdw>
                </a:effectLst>
              </a:rPr>
              <a:t>H</a:t>
            </a:r>
            <a:r>
              <a:rPr lang="en-US" sz="2000" b="1" dirty="0" smtClean="0">
                <a:ln w="1905">
                  <a:solidFill>
                    <a:srgbClr val="002060"/>
                  </a:solidFill>
                </a:ln>
                <a:solidFill>
                  <a:schemeClr val="bg2">
                    <a:lumMod val="50000"/>
                  </a:schemeClr>
                </a:solidFill>
                <a:effectLst>
                  <a:glow rad="101600">
                    <a:srgbClr val="75DBFF">
                      <a:alpha val="61000"/>
                    </a:srgbClr>
                  </a:glow>
                  <a:innerShdw blurRad="69850" dist="43180" dir="5400000">
                    <a:srgbClr val="000000">
                      <a:alpha val="65000"/>
                    </a:srgbClr>
                  </a:innerShdw>
                </a:effectLst>
              </a:rPr>
              <a:t>6148 </a:t>
            </a:r>
            <a:r>
              <a:rPr lang="en-US" sz="2000" b="1" dirty="0">
                <a:ln w="1905">
                  <a:solidFill>
                    <a:srgbClr val="002060"/>
                  </a:solidFill>
                </a:ln>
                <a:solidFill>
                  <a:srgbClr val="FFC000"/>
                </a:solidFill>
                <a:effectLst>
                  <a:glow rad="101600">
                    <a:srgbClr val="75DBFF">
                      <a:alpha val="61000"/>
                    </a:srgbClr>
                  </a:glow>
                  <a:innerShdw blurRad="69850" dist="43180" dir="5400000">
                    <a:srgbClr val="000000">
                      <a:alpha val="65000"/>
                    </a:srgbClr>
                  </a:innerShdw>
                </a:effectLst>
              </a:rPr>
              <a:t>through the idea of covering with </a:t>
            </a:r>
            <a:r>
              <a:rPr lang="en-US" sz="2000" b="1" dirty="0" smtClean="0">
                <a:ln w="1905">
                  <a:solidFill>
                    <a:srgbClr val="002060"/>
                  </a:solidFill>
                </a:ln>
                <a:solidFill>
                  <a:srgbClr val="FFC000"/>
                </a:solidFill>
                <a:effectLst>
                  <a:glow rad="101600">
                    <a:srgbClr val="75DBFF">
                      <a:alpha val="61000"/>
                    </a:srgbClr>
                  </a:glow>
                  <a:innerShdw blurRad="69850" dist="43180" dir="5400000">
                    <a:srgbClr val="000000">
                      <a:alpha val="65000"/>
                    </a:srgbClr>
                  </a:innerShdw>
                </a:effectLst>
              </a:rPr>
              <a:t>a texture]);</a:t>
            </a:r>
            <a:br>
              <a:rPr lang="en-US" sz="2000" b="1" dirty="0" smtClean="0">
                <a:ln w="1905">
                  <a:solidFill>
                    <a:srgbClr val="002060"/>
                  </a:solidFill>
                </a:ln>
                <a:solidFill>
                  <a:srgbClr val="FFC000"/>
                </a:solidFill>
                <a:effectLst>
                  <a:glow rad="101600">
                    <a:srgbClr val="75DBFF">
                      <a:alpha val="61000"/>
                    </a:srgbClr>
                  </a:glow>
                  <a:innerShdw blurRad="69850" dist="43180" dir="5400000">
                    <a:srgbClr val="000000">
                      <a:alpha val="65000"/>
                    </a:srgbClr>
                  </a:innerShdw>
                </a:effectLst>
              </a:rPr>
            </a:br>
            <a:r>
              <a:rPr lang="en-US" sz="2800" b="1" u="sng"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to </a:t>
            </a:r>
            <a:r>
              <a:rPr lang="en-US" sz="2800" b="1" u="sng" dirty="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grow </a:t>
            </a:r>
            <a:r>
              <a:rPr lang="en-US" sz="2800" b="1" u="sng" dirty="0">
                <a:ln w="1905">
                  <a:solidFill>
                    <a:srgbClr val="002060"/>
                  </a:solidFill>
                </a:ln>
                <a:solidFill>
                  <a:srgbClr val="FFC000"/>
                </a:solidFill>
                <a:effectLst>
                  <a:glow rad="101600">
                    <a:schemeClr val="bg1">
                      <a:alpha val="89000"/>
                    </a:schemeClr>
                  </a:glow>
                  <a:innerShdw blurRad="69850" dist="43180" dir="5400000">
                    <a:srgbClr val="000000">
                      <a:alpha val="65000"/>
                    </a:srgbClr>
                  </a:innerShdw>
                </a:effectLst>
              </a:rPr>
              <a:t>dusky at sundown</a:t>
            </a:r>
            <a:r>
              <a:rPr lang="en-US" sz="28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 </a:t>
            </a:r>
            <a:r>
              <a:rPr lang="en-US" sz="24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KJV </a:t>
            </a:r>
            <a:r>
              <a:rPr lang="en-US" sz="2400" b="1" dirty="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 </a:t>
            </a:r>
            <a:r>
              <a:rPr lang="en-US" sz="2400" b="1" u="sng" dirty="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be darkened</a:t>
            </a:r>
            <a:r>
              <a:rPr lang="en-US" sz="2400" b="1" dirty="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 (toward) evening</a:t>
            </a:r>
            <a:r>
              <a:rPr lang="en-US" sz="2400" b="1" dirty="0" smtClean="0">
                <a:ln w="1905">
                  <a:solidFill>
                    <a:srgbClr val="002060"/>
                  </a:solidFill>
                </a:ln>
                <a:solidFill>
                  <a:srgbClr val="FFC000"/>
                </a:solidFill>
                <a:effectLst>
                  <a:glow rad="101600">
                    <a:schemeClr val="accent3">
                      <a:satMod val="175000"/>
                      <a:alpha val="40000"/>
                    </a:schemeClr>
                  </a:glow>
                  <a:innerShdw blurRad="69850" dist="43180" dir="5400000">
                    <a:srgbClr val="000000">
                      <a:alpha val="65000"/>
                    </a:srgbClr>
                  </a:innerShdw>
                </a:effectLst>
              </a:rPr>
              <a:t>.</a:t>
            </a:r>
            <a:endParaRPr lang="en-US" sz="2000" b="1" dirty="0" smtClean="0">
              <a:ln w="1905">
                <a:solidFill>
                  <a:srgbClr val="002060"/>
                </a:solidFill>
              </a:ln>
              <a:solidFill>
                <a:srgbClr val="FFC000"/>
              </a:solidFill>
              <a:effectLst>
                <a:glow rad="190500">
                  <a:schemeClr val="tx1">
                    <a:alpha val="83000"/>
                  </a:schemeClr>
                </a:glow>
                <a:innerShdw blurRad="69850" dist="43180" dir="5400000">
                  <a:srgbClr val="000000">
                    <a:alpha val="65000"/>
                  </a:srgbClr>
                </a:innerShdw>
              </a:effectLst>
            </a:endParaRPr>
          </a:p>
        </p:txBody>
      </p:sp>
      <p:sp>
        <p:nvSpPr>
          <p:cNvPr id="7" name="Rectangle 6"/>
          <p:cNvSpPr/>
          <p:nvPr/>
        </p:nvSpPr>
        <p:spPr>
          <a:xfrm>
            <a:off x="6521740" y="1229312"/>
            <a:ext cx="3744416" cy="1446550"/>
          </a:xfrm>
          <a:prstGeom prst="rect">
            <a:avLst/>
          </a:prstGeom>
          <a:solidFill>
            <a:schemeClr val="accent4">
              <a:lumMod val="20000"/>
              <a:lumOff val="80000"/>
              <a:alpha val="23000"/>
            </a:schemeClr>
          </a:solidFill>
          <a:ln w="38100">
            <a:solidFill>
              <a:schemeClr val="accent4">
                <a:lumMod val="60000"/>
                <a:lumOff val="40000"/>
              </a:schemeClr>
            </a:solidFill>
          </a:ln>
          <a:scene3d>
            <a:camera prst="orthographicFront"/>
            <a:lightRig rig="threePt" dir="t"/>
          </a:scene3d>
          <a:sp3d>
            <a:bevelT/>
          </a:sp3d>
        </p:spPr>
        <p:txBody>
          <a:bodyPr wrap="square">
            <a:spAutoFit/>
          </a:bodyPr>
          <a:lstStyle/>
          <a:p>
            <a:pPr marL="285750" indent="-285750">
              <a:buFont typeface="Wingdings" pitchFamily="2" charset="2"/>
              <a:buChar char="Ø"/>
            </a:pPr>
            <a:r>
              <a:rPr lang="en-US" sz="2200" b="1" dirty="0"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H6148</a:t>
            </a: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r>
              <a:rPr lang="en-US" sz="2000" b="1" dirty="0" smtClean="0">
                <a:ln w="1905">
                  <a:solidFill>
                    <a:srgbClr val="002060"/>
                  </a:solidFill>
                </a:ln>
                <a:solidFill>
                  <a:srgbClr val="CCE9AD"/>
                </a:solidFill>
                <a:effectLst>
                  <a:glow rad="127000">
                    <a:srgbClr val="75DBFF">
                      <a:alpha val="83000"/>
                    </a:srgbClr>
                  </a:glow>
                  <a:innerShdw blurRad="69850" dist="43180" dir="5400000">
                    <a:srgbClr val="000000">
                      <a:alpha val="65000"/>
                    </a:srgbClr>
                  </a:innerShdw>
                </a:effectLst>
              </a:rPr>
              <a:t>[verb]</a:t>
            </a:r>
            <a:r>
              <a:rPr lang="en-US" sz="2200" b="1" dirty="0" smtClean="0">
                <a:ln w="1905">
                  <a:solidFill>
                    <a:srgbClr val="002060"/>
                  </a:solidFill>
                </a:ln>
                <a:solidFill>
                  <a:srgbClr val="CCE9AD"/>
                </a:solidFill>
                <a:effectLst>
                  <a:glow rad="127000">
                    <a:srgbClr val="75DBFF">
                      <a:alpha val="83000"/>
                    </a:srgbClr>
                  </a:glow>
                  <a:innerShdw blurRad="69850" dist="43180" dir="5400000">
                    <a:srgbClr val="000000">
                      <a:alpha val="65000"/>
                    </a:srgbClr>
                  </a:innerShdw>
                </a:effectLst>
              </a:rPr>
              <a:t>  </a:t>
            </a:r>
            <a:r>
              <a:rPr lang="en-US" sz="2200" b="1" dirty="0"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a:t>
            </a:r>
            <a:r>
              <a:rPr lang="en-US" sz="2200" b="1" dirty="0" err="1"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arab</a:t>
            </a:r>
            <a:r>
              <a:rPr lang="en-US" sz="2200" b="1" dirty="0"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a:t>
            </a: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 </a:t>
            </a:r>
            <a:r>
              <a:rPr lang="en-US" sz="2200" b="1" dirty="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primitive root; </a:t>
            </a: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to </a:t>
            </a:r>
            <a:r>
              <a:rPr lang="en-US" sz="2200" b="1" u="sng"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braid</a:t>
            </a:r>
            <a:r>
              <a:rPr lang="en-US" sz="2200" b="1"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a:t>
            </a:r>
            <a:r>
              <a:rPr lang="en-US" sz="2200" b="1" dirty="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i.e. </a:t>
            </a:r>
            <a:r>
              <a:rPr lang="en-US" sz="2200" b="1" u="sng"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intermix</a:t>
            </a:r>
            <a:r>
              <a:rPr lang="en-US" sz="2200" b="1"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 </a:t>
            </a: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KJV -</a:t>
            </a:r>
            <a:r>
              <a:rPr lang="en-US"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r>
              <a:rPr lang="en-US" b="1"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meddle</a:t>
            </a:r>
            <a:r>
              <a:rPr lang="en-US" b="1" dirty="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r>
              <a:rPr lang="en-US" b="1"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with</a:t>
            </a:r>
            <a:r>
              <a:rPr lang="en-US"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r>
              <a:rPr lang="en-US" sz="2200" b="1" u="sng" dirty="0"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mingle</a:t>
            </a:r>
            <a:r>
              <a:rPr lang="en-US" sz="16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a:t>
            </a:r>
            <a:endParaRPr lang="en-US" sz="1600" b="1" dirty="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endParaRPr>
          </a:p>
        </p:txBody>
      </p:sp>
      <p:pic>
        <p:nvPicPr>
          <p:cNvPr id="8" name="Picture 14" descr="C:\Users\Rae\Desktop\Art on Desktop\white man clip art\3d white people\png\Magnifyinig Glass red png.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8717522" y="2720032"/>
            <a:ext cx="1836158" cy="19641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744475" y="3408740"/>
            <a:ext cx="1875835" cy="923330"/>
          </a:xfrm>
          <a:prstGeom prst="rect">
            <a:avLst/>
          </a:prstGeom>
          <a:noFill/>
        </p:spPr>
        <p:txBody>
          <a:bodyPr wrap="none" lIns="91440" tIns="45720" rIns="91440" bIns="45720">
            <a:prstTxWarp prst="textChevron">
              <a:avLst/>
            </a:prstTxWarp>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a:t>
            </a:r>
            <a:r>
              <a:rPr lang="en-US" sz="1600" b="1" cap="all" dirty="0" smtClean="0">
                <a:ln w="0">
                  <a:solidFill>
                    <a:schemeClr val="accent1">
                      <a:lumMod val="50000"/>
                    </a:schemeClr>
                  </a:solidFill>
                </a:ln>
                <a:solidFill>
                  <a:schemeClr val="accent4">
                    <a:lumMod val="60000"/>
                    <a:lumOff val="40000"/>
                  </a:schemeClr>
                </a:solidFill>
                <a:effectLst>
                  <a:reflection blurRad="6350" stA="55000" endA="300" endPos="45500" dir="5400000" sy="-100000" algn="bl" rotWithShape="0"/>
                </a:effectLst>
                <a:latin typeface="Cooper Black" pitchFamily="18" charset="0"/>
              </a:rPr>
              <a:t>How?</a:t>
            </a: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a:t>
            </a:r>
            <a:endParaRPr lang="en-US" sz="5400" b="1" cap="all" spc="0" dirty="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endParaRPr>
          </a:p>
        </p:txBody>
      </p:sp>
      <p:sp>
        <p:nvSpPr>
          <p:cNvPr id="10" name="Content Placeholder 3"/>
          <p:cNvSpPr txBox="1">
            <a:spLocks/>
          </p:cNvSpPr>
          <p:nvPr/>
        </p:nvSpPr>
        <p:spPr>
          <a:xfrm>
            <a:off x="6449732" y="4279109"/>
            <a:ext cx="3816424" cy="2102219"/>
          </a:xfrm>
          <a:prstGeom prst="roundRect">
            <a:avLst>
              <a:gd name="adj" fmla="val 9901"/>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ln w="38100" cap="flat" cmpd="sng" algn="ctr">
            <a:solidFill>
              <a:schemeClr val="accent6">
                <a:lumMod val="75000"/>
              </a:schemeClr>
            </a:solidFill>
            <a:prstDash val="solid"/>
          </a:ln>
          <a:effectLst>
            <a:outerShdw blurRad="40000" dist="20000" dir="5400000" rotWithShape="0">
              <a:srgbClr val="000000">
                <a:alpha val="36000"/>
              </a:srgbClr>
            </a:outerShdw>
            <a:softEdge rad="0"/>
          </a:effectLst>
          <a:scene3d>
            <a:camera prst="orthographicFront"/>
            <a:lightRig rig="flat" dir="tl">
              <a:rot lat="0" lon="0" rev="6600000"/>
            </a:lightRig>
          </a:scene3d>
          <a:sp3d>
            <a:bevelT/>
          </a:sp3d>
        </p:spPr>
        <p:style>
          <a:lnRef idx="1">
            <a:schemeClr val="accent4"/>
          </a:lnRef>
          <a:fillRef idx="2">
            <a:schemeClr val="accent4"/>
          </a:fillRef>
          <a:effectRef idx="1">
            <a:schemeClr val="accent4"/>
          </a:effectRef>
          <a:fontRef idx="minor">
            <a:schemeClr val="dk1"/>
          </a:fontRef>
        </p:style>
        <p:txBody>
          <a:bodyPr>
            <a:normAutofit fontScale="92500"/>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dk1"/>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dk1"/>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dk1"/>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dk1"/>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dk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9pPr>
          </a:lstStyle>
          <a:p>
            <a:pPr marL="45720" indent="0" algn="ctr">
              <a:buNone/>
            </a:pPr>
            <a:r>
              <a:rPr lang="en-US" b="1" u="sng" dirty="0" smtClean="0">
                <a:ln w="11430"/>
                <a:solidFill>
                  <a:schemeClr val="tx1">
                    <a:lumMod val="75000"/>
                    <a:lumOff val="25000"/>
                  </a:schemeClr>
                </a:solidFill>
              </a:rPr>
              <a:t>Twilight</a:t>
            </a:r>
            <a:r>
              <a:rPr lang="en-US" b="1" dirty="0" smtClean="0">
                <a:ln w="11430"/>
                <a:solidFill>
                  <a:schemeClr val="tx1">
                    <a:lumMod val="75000"/>
                    <a:lumOff val="25000"/>
                  </a:schemeClr>
                </a:solidFill>
              </a:rPr>
              <a:t>  H5399  nesheph; properly</a:t>
            </a:r>
            <a:r>
              <a:rPr lang="en-US" b="1" dirty="0">
                <a:ln w="11430"/>
                <a:solidFill>
                  <a:schemeClr val="tx1">
                    <a:lumMod val="75000"/>
                    <a:lumOff val="25000"/>
                  </a:schemeClr>
                </a:solidFill>
              </a:rPr>
              <a:t>, a breeze, </a:t>
            </a:r>
            <a:r>
              <a:rPr lang="en-US" b="1" dirty="0" smtClean="0">
                <a:ln w="11430"/>
                <a:solidFill>
                  <a:schemeClr val="tx1">
                    <a:lumMod val="75000"/>
                    <a:lumOff val="25000"/>
                  </a:schemeClr>
                </a:solidFill>
              </a:rPr>
              <a:t/>
            </a:r>
            <a:br>
              <a:rPr lang="en-US" b="1" dirty="0" smtClean="0">
                <a:ln w="11430"/>
                <a:solidFill>
                  <a:schemeClr val="tx1">
                    <a:lumMod val="75000"/>
                    <a:lumOff val="25000"/>
                  </a:schemeClr>
                </a:solidFill>
              </a:rPr>
            </a:br>
            <a:r>
              <a:rPr lang="en-US" sz="1700" b="1" dirty="0" smtClean="0">
                <a:ln w="11430"/>
                <a:solidFill>
                  <a:schemeClr val="tx1">
                    <a:lumMod val="75000"/>
                    <a:lumOff val="25000"/>
                  </a:schemeClr>
                </a:solidFill>
              </a:rPr>
              <a:t>i.e</a:t>
            </a:r>
            <a:r>
              <a:rPr lang="en-US" sz="1700" b="1" dirty="0">
                <a:ln w="11430"/>
                <a:solidFill>
                  <a:schemeClr val="tx1">
                    <a:lumMod val="75000"/>
                    <a:lumOff val="25000"/>
                  </a:schemeClr>
                </a:solidFill>
              </a:rPr>
              <a:t>. </a:t>
            </a:r>
            <a:r>
              <a:rPr lang="en-US" sz="1700" b="1" dirty="0" smtClean="0">
                <a:ln w="11430"/>
                <a:solidFill>
                  <a:schemeClr val="tx1">
                    <a:lumMod val="75000"/>
                    <a:lumOff val="25000"/>
                  </a:schemeClr>
                </a:solidFill>
              </a:rPr>
              <a:t>(</a:t>
            </a:r>
            <a:r>
              <a:rPr lang="en-US" sz="1700" b="1" dirty="0">
                <a:ln w="11430"/>
                <a:solidFill>
                  <a:schemeClr val="tx1">
                    <a:lumMod val="75000"/>
                    <a:lumOff val="25000"/>
                  </a:schemeClr>
                </a:solidFill>
              </a:rPr>
              <a:t>by implication) </a:t>
            </a:r>
            <a:r>
              <a:rPr lang="en-US" b="1" u="sng" dirty="0">
                <a:ln w="11430"/>
                <a:solidFill>
                  <a:schemeClr val="accent3">
                    <a:lumMod val="50000"/>
                  </a:schemeClr>
                </a:solidFill>
              </a:rPr>
              <a:t>dusk</a:t>
            </a:r>
            <a:r>
              <a:rPr lang="en-US" b="1" dirty="0">
                <a:ln w="11430"/>
                <a:solidFill>
                  <a:srgbClr val="B83D68"/>
                </a:solidFill>
              </a:rPr>
              <a:t> </a:t>
            </a:r>
            <a:r>
              <a:rPr lang="en-US" b="1" dirty="0" smtClean="0">
                <a:ln w="11430"/>
                <a:solidFill>
                  <a:srgbClr val="B83D68"/>
                </a:solidFill>
              </a:rPr>
              <a:t/>
            </a:r>
            <a:br>
              <a:rPr lang="en-US" b="1" dirty="0" smtClean="0">
                <a:ln w="11430"/>
                <a:solidFill>
                  <a:srgbClr val="B83D68"/>
                </a:solidFill>
              </a:rPr>
            </a:br>
            <a:r>
              <a:rPr lang="en-US" sz="1700" b="1" dirty="0" smtClean="0">
                <a:ln w="11430"/>
                <a:solidFill>
                  <a:schemeClr val="accent3">
                    <a:lumMod val="50000"/>
                  </a:schemeClr>
                </a:solidFill>
              </a:rPr>
              <a:t>(</a:t>
            </a:r>
            <a:r>
              <a:rPr lang="en-US" sz="1700" b="1" dirty="0">
                <a:ln w="11430"/>
                <a:solidFill>
                  <a:schemeClr val="accent3">
                    <a:lumMod val="50000"/>
                  </a:schemeClr>
                </a:solidFill>
              </a:rPr>
              <a:t>when the evening breeze prevails</a:t>
            </a:r>
            <a:r>
              <a:rPr lang="en-US" sz="1700" b="1" dirty="0" smtClean="0">
                <a:ln w="11430"/>
                <a:solidFill>
                  <a:schemeClr val="accent3">
                    <a:lumMod val="50000"/>
                  </a:schemeClr>
                </a:solidFill>
              </a:rPr>
              <a:t>):  </a:t>
            </a:r>
            <a:r>
              <a:rPr lang="en-US" b="1" dirty="0" smtClean="0">
                <a:ln w="11430"/>
                <a:solidFill>
                  <a:schemeClr val="accent3">
                    <a:lumMod val="50000"/>
                  </a:schemeClr>
                </a:solidFill>
              </a:rPr>
              <a:t/>
            </a:r>
            <a:br>
              <a:rPr lang="en-US" b="1" dirty="0" smtClean="0">
                <a:ln w="11430"/>
                <a:solidFill>
                  <a:schemeClr val="accent3">
                    <a:lumMod val="50000"/>
                  </a:schemeClr>
                </a:solidFill>
              </a:rPr>
            </a:br>
            <a:r>
              <a:rPr lang="en-US" b="1" dirty="0" smtClean="0">
                <a:ln w="11430"/>
                <a:solidFill>
                  <a:schemeClr val="tx1">
                    <a:lumMod val="75000"/>
                    <a:lumOff val="25000"/>
                  </a:schemeClr>
                </a:solidFill>
              </a:rPr>
              <a:t>KJV </a:t>
            </a:r>
            <a:r>
              <a:rPr lang="en-US" b="1" dirty="0">
                <a:ln w="11430"/>
                <a:solidFill>
                  <a:schemeClr val="tx1">
                    <a:lumMod val="75000"/>
                    <a:lumOff val="25000"/>
                  </a:schemeClr>
                </a:solidFill>
              </a:rPr>
              <a:t>-</a:t>
            </a:r>
            <a:r>
              <a:rPr lang="en-US" b="1" dirty="0">
                <a:ln w="11430"/>
                <a:solidFill>
                  <a:srgbClr val="B83D68"/>
                </a:solidFill>
              </a:rPr>
              <a:t> </a:t>
            </a:r>
            <a:r>
              <a:rPr lang="en-US" sz="1700" b="1" u="sng" dirty="0">
                <a:ln w="11430"/>
                <a:solidFill>
                  <a:srgbClr val="002060"/>
                </a:solidFill>
              </a:rPr>
              <a:t>dark</a:t>
            </a:r>
            <a:r>
              <a:rPr lang="en-US" sz="1700" b="1" dirty="0">
                <a:ln w="11430"/>
                <a:solidFill>
                  <a:srgbClr val="002060"/>
                </a:solidFill>
              </a:rPr>
              <a:t>,</a:t>
            </a:r>
            <a:r>
              <a:rPr lang="en-US" sz="1700" b="1" dirty="0">
                <a:ln w="11430"/>
                <a:solidFill>
                  <a:srgbClr val="B83D68"/>
                </a:solidFill>
              </a:rPr>
              <a:t> dawning of the day (morning), </a:t>
            </a:r>
            <a:r>
              <a:rPr lang="en-US" sz="1700" b="1" u="sng" dirty="0">
                <a:ln w="11430"/>
                <a:solidFill>
                  <a:srgbClr val="002060"/>
                </a:solidFill>
              </a:rPr>
              <a:t>night</a:t>
            </a:r>
            <a:r>
              <a:rPr lang="en-US" sz="1700" b="1" dirty="0">
                <a:ln w="11430"/>
                <a:solidFill>
                  <a:srgbClr val="002060"/>
                </a:solidFill>
              </a:rPr>
              <a:t>,</a:t>
            </a:r>
            <a:r>
              <a:rPr lang="en-US" sz="1700" b="1" dirty="0">
                <a:ln w="11430"/>
                <a:solidFill>
                  <a:srgbClr val="B83D68"/>
                </a:solidFill>
              </a:rPr>
              <a:t> </a:t>
            </a:r>
            <a:r>
              <a:rPr lang="en-US" b="1" dirty="0">
                <a:ln w="11430"/>
                <a:solidFill>
                  <a:schemeClr val="tx1">
                    <a:lumMod val="75000"/>
                    <a:lumOff val="25000"/>
                  </a:schemeClr>
                </a:solidFill>
              </a:rPr>
              <a:t>twilight</a:t>
            </a:r>
            <a:r>
              <a:rPr lang="en-US" b="1" dirty="0" smtClean="0">
                <a:ln w="11430"/>
                <a:solidFill>
                  <a:schemeClr val="tx1">
                    <a:lumMod val="75000"/>
                    <a:lumOff val="25000"/>
                  </a:schemeClr>
                </a:solidFill>
              </a:rPr>
              <a:t>.</a:t>
            </a:r>
            <a:endParaRPr lang="en-US" b="1" dirty="0">
              <a:ln w="11430"/>
              <a:solidFill>
                <a:schemeClr val="tx1">
                  <a:lumMod val="75000"/>
                  <a:lumOff val="25000"/>
                </a:schemeClr>
              </a:solidFill>
            </a:endParaRPr>
          </a:p>
        </p:txBody>
      </p:sp>
      <p:sp>
        <p:nvSpPr>
          <p:cNvPr id="11" name="Rounded Rectangle 10"/>
          <p:cNvSpPr/>
          <p:nvPr/>
        </p:nvSpPr>
        <p:spPr>
          <a:xfrm rot="21031886">
            <a:off x="184381" y="1125956"/>
            <a:ext cx="1406436" cy="494386"/>
          </a:xfrm>
          <a:prstGeom prst="roundRect">
            <a:avLst/>
          </a:prstGeom>
          <a:solidFill>
            <a:schemeClr val="accent3">
              <a:lumMod val="40000"/>
              <a:lumOff val="60000"/>
            </a:schemeClr>
          </a:solidFill>
          <a:ln w="57150">
            <a:solidFill>
              <a:schemeClr val="accent4">
                <a:lumMod val="60000"/>
                <a:lumOff val="40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
        <p:nvSpPr>
          <p:cNvPr id="12" name="Oval 11"/>
          <p:cNvSpPr/>
          <p:nvPr/>
        </p:nvSpPr>
        <p:spPr>
          <a:xfrm>
            <a:off x="3214896" y="1470733"/>
            <a:ext cx="1008112" cy="559635"/>
          </a:xfrm>
          <a:prstGeom prst="ellipse">
            <a:avLst/>
          </a:prstGeom>
          <a:noFill/>
          <a:ln w="57150">
            <a:solidFill>
              <a:srgbClr val="25C034"/>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929452" y="4635890"/>
            <a:ext cx="1188132" cy="559635"/>
          </a:xfrm>
          <a:prstGeom prst="ellipse">
            <a:avLst/>
          </a:prstGeom>
          <a:noFill/>
          <a:ln w="57150">
            <a:solidFill>
              <a:srgbClr val="25C034"/>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465956" y="2262885"/>
            <a:ext cx="1116124" cy="457147"/>
          </a:xfrm>
          <a:prstGeom prst="ellipse">
            <a:avLst/>
          </a:prstGeom>
          <a:noFill/>
          <a:ln w="57150">
            <a:solidFill>
              <a:schemeClr val="accent4">
                <a:lumMod val="40000"/>
                <a:lumOff val="60000"/>
              </a:schemeClr>
            </a:solidFill>
          </a:ln>
          <a:effectLst>
            <a:glow rad="381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714020" y="4289741"/>
            <a:ext cx="1166167" cy="518043"/>
          </a:xfrm>
          <a:prstGeom prst="ellipse">
            <a:avLst/>
          </a:prstGeom>
          <a:noFill/>
          <a:ln w="57150">
            <a:solidFill>
              <a:srgbClr val="25C034"/>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955275" y="4991909"/>
            <a:ext cx="782169" cy="385965"/>
          </a:xfrm>
          <a:prstGeom prst="ellipse">
            <a:avLst/>
          </a:prstGeom>
          <a:noFill/>
          <a:ln w="57150">
            <a:solidFill>
              <a:srgbClr val="25C034"/>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35673" y="1902845"/>
            <a:ext cx="1374542" cy="481960"/>
          </a:xfrm>
          <a:prstGeom prst="ellipse">
            <a:avLst/>
          </a:prstGeom>
          <a:noFill/>
          <a:ln w="57150">
            <a:solidFill>
              <a:schemeClr val="accent4">
                <a:lumMod val="40000"/>
                <a:lumOff val="60000"/>
              </a:schemeClr>
            </a:solidFill>
          </a:ln>
          <a:effectLst>
            <a:glow rad="50800">
              <a:schemeClr val="bg2">
                <a:lumMod val="5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21740" y="829202"/>
            <a:ext cx="3744416" cy="400110"/>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1E441"/>
                </a:solidFill>
                <a:effectLst>
                  <a:outerShdw blurRad="50800" dist="39000" dir="5460000" algn="tl">
                    <a:srgbClr val="000000">
                      <a:alpha val="38000"/>
                    </a:srgbClr>
                  </a:outerShdw>
                </a:effectLst>
                <a:latin typeface="Segoe Print" pitchFamily="2" charset="0"/>
              </a:rPr>
              <a:t>Duskiness described:</a:t>
            </a:r>
            <a:endParaRPr lang="en-US" b="1" dirty="0" smtClean="0">
              <a:ln w="11430"/>
              <a:solidFill>
                <a:srgbClr val="F1E441"/>
              </a:solidFill>
              <a:effectLst>
                <a:outerShdw blurRad="50800" dist="39000" dir="5460000" algn="tl">
                  <a:srgbClr val="000000">
                    <a:alpha val="38000"/>
                  </a:srgbClr>
                </a:outerShdw>
              </a:effectLst>
              <a:latin typeface="Segoe Print" pitchFamily="2" charset="0"/>
            </a:endParaRPr>
          </a:p>
        </p:txBody>
      </p:sp>
      <p:sp>
        <p:nvSpPr>
          <p:cNvPr id="19" name="Oval 18"/>
          <p:cNvSpPr/>
          <p:nvPr/>
        </p:nvSpPr>
        <p:spPr>
          <a:xfrm>
            <a:off x="9079797" y="1573442"/>
            <a:ext cx="943382" cy="457147"/>
          </a:xfrm>
          <a:prstGeom prst="ellipse">
            <a:avLst/>
          </a:prstGeom>
          <a:noFill/>
          <a:ln w="57150">
            <a:solidFill>
              <a:schemeClr val="accent4">
                <a:lumMod val="40000"/>
                <a:lumOff val="60000"/>
              </a:schemeClr>
            </a:solidFill>
          </a:ln>
          <a:effectLst>
            <a:glow rad="38100">
              <a:schemeClr val="bg1"/>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urved Connector 19"/>
          <p:cNvCxnSpPr/>
          <p:nvPr/>
        </p:nvCxnSpPr>
        <p:spPr>
          <a:xfrm rot="5400000" flipH="1" flipV="1">
            <a:off x="4953635" y="2025424"/>
            <a:ext cx="2272115" cy="1368152"/>
          </a:xfrm>
          <a:prstGeom prst="curvedConnector3">
            <a:avLst>
              <a:gd name="adj1" fmla="val 30345"/>
            </a:avLst>
          </a:prstGeom>
          <a:ln w="57150">
            <a:solidFill>
              <a:srgbClr val="0070C0"/>
            </a:solidFill>
            <a:tailEnd type="arrow"/>
          </a:ln>
          <a:effectLst>
            <a:glow rad="88900">
              <a:schemeClr val="accent6">
                <a:lumMod val="20000"/>
                <a:lumOff val="80000"/>
                <a:alpha val="88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818156" y="3284984"/>
            <a:ext cx="2187860" cy="830997"/>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Another</a:t>
            </a:r>
            <a:r>
              <a:rPr lang="en-US" sz="2400" b="1" dirty="0" smtClean="0">
                <a:ln w="11430"/>
                <a:solidFill>
                  <a:srgbClr val="F1E441"/>
                </a:solidFill>
                <a:effectLst>
                  <a:outerShdw blurRad="50800" dist="39000" dir="5460000" algn="tl">
                    <a:srgbClr val="000000">
                      <a:alpha val="38000"/>
                    </a:srgbClr>
                  </a:outerShdw>
                </a:effectLst>
                <a:latin typeface="Segoe Print" pitchFamily="2" charset="0"/>
              </a:rPr>
              <a:t> </a:t>
            </a:r>
            <a:r>
              <a:rPr lang="en-US" sz="24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rPr>
              <a:t>Description</a:t>
            </a:r>
            <a:endParaRPr lang="en-US" sz="2000" b="1" dirty="0" smtClean="0">
              <a:ln w="11430"/>
              <a:solidFill>
                <a:schemeClr val="accent2">
                  <a:lumMod val="20000"/>
                  <a:lumOff val="80000"/>
                </a:schemeClr>
              </a:solidFill>
              <a:effectLst>
                <a:outerShdw blurRad="50800" dist="39000" dir="5460000" algn="tl">
                  <a:srgbClr val="000000">
                    <a:alpha val="38000"/>
                  </a:srgbClr>
                </a:outerShdw>
              </a:effectLst>
              <a:latin typeface="Segoe Print" pitchFamily="2" charset="0"/>
            </a:endParaRPr>
          </a:p>
        </p:txBody>
      </p:sp>
      <p:sp>
        <p:nvSpPr>
          <p:cNvPr id="22" name="Oval 21"/>
          <p:cNvSpPr/>
          <p:nvPr/>
        </p:nvSpPr>
        <p:spPr>
          <a:xfrm>
            <a:off x="2530820" y="5068107"/>
            <a:ext cx="1807264" cy="559635"/>
          </a:xfrm>
          <a:prstGeom prst="ellipse">
            <a:avLst/>
          </a:prstGeom>
          <a:noFill/>
          <a:ln w="571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5036" y="2669431"/>
            <a:ext cx="1436866" cy="3139321"/>
          </a:xfrm>
          <a:prstGeom prst="rect">
            <a:avLst/>
          </a:prstGeom>
          <a:solidFill>
            <a:schemeClr val="accent4">
              <a:lumMod val="20000"/>
              <a:lumOff val="80000"/>
              <a:alpha val="23000"/>
            </a:schemeClr>
          </a:solidFill>
          <a:ln w="38100">
            <a:solidFill>
              <a:schemeClr val="accent4">
                <a:lumMod val="60000"/>
                <a:lumOff val="40000"/>
              </a:schemeClr>
            </a:solidFill>
          </a:ln>
          <a:scene3d>
            <a:camera prst="orthographicFront"/>
            <a:lightRig rig="threePt" dir="t"/>
          </a:scene3d>
          <a:sp3d>
            <a:bevelT/>
          </a:sp3d>
        </p:spPr>
        <p:txBody>
          <a:bodyPr wrap="square">
            <a:spAutoFit/>
          </a:bodyPr>
          <a:lstStyle/>
          <a:p>
            <a:pPr algn="ctr"/>
            <a:r>
              <a:rPr lang="en-US" b="1" dirty="0" smtClean="0">
                <a:ln w="1905">
                  <a:solidFill>
                    <a:srgbClr val="002060"/>
                  </a:solidFill>
                </a:ln>
                <a:solidFill>
                  <a:srgbClr val="00B0F0"/>
                </a:solidFill>
                <a:effectLst>
                  <a:glow rad="139700">
                    <a:srgbClr val="99FF33">
                      <a:alpha val="90000"/>
                    </a:srgbClr>
                  </a:glow>
                  <a:innerShdw blurRad="69850" dist="43180" dir="5400000">
                    <a:srgbClr val="000000">
                      <a:alpha val="65000"/>
                    </a:srgbClr>
                  </a:innerShdw>
                </a:effectLst>
                <a:latin typeface="Comic Sans MS" pitchFamily="66" charset="0"/>
              </a:rPr>
              <a:t>This is where many get the idea that</a:t>
            </a:r>
            <a:r>
              <a:rPr lang="en-US" b="1" dirty="0" smtClean="0">
                <a:ln w="1905">
                  <a:solidFill>
                    <a:srgbClr val="002060"/>
                  </a:solidFill>
                </a:ln>
                <a:solidFill>
                  <a:srgbClr val="00B0F0"/>
                </a:solidFill>
                <a:effectLst>
                  <a:glow rad="139700">
                    <a:schemeClr val="accent2">
                      <a:lumMod val="20000"/>
                      <a:lumOff val="80000"/>
                      <a:alpha val="90000"/>
                    </a:schemeClr>
                  </a:glow>
                  <a:innerShdw blurRad="69850" dist="43180" dir="5400000">
                    <a:srgbClr val="000000">
                      <a:alpha val="65000"/>
                    </a:srgbClr>
                  </a:innerShdw>
                </a:effectLst>
                <a:latin typeface="Comic Sans MS" pitchFamily="66" charset="0"/>
              </a:rPr>
              <a:t> evening has the definition of sunset </a:t>
            </a:r>
            <a:r>
              <a:rPr lang="en-US" b="1" dirty="0" smtClean="0">
                <a:ln w="1905">
                  <a:solidFill>
                    <a:srgbClr val="002060"/>
                  </a:solidFill>
                </a:ln>
                <a:solidFill>
                  <a:srgbClr val="00B0F0"/>
                </a:solidFill>
                <a:effectLst>
                  <a:glow rad="139700">
                    <a:srgbClr val="99FF33">
                      <a:alpha val="90000"/>
                    </a:srgbClr>
                  </a:glow>
                  <a:innerShdw blurRad="69850" dist="43180" dir="5400000">
                    <a:srgbClr val="000000">
                      <a:alpha val="65000"/>
                    </a:srgbClr>
                  </a:innerShdw>
                </a:effectLst>
                <a:latin typeface="Comic Sans MS" pitchFamily="66" charset="0"/>
              </a:rPr>
              <a:t>for Gen 1:5.</a:t>
            </a:r>
            <a:endParaRPr lang="en-US" b="1" dirty="0">
              <a:ln w="1905">
                <a:solidFill>
                  <a:srgbClr val="002060"/>
                </a:solidFill>
              </a:ln>
              <a:solidFill>
                <a:srgbClr val="00B0F0"/>
              </a:solidFill>
              <a:effectLst>
                <a:glow rad="139700">
                  <a:srgbClr val="99FF33">
                    <a:alpha val="90000"/>
                  </a:srgbClr>
                </a:glow>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3411928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150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par>
                          <p:cTn id="38" fill="hold">
                            <p:stCondLst>
                              <p:cond delay="5500"/>
                            </p:stCondLst>
                            <p:childTnLst>
                              <p:par>
                                <p:cTn id="39" presetID="26"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80">
                                          <p:stCondLst>
                                            <p:cond delay="0"/>
                                          </p:stCondLst>
                                        </p:cTn>
                                        <p:tgtEl>
                                          <p:spTgt spid="22"/>
                                        </p:tgtEl>
                                      </p:cBhvr>
                                    </p:animEffect>
                                    <p:anim calcmode="lin" valueType="num">
                                      <p:cBhvr>
                                        <p:cTn id="4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7" dur="26">
                                          <p:stCondLst>
                                            <p:cond delay="650"/>
                                          </p:stCondLst>
                                        </p:cTn>
                                        <p:tgtEl>
                                          <p:spTgt spid="22"/>
                                        </p:tgtEl>
                                      </p:cBhvr>
                                      <p:to x="100000" y="60000"/>
                                    </p:animScale>
                                    <p:animScale>
                                      <p:cBhvr>
                                        <p:cTn id="48" dur="166" decel="50000">
                                          <p:stCondLst>
                                            <p:cond delay="676"/>
                                          </p:stCondLst>
                                        </p:cTn>
                                        <p:tgtEl>
                                          <p:spTgt spid="22"/>
                                        </p:tgtEl>
                                      </p:cBhvr>
                                      <p:to x="100000" y="100000"/>
                                    </p:animScale>
                                    <p:animScale>
                                      <p:cBhvr>
                                        <p:cTn id="49" dur="26">
                                          <p:stCondLst>
                                            <p:cond delay="1312"/>
                                          </p:stCondLst>
                                        </p:cTn>
                                        <p:tgtEl>
                                          <p:spTgt spid="22"/>
                                        </p:tgtEl>
                                      </p:cBhvr>
                                      <p:to x="100000" y="80000"/>
                                    </p:animScale>
                                    <p:animScale>
                                      <p:cBhvr>
                                        <p:cTn id="50" dur="166" decel="50000">
                                          <p:stCondLst>
                                            <p:cond delay="1338"/>
                                          </p:stCondLst>
                                        </p:cTn>
                                        <p:tgtEl>
                                          <p:spTgt spid="22"/>
                                        </p:tgtEl>
                                      </p:cBhvr>
                                      <p:to x="100000" y="100000"/>
                                    </p:animScale>
                                    <p:animScale>
                                      <p:cBhvr>
                                        <p:cTn id="51" dur="26">
                                          <p:stCondLst>
                                            <p:cond delay="1642"/>
                                          </p:stCondLst>
                                        </p:cTn>
                                        <p:tgtEl>
                                          <p:spTgt spid="22"/>
                                        </p:tgtEl>
                                      </p:cBhvr>
                                      <p:to x="100000" y="90000"/>
                                    </p:animScale>
                                    <p:animScale>
                                      <p:cBhvr>
                                        <p:cTn id="52" dur="166" decel="50000">
                                          <p:stCondLst>
                                            <p:cond delay="1668"/>
                                          </p:stCondLst>
                                        </p:cTn>
                                        <p:tgtEl>
                                          <p:spTgt spid="22"/>
                                        </p:tgtEl>
                                      </p:cBhvr>
                                      <p:to x="100000" y="100000"/>
                                    </p:animScale>
                                    <p:animScale>
                                      <p:cBhvr>
                                        <p:cTn id="53" dur="26">
                                          <p:stCondLst>
                                            <p:cond delay="1808"/>
                                          </p:stCondLst>
                                        </p:cTn>
                                        <p:tgtEl>
                                          <p:spTgt spid="22"/>
                                        </p:tgtEl>
                                      </p:cBhvr>
                                      <p:to x="100000" y="95000"/>
                                    </p:animScale>
                                    <p:animScale>
                                      <p:cBhvr>
                                        <p:cTn id="54" dur="166" decel="50000">
                                          <p:stCondLst>
                                            <p:cond delay="1834"/>
                                          </p:stCondLst>
                                        </p:cTn>
                                        <p:tgtEl>
                                          <p:spTgt spid="22"/>
                                        </p:tgtEl>
                                      </p:cBhvr>
                                      <p:to x="100000" y="100000"/>
                                    </p:animScale>
                                  </p:childTnLst>
                                </p:cTn>
                              </p:par>
                            </p:childTnLst>
                          </p:cTn>
                        </p:par>
                        <p:par>
                          <p:cTn id="55" fill="hold">
                            <p:stCondLst>
                              <p:cond delay="7500"/>
                            </p:stCondLst>
                            <p:childTnLst>
                              <p:par>
                                <p:cTn id="56" presetID="22" presetClass="entr" presetSubtype="1" fill="hold" grpId="0" nodeType="afterEffect">
                                  <p:stCondLst>
                                    <p:cond delay="50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175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2000"/>
                                        <p:tgtEl>
                                          <p:spTgt spid="20"/>
                                        </p:tgtEl>
                                      </p:cBhvr>
                                    </p:animEffect>
                                  </p:childTnLst>
                                </p:cTn>
                              </p:par>
                            </p:childTnLst>
                          </p:cTn>
                        </p:par>
                        <p:par>
                          <p:cTn id="64" fill="hold">
                            <p:stCondLst>
                              <p:cond delay="2000"/>
                            </p:stCondLst>
                            <p:childTnLst>
                              <p:par>
                                <p:cTn id="65" presetID="16" presetClass="entr" presetSubtype="21" fill="hold" nodeType="after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animEffect transition="in" filter="barn(inVertical)">
                                      <p:cBhvr>
                                        <p:cTn id="67" dur="1500"/>
                                        <p:tgtEl>
                                          <p:spTgt spid="7">
                                            <p:txEl>
                                              <p:pRg st="0" end="0"/>
                                            </p:txEl>
                                          </p:spTgt>
                                        </p:tgtEl>
                                      </p:cBhvr>
                                    </p:animEffect>
                                  </p:childTnLst>
                                </p:cTn>
                              </p:par>
                            </p:childTnLst>
                          </p:cTn>
                        </p:par>
                        <p:par>
                          <p:cTn id="68" fill="hold">
                            <p:stCondLst>
                              <p:cond delay="3500"/>
                            </p:stCondLst>
                            <p:childTnLst>
                              <p:par>
                                <p:cTn id="69" presetID="21" presetClass="entr" presetSubtype="1" fill="hold" grpId="0" nodeType="afterEffect">
                                  <p:stCondLst>
                                    <p:cond delay="1250"/>
                                  </p:stCondLst>
                                  <p:childTnLst>
                                    <p:set>
                                      <p:cBhvr>
                                        <p:cTn id="70" dur="1" fill="hold">
                                          <p:stCondLst>
                                            <p:cond delay="0"/>
                                          </p:stCondLst>
                                        </p:cTn>
                                        <p:tgtEl>
                                          <p:spTgt spid="19"/>
                                        </p:tgtEl>
                                        <p:attrNameLst>
                                          <p:attrName>style.visibility</p:attrName>
                                        </p:attrNameLst>
                                      </p:cBhvr>
                                      <p:to>
                                        <p:strVal val="visible"/>
                                      </p:to>
                                    </p:set>
                                    <p:animEffect transition="in" filter="wheel(1)">
                                      <p:cBhvr>
                                        <p:cTn id="71" dur="2000"/>
                                        <p:tgtEl>
                                          <p:spTgt spid="19"/>
                                        </p:tgtEl>
                                      </p:cBhvr>
                                    </p:animEffect>
                                  </p:childTnLst>
                                </p:cTn>
                              </p:par>
                            </p:childTnLst>
                          </p:cTn>
                        </p:par>
                        <p:par>
                          <p:cTn id="72" fill="hold">
                            <p:stCondLst>
                              <p:cond delay="6750"/>
                            </p:stCondLst>
                            <p:childTnLst>
                              <p:par>
                                <p:cTn id="73" presetID="21" presetClass="entr" presetSubtype="1" fill="hold" grpId="0" nodeType="afterEffect">
                                  <p:stCondLst>
                                    <p:cond delay="1000"/>
                                  </p:stCondLst>
                                  <p:childTnLst>
                                    <p:set>
                                      <p:cBhvr>
                                        <p:cTn id="74" dur="1" fill="hold">
                                          <p:stCondLst>
                                            <p:cond delay="0"/>
                                          </p:stCondLst>
                                        </p:cTn>
                                        <p:tgtEl>
                                          <p:spTgt spid="17"/>
                                        </p:tgtEl>
                                        <p:attrNameLst>
                                          <p:attrName>style.visibility</p:attrName>
                                        </p:attrNameLst>
                                      </p:cBhvr>
                                      <p:to>
                                        <p:strVal val="visible"/>
                                      </p:to>
                                    </p:set>
                                    <p:animEffect transition="in" filter="wheel(1)">
                                      <p:cBhvr>
                                        <p:cTn id="75" dur="2000"/>
                                        <p:tgtEl>
                                          <p:spTgt spid="17"/>
                                        </p:tgtEl>
                                      </p:cBhvr>
                                    </p:animEffect>
                                  </p:childTnLst>
                                </p:cTn>
                              </p:par>
                            </p:childTnLst>
                          </p:cTn>
                        </p:par>
                        <p:par>
                          <p:cTn id="76" fill="hold">
                            <p:stCondLst>
                              <p:cond delay="9750"/>
                            </p:stCondLst>
                            <p:childTnLst>
                              <p:par>
                                <p:cTn id="77" presetID="21" presetClass="entr" presetSubtype="1" fill="hold" grpId="0" nodeType="afterEffect">
                                  <p:stCondLst>
                                    <p:cond delay="1000"/>
                                  </p:stCondLst>
                                  <p:childTnLst>
                                    <p:set>
                                      <p:cBhvr>
                                        <p:cTn id="78" dur="1" fill="hold">
                                          <p:stCondLst>
                                            <p:cond delay="0"/>
                                          </p:stCondLst>
                                        </p:cTn>
                                        <p:tgtEl>
                                          <p:spTgt spid="14"/>
                                        </p:tgtEl>
                                        <p:attrNameLst>
                                          <p:attrName>style.visibility</p:attrName>
                                        </p:attrNameLst>
                                      </p:cBhvr>
                                      <p:to>
                                        <p:strVal val="visible"/>
                                      </p:to>
                                    </p:set>
                                    <p:animEffect transition="in" filter="wheel(1)">
                                      <p:cBhvr>
                                        <p:cTn id="79" dur="2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left)">
                                      <p:cBhvr>
                                        <p:cTn id="84" dur="1750"/>
                                        <p:tgtEl>
                                          <p:spTgt spid="10"/>
                                        </p:tgtEl>
                                      </p:cBhvr>
                                    </p:animEffect>
                                  </p:childTnLst>
                                </p:cTn>
                              </p:par>
                            </p:childTnLst>
                          </p:cTn>
                        </p:par>
                        <p:par>
                          <p:cTn id="85" fill="hold">
                            <p:stCondLst>
                              <p:cond delay="1750"/>
                            </p:stCondLst>
                            <p:childTnLst>
                              <p:par>
                                <p:cTn id="86" presetID="26" presetClass="entr" presetSubtype="0" fill="hold" grpId="0" nodeType="afterEffect">
                                  <p:stCondLst>
                                    <p:cond delay="750"/>
                                  </p:stCondLst>
                                  <p:childTnLst>
                                    <p:set>
                                      <p:cBhvr>
                                        <p:cTn id="87" dur="1" fill="hold">
                                          <p:stCondLst>
                                            <p:cond delay="0"/>
                                          </p:stCondLst>
                                        </p:cTn>
                                        <p:tgtEl>
                                          <p:spTgt spid="15"/>
                                        </p:tgtEl>
                                        <p:attrNameLst>
                                          <p:attrName>style.visibility</p:attrName>
                                        </p:attrNameLst>
                                      </p:cBhvr>
                                      <p:to>
                                        <p:strVal val="visible"/>
                                      </p:to>
                                    </p:set>
                                    <p:animEffect transition="in" filter="wipe(down)">
                                      <p:cBhvr>
                                        <p:cTn id="88" dur="580">
                                          <p:stCondLst>
                                            <p:cond delay="0"/>
                                          </p:stCondLst>
                                        </p:cTn>
                                        <p:tgtEl>
                                          <p:spTgt spid="15"/>
                                        </p:tgtEl>
                                      </p:cBhvr>
                                    </p:animEffect>
                                    <p:anim calcmode="lin" valueType="num">
                                      <p:cBhvr>
                                        <p:cTn id="8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4" dur="26">
                                          <p:stCondLst>
                                            <p:cond delay="650"/>
                                          </p:stCondLst>
                                        </p:cTn>
                                        <p:tgtEl>
                                          <p:spTgt spid="15"/>
                                        </p:tgtEl>
                                      </p:cBhvr>
                                      <p:to x="100000" y="60000"/>
                                    </p:animScale>
                                    <p:animScale>
                                      <p:cBhvr>
                                        <p:cTn id="95" dur="166" decel="50000">
                                          <p:stCondLst>
                                            <p:cond delay="676"/>
                                          </p:stCondLst>
                                        </p:cTn>
                                        <p:tgtEl>
                                          <p:spTgt spid="15"/>
                                        </p:tgtEl>
                                      </p:cBhvr>
                                      <p:to x="100000" y="100000"/>
                                    </p:animScale>
                                    <p:animScale>
                                      <p:cBhvr>
                                        <p:cTn id="96" dur="26">
                                          <p:stCondLst>
                                            <p:cond delay="1312"/>
                                          </p:stCondLst>
                                        </p:cTn>
                                        <p:tgtEl>
                                          <p:spTgt spid="15"/>
                                        </p:tgtEl>
                                      </p:cBhvr>
                                      <p:to x="100000" y="80000"/>
                                    </p:animScale>
                                    <p:animScale>
                                      <p:cBhvr>
                                        <p:cTn id="97" dur="166" decel="50000">
                                          <p:stCondLst>
                                            <p:cond delay="1338"/>
                                          </p:stCondLst>
                                        </p:cTn>
                                        <p:tgtEl>
                                          <p:spTgt spid="15"/>
                                        </p:tgtEl>
                                      </p:cBhvr>
                                      <p:to x="100000" y="100000"/>
                                    </p:animScale>
                                    <p:animScale>
                                      <p:cBhvr>
                                        <p:cTn id="98" dur="26">
                                          <p:stCondLst>
                                            <p:cond delay="1642"/>
                                          </p:stCondLst>
                                        </p:cTn>
                                        <p:tgtEl>
                                          <p:spTgt spid="15"/>
                                        </p:tgtEl>
                                      </p:cBhvr>
                                      <p:to x="100000" y="90000"/>
                                    </p:animScale>
                                    <p:animScale>
                                      <p:cBhvr>
                                        <p:cTn id="99" dur="166" decel="50000">
                                          <p:stCondLst>
                                            <p:cond delay="1668"/>
                                          </p:stCondLst>
                                        </p:cTn>
                                        <p:tgtEl>
                                          <p:spTgt spid="15"/>
                                        </p:tgtEl>
                                      </p:cBhvr>
                                      <p:to x="100000" y="100000"/>
                                    </p:animScale>
                                    <p:animScale>
                                      <p:cBhvr>
                                        <p:cTn id="100" dur="26">
                                          <p:stCondLst>
                                            <p:cond delay="1808"/>
                                          </p:stCondLst>
                                        </p:cTn>
                                        <p:tgtEl>
                                          <p:spTgt spid="15"/>
                                        </p:tgtEl>
                                      </p:cBhvr>
                                      <p:to x="100000" y="95000"/>
                                    </p:animScale>
                                    <p:animScale>
                                      <p:cBhvr>
                                        <p:cTn id="101" dur="166" decel="50000">
                                          <p:stCondLst>
                                            <p:cond delay="1834"/>
                                          </p:stCondLst>
                                        </p:cTn>
                                        <p:tgtEl>
                                          <p:spTgt spid="15"/>
                                        </p:tgtEl>
                                      </p:cBhvr>
                                      <p:to x="100000" y="100000"/>
                                    </p:animScale>
                                  </p:childTnLst>
                                </p:cTn>
                              </p:par>
                            </p:childTnLst>
                          </p:cTn>
                        </p:par>
                        <p:par>
                          <p:cTn id="102" fill="hold">
                            <p:stCondLst>
                              <p:cond delay="4500"/>
                            </p:stCondLst>
                            <p:childTnLst>
                              <p:par>
                                <p:cTn id="103" presetID="26" presetClass="entr" presetSubtype="0" fill="hold" grpId="0" nodeType="afterEffect">
                                  <p:stCondLst>
                                    <p:cond delay="1500"/>
                                  </p:stCondLst>
                                  <p:childTnLst>
                                    <p:set>
                                      <p:cBhvr>
                                        <p:cTn id="104" dur="1" fill="hold">
                                          <p:stCondLst>
                                            <p:cond delay="0"/>
                                          </p:stCondLst>
                                        </p:cTn>
                                        <p:tgtEl>
                                          <p:spTgt spid="16"/>
                                        </p:tgtEl>
                                        <p:attrNameLst>
                                          <p:attrName>style.visibility</p:attrName>
                                        </p:attrNameLst>
                                      </p:cBhvr>
                                      <p:to>
                                        <p:strVal val="visible"/>
                                      </p:to>
                                    </p:set>
                                    <p:animEffect transition="in" filter="wipe(down)">
                                      <p:cBhvr>
                                        <p:cTn id="105" dur="580">
                                          <p:stCondLst>
                                            <p:cond delay="0"/>
                                          </p:stCondLst>
                                        </p:cTn>
                                        <p:tgtEl>
                                          <p:spTgt spid="16"/>
                                        </p:tgtEl>
                                      </p:cBhvr>
                                    </p:animEffect>
                                    <p:anim calcmode="lin" valueType="num">
                                      <p:cBhvr>
                                        <p:cTn id="10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1" dur="26">
                                          <p:stCondLst>
                                            <p:cond delay="650"/>
                                          </p:stCondLst>
                                        </p:cTn>
                                        <p:tgtEl>
                                          <p:spTgt spid="16"/>
                                        </p:tgtEl>
                                      </p:cBhvr>
                                      <p:to x="100000" y="60000"/>
                                    </p:animScale>
                                    <p:animScale>
                                      <p:cBhvr>
                                        <p:cTn id="112" dur="166" decel="50000">
                                          <p:stCondLst>
                                            <p:cond delay="676"/>
                                          </p:stCondLst>
                                        </p:cTn>
                                        <p:tgtEl>
                                          <p:spTgt spid="16"/>
                                        </p:tgtEl>
                                      </p:cBhvr>
                                      <p:to x="100000" y="100000"/>
                                    </p:animScale>
                                    <p:animScale>
                                      <p:cBhvr>
                                        <p:cTn id="113" dur="26">
                                          <p:stCondLst>
                                            <p:cond delay="1312"/>
                                          </p:stCondLst>
                                        </p:cTn>
                                        <p:tgtEl>
                                          <p:spTgt spid="16"/>
                                        </p:tgtEl>
                                      </p:cBhvr>
                                      <p:to x="100000" y="80000"/>
                                    </p:animScale>
                                    <p:animScale>
                                      <p:cBhvr>
                                        <p:cTn id="114" dur="166" decel="50000">
                                          <p:stCondLst>
                                            <p:cond delay="1338"/>
                                          </p:stCondLst>
                                        </p:cTn>
                                        <p:tgtEl>
                                          <p:spTgt spid="16"/>
                                        </p:tgtEl>
                                      </p:cBhvr>
                                      <p:to x="100000" y="100000"/>
                                    </p:animScale>
                                    <p:animScale>
                                      <p:cBhvr>
                                        <p:cTn id="115" dur="26">
                                          <p:stCondLst>
                                            <p:cond delay="1642"/>
                                          </p:stCondLst>
                                        </p:cTn>
                                        <p:tgtEl>
                                          <p:spTgt spid="16"/>
                                        </p:tgtEl>
                                      </p:cBhvr>
                                      <p:to x="100000" y="90000"/>
                                    </p:animScale>
                                    <p:animScale>
                                      <p:cBhvr>
                                        <p:cTn id="116" dur="166" decel="50000">
                                          <p:stCondLst>
                                            <p:cond delay="1668"/>
                                          </p:stCondLst>
                                        </p:cTn>
                                        <p:tgtEl>
                                          <p:spTgt spid="16"/>
                                        </p:tgtEl>
                                      </p:cBhvr>
                                      <p:to x="100000" y="100000"/>
                                    </p:animScale>
                                    <p:animScale>
                                      <p:cBhvr>
                                        <p:cTn id="117" dur="26">
                                          <p:stCondLst>
                                            <p:cond delay="1808"/>
                                          </p:stCondLst>
                                        </p:cTn>
                                        <p:tgtEl>
                                          <p:spTgt spid="16"/>
                                        </p:tgtEl>
                                      </p:cBhvr>
                                      <p:to x="100000" y="95000"/>
                                    </p:animScale>
                                    <p:animScale>
                                      <p:cBhvr>
                                        <p:cTn id="11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9"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2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52829" y="6336815"/>
            <a:ext cx="609600" cy="476250"/>
          </a:xfrm>
        </p:spPr>
        <p:txBody>
          <a:bodyPr/>
          <a:lstStyle/>
          <a:p>
            <a:pPr eaLnBrk="1" latinLnBrk="0" hangingPunct="1"/>
            <a:fld id="{D5BBC35B-A44B-4119-B8DA-DE9E3DFADA20}" type="slidenum">
              <a:rPr kumimoji="0" lang="en-US" smtClean="0">
                <a:solidFill>
                  <a:schemeClr val="bg1"/>
                </a:solidFill>
              </a:rPr>
              <a:pPr eaLnBrk="1" latinLnBrk="0" hangingPunct="1"/>
              <a:t>27</a:t>
            </a:fld>
            <a:endParaRPr kumimoji="0" lang="en-US" dirty="0">
              <a:solidFill>
                <a:schemeClr val="bg1"/>
              </a:solidFill>
            </a:endParaRPr>
          </a:p>
        </p:txBody>
      </p:sp>
      <p:pic>
        <p:nvPicPr>
          <p:cNvPr id="4" name="Picture 2" descr="C:\Users\Rae\Desktop\Clip Art for PPTs\smiley questio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1905" y="1071576"/>
            <a:ext cx="3281685" cy="24811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97147" y="4730962"/>
            <a:ext cx="3744416" cy="1446550"/>
          </a:xfrm>
          <a:prstGeom prst="rect">
            <a:avLst/>
          </a:prstGeom>
          <a:solidFill>
            <a:schemeClr val="accent4">
              <a:lumMod val="20000"/>
              <a:lumOff val="80000"/>
              <a:alpha val="23000"/>
            </a:schemeClr>
          </a:solidFill>
          <a:ln w="38100">
            <a:solidFill>
              <a:schemeClr val="accent4">
                <a:lumMod val="60000"/>
                <a:lumOff val="40000"/>
              </a:schemeClr>
            </a:solidFill>
          </a:ln>
          <a:scene3d>
            <a:camera prst="orthographicFront"/>
            <a:lightRig rig="threePt" dir="t"/>
          </a:scene3d>
          <a:sp3d>
            <a:bevelT/>
          </a:sp3d>
        </p:spPr>
        <p:txBody>
          <a:bodyPr wrap="square">
            <a:spAutoFit/>
          </a:bodyPr>
          <a:lstStyle/>
          <a:p>
            <a:pPr algn="ctr"/>
            <a:r>
              <a:rPr lang="en-US" sz="2200" b="1" dirty="0" smtClean="0">
                <a:ln w="1905">
                  <a:solidFill>
                    <a:srgbClr val="002060"/>
                  </a:solidFill>
                </a:ln>
                <a:solidFill>
                  <a:schemeClr val="bg2">
                    <a:lumMod val="75000"/>
                  </a:schemeClr>
                </a:solidFill>
                <a:effectLst>
                  <a:glow rad="127000">
                    <a:srgbClr val="75DBFF">
                      <a:alpha val="83000"/>
                    </a:srgbClr>
                  </a:glow>
                  <a:innerShdw blurRad="69850" dist="43180" dir="5400000">
                    <a:srgbClr val="000000">
                      <a:alpha val="65000"/>
                    </a:srgbClr>
                  </a:innerShdw>
                </a:effectLst>
              </a:rPr>
              <a:t>H6148</a:t>
            </a: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r>
              <a:rPr lang="en-US" sz="2000" b="1" dirty="0" smtClean="0">
                <a:ln w="1905">
                  <a:solidFill>
                    <a:srgbClr val="002060"/>
                  </a:solidFill>
                </a:ln>
                <a:solidFill>
                  <a:srgbClr val="CCE9AD"/>
                </a:solidFill>
                <a:effectLst>
                  <a:glow rad="127000">
                    <a:srgbClr val="75DBFF">
                      <a:alpha val="83000"/>
                    </a:srgbClr>
                  </a:glow>
                  <a:innerShdw blurRad="69850" dist="43180" dir="5400000">
                    <a:srgbClr val="000000">
                      <a:alpha val="65000"/>
                    </a:srgbClr>
                  </a:innerShdw>
                </a:effectLst>
              </a:rPr>
              <a:t>[verb]</a:t>
            </a:r>
            <a:r>
              <a:rPr lang="en-US" sz="2200" b="1" dirty="0" smtClean="0">
                <a:ln w="1905">
                  <a:solidFill>
                    <a:srgbClr val="002060"/>
                  </a:solidFill>
                </a:ln>
                <a:solidFill>
                  <a:srgbClr val="CCE9AD"/>
                </a:solidFill>
                <a:effectLst>
                  <a:glow rad="127000">
                    <a:srgbClr val="75DBFF">
                      <a:alpha val="83000"/>
                    </a:srgbClr>
                  </a:glow>
                  <a:innerShdw blurRad="69850" dist="43180" dir="5400000">
                    <a:srgbClr val="000000">
                      <a:alpha val="65000"/>
                    </a:srgbClr>
                  </a:innerShdw>
                </a:effectLst>
              </a:rPr>
              <a:t>  </a:t>
            </a:r>
            <a:r>
              <a:rPr lang="en-US" sz="2200" b="1" dirty="0"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a:t>
            </a:r>
            <a:r>
              <a:rPr lang="en-US" sz="2200" b="1" dirty="0" err="1"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arab</a:t>
            </a:r>
            <a:r>
              <a:rPr lang="en-US" sz="2200" b="1" dirty="0"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a:t>
            </a: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b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b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a </a:t>
            </a:r>
            <a:r>
              <a:rPr lang="en-US" sz="2200" b="1" dirty="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primitive root; </a:t>
            </a: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to </a:t>
            </a:r>
            <a:b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br>
            <a:r>
              <a:rPr lang="en-US" sz="2200" b="1" u="sng" dirty="0"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braid</a:t>
            </a:r>
            <a:r>
              <a:rPr lang="en-US" sz="2200" b="1"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a:t>
            </a:r>
            <a:r>
              <a:rPr lang="en-US" sz="2200" b="1" dirty="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i.e. </a:t>
            </a:r>
            <a:r>
              <a:rPr lang="en-US" sz="2200" b="1" u="sng"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intermix</a:t>
            </a:r>
            <a:r>
              <a:rPr lang="en-US" sz="2200" b="1"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 </a:t>
            </a: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b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br>
            <a:r>
              <a:rPr lang="en-US" sz="22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KJV -</a:t>
            </a:r>
            <a:r>
              <a:rPr lang="en-US"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r>
              <a:rPr lang="en-US" b="1"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meddle</a:t>
            </a:r>
            <a:r>
              <a:rPr lang="en-US" b="1" dirty="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r>
              <a:rPr lang="en-US" b="1" dirty="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with</a:t>
            </a:r>
            <a:r>
              <a:rPr lang="en-US"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  </a:t>
            </a:r>
            <a:r>
              <a:rPr lang="en-US" sz="2200" b="1" u="sng" dirty="0" smtClean="0">
                <a:ln w="1905">
                  <a:solidFill>
                    <a:srgbClr val="002060"/>
                  </a:solidFill>
                </a:ln>
                <a:solidFill>
                  <a:schemeClr val="bg2">
                    <a:lumMod val="50000"/>
                  </a:schemeClr>
                </a:solidFill>
                <a:effectLst>
                  <a:glow rad="127000">
                    <a:srgbClr val="75DBFF">
                      <a:alpha val="83000"/>
                    </a:srgbClr>
                  </a:glow>
                  <a:innerShdw blurRad="69850" dist="43180" dir="5400000">
                    <a:srgbClr val="000000">
                      <a:alpha val="65000"/>
                    </a:srgbClr>
                  </a:innerShdw>
                </a:effectLst>
              </a:rPr>
              <a:t>mingle</a:t>
            </a:r>
            <a:r>
              <a:rPr lang="en-US" sz="1600" b="1" dirty="0" smtClean="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rPr>
              <a:t>.</a:t>
            </a:r>
            <a:endParaRPr lang="en-US" sz="1600" b="1" dirty="0">
              <a:ln w="1905">
                <a:solidFill>
                  <a:srgbClr val="002060"/>
                </a:solidFill>
              </a:ln>
              <a:solidFill>
                <a:schemeClr val="accent6">
                  <a:lumMod val="60000"/>
                  <a:lumOff val="40000"/>
                </a:schemeClr>
              </a:solidFill>
              <a:effectLst>
                <a:glow rad="127000">
                  <a:srgbClr val="75DBFF">
                    <a:alpha val="83000"/>
                  </a:srgbClr>
                </a:glow>
                <a:innerShdw blurRad="69850" dist="43180" dir="5400000">
                  <a:srgbClr val="000000">
                    <a:alpha val="65000"/>
                  </a:srgbClr>
                </a:innerShdw>
              </a:effectLst>
            </a:endParaRPr>
          </a:p>
        </p:txBody>
      </p:sp>
      <p:sp>
        <p:nvSpPr>
          <p:cNvPr id="6" name="Rectangle 5"/>
          <p:cNvSpPr/>
          <p:nvPr/>
        </p:nvSpPr>
        <p:spPr>
          <a:xfrm>
            <a:off x="13922483" y="3861220"/>
            <a:ext cx="3479655" cy="923330"/>
          </a:xfrm>
          <a:prstGeom prst="rect">
            <a:avLst/>
          </a:prstGeom>
          <a:noFill/>
        </p:spPr>
        <p:txBody>
          <a:bodyPr wrap="none" lIns="91440" tIns="45720" rIns="91440" bIns="45720">
            <a:prstTxWarp prst="textChevron">
              <a:avLst>
                <a:gd name="adj" fmla="val 16197"/>
              </a:avLst>
            </a:prstTxWarp>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a:t>
            </a:r>
            <a:r>
              <a:rPr lang="en-US" sz="2800" b="1" cap="all" dirty="0" smtClean="0">
                <a:ln w="0">
                  <a:solidFill>
                    <a:schemeClr val="accent1">
                      <a:lumMod val="50000"/>
                    </a:schemeClr>
                  </a:solidFill>
                </a:ln>
                <a:solidFill>
                  <a:schemeClr val="accent4">
                    <a:lumMod val="60000"/>
                    <a:lumOff val="40000"/>
                  </a:schemeClr>
                </a:solidFill>
                <a:effectLst>
                  <a:reflection blurRad="6350" stA="55000" endA="300" endPos="45500" dir="5400000" sy="-100000" algn="bl" rotWithShape="0"/>
                </a:effectLst>
                <a:latin typeface="Cooper Black" pitchFamily="18" charset="0"/>
              </a:rPr>
              <a:t>How?</a:t>
            </a:r>
            <a:r>
              <a:rPr lang="en-US" sz="5400" b="1" cap="all" spc="0" dirty="0" smtClean="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rPr>
              <a:t> </a:t>
            </a:r>
            <a:endParaRPr lang="en-US" sz="5400" b="1" cap="all" spc="0" dirty="0">
              <a:ln w="0">
                <a:solidFill>
                  <a:schemeClr val="accent1">
                    <a:lumMod val="50000"/>
                  </a:schemeClr>
                </a:solidFill>
              </a:ln>
              <a:solidFill>
                <a:srgbClr val="A4447A"/>
              </a:solidFill>
              <a:effectLst>
                <a:reflection blurRad="6350" stA="55000" endA="300" endPos="45500" dir="5400000" sy="-100000" algn="bl" rotWithShape="0"/>
              </a:effectLst>
              <a:latin typeface="Comic Sans MS" pitchFamily="66" charset="0"/>
            </a:endParaRPr>
          </a:p>
        </p:txBody>
      </p:sp>
      <p:sp>
        <p:nvSpPr>
          <p:cNvPr id="7" name="Content Placeholder 3"/>
          <p:cNvSpPr txBox="1">
            <a:spLocks/>
          </p:cNvSpPr>
          <p:nvPr/>
        </p:nvSpPr>
        <p:spPr>
          <a:xfrm>
            <a:off x="5785579" y="2042008"/>
            <a:ext cx="4691310" cy="2341936"/>
          </a:xfrm>
          <a:prstGeom prst="roundRect">
            <a:avLst>
              <a:gd name="adj" fmla="val 10160"/>
            </a:avLst>
          </a:prstGeom>
          <a:solidFill>
            <a:schemeClr val="accent3">
              <a:lumMod val="20000"/>
              <a:lumOff val="80000"/>
              <a:alpha val="51000"/>
            </a:schemeClr>
          </a:solidFill>
          <a:ln w="38100" cap="flat" cmpd="sng" algn="ctr">
            <a:solidFill>
              <a:schemeClr val="accent3">
                <a:lumMod val="75000"/>
              </a:schemeClr>
            </a:solidFill>
            <a:prstDash val="solid"/>
          </a:ln>
          <a:scene3d>
            <a:camera prst="orthographicFront"/>
            <a:lightRig rig="flat" dir="tl">
              <a:rot lat="0" lon="0" rev="6600000"/>
            </a:lightRig>
          </a:scene3d>
          <a:sp3d>
            <a:bevelT/>
          </a:sp3d>
        </p:spPr>
        <p:style>
          <a:lnRef idx="1">
            <a:schemeClr val="accent4"/>
          </a:lnRef>
          <a:fillRef idx="2">
            <a:schemeClr val="accent4"/>
          </a:fillRef>
          <a:effectRef idx="1">
            <a:schemeClr val="accent4"/>
          </a:effectRef>
          <a:fontRef idx="minor">
            <a:schemeClr val="dk1"/>
          </a:fontRef>
        </p:style>
        <p:txBody>
          <a:bodyPr>
            <a:normAutofit fontScale="92500"/>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dk1"/>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dk1"/>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dk1"/>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dk1"/>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dk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9pPr>
          </a:lstStyle>
          <a:p>
            <a:pPr marL="45720" indent="0" algn="ctr">
              <a:buNone/>
            </a:pPr>
            <a:r>
              <a:rPr lang="en-US" b="1" dirty="0" smtClean="0">
                <a:ln w="11430"/>
                <a:solidFill>
                  <a:schemeClr val="tx1">
                    <a:lumMod val="75000"/>
                    <a:lumOff val="25000"/>
                  </a:schemeClr>
                </a:solidFill>
              </a:rPr>
              <a:t> </a:t>
            </a:r>
            <a:r>
              <a:rPr lang="en-US" b="1" u="sng" dirty="0">
                <a:ln w="11430"/>
                <a:solidFill>
                  <a:srgbClr val="7030A0"/>
                </a:solidFill>
              </a:rPr>
              <a:t>T</a:t>
            </a:r>
            <a:r>
              <a:rPr lang="en-US" b="1" u="sng" dirty="0" smtClean="0">
                <a:ln w="11430"/>
                <a:solidFill>
                  <a:srgbClr val="7030A0"/>
                </a:solidFill>
              </a:rPr>
              <a:t>wilight</a:t>
            </a:r>
            <a:r>
              <a:rPr lang="en-US" b="1" dirty="0" smtClean="0">
                <a:ln w="11430"/>
                <a:solidFill>
                  <a:srgbClr val="7030A0"/>
                </a:solidFill>
              </a:rPr>
              <a:t>   H5399  nesheph; </a:t>
            </a:r>
          </a:p>
          <a:p>
            <a:pPr marL="45720" indent="0" algn="ctr">
              <a:buNone/>
            </a:pPr>
            <a:r>
              <a:rPr lang="en-US" b="1" dirty="0" smtClean="0">
                <a:ln w="11430"/>
                <a:solidFill>
                  <a:srgbClr val="7030A0"/>
                </a:solidFill>
              </a:rPr>
              <a:t>properly</a:t>
            </a:r>
            <a:r>
              <a:rPr lang="en-US" b="1" dirty="0">
                <a:ln w="11430"/>
                <a:solidFill>
                  <a:srgbClr val="7030A0"/>
                </a:solidFill>
              </a:rPr>
              <a:t>, a breeze, </a:t>
            </a:r>
            <a:r>
              <a:rPr lang="en-US" sz="1700" b="1" dirty="0">
                <a:ln w="11430"/>
                <a:solidFill>
                  <a:srgbClr val="7030A0"/>
                </a:solidFill>
              </a:rPr>
              <a:t>i.e</a:t>
            </a:r>
            <a:r>
              <a:rPr lang="en-US" sz="1700" b="1" dirty="0" smtClean="0">
                <a:ln w="11430"/>
                <a:solidFill>
                  <a:srgbClr val="7030A0"/>
                </a:solidFill>
              </a:rPr>
              <a:t>. (</a:t>
            </a:r>
            <a:r>
              <a:rPr lang="en-US" sz="1700" b="1" dirty="0">
                <a:ln w="11430"/>
                <a:solidFill>
                  <a:srgbClr val="7030A0"/>
                </a:solidFill>
              </a:rPr>
              <a:t>by implication</a:t>
            </a:r>
            <a:r>
              <a:rPr lang="en-US" sz="1700" b="1" dirty="0" smtClean="0">
                <a:ln w="11430"/>
                <a:solidFill>
                  <a:srgbClr val="7030A0"/>
                </a:solidFill>
              </a:rPr>
              <a:t>)  </a:t>
            </a:r>
            <a:r>
              <a:rPr lang="en-US" b="1" dirty="0" smtClean="0">
                <a:ln w="11430"/>
                <a:solidFill>
                  <a:srgbClr val="7030A0"/>
                </a:solidFill>
              </a:rPr>
              <a:t>[#1]  </a:t>
            </a:r>
            <a:r>
              <a:rPr lang="en-US" b="1" u="sng" dirty="0" smtClean="0">
                <a:ln w="11430"/>
                <a:solidFill>
                  <a:schemeClr val="accent3">
                    <a:lumMod val="50000"/>
                  </a:schemeClr>
                </a:solidFill>
              </a:rPr>
              <a:t>dusk</a:t>
            </a:r>
            <a:r>
              <a:rPr lang="en-US" b="1" dirty="0" smtClean="0">
                <a:ln w="11430"/>
                <a:solidFill>
                  <a:srgbClr val="B83D68"/>
                </a:solidFill>
              </a:rPr>
              <a:t> </a:t>
            </a:r>
            <a:r>
              <a:rPr lang="en-US" sz="1500" b="1" dirty="0" smtClean="0">
                <a:ln w="11430"/>
                <a:solidFill>
                  <a:schemeClr val="accent3">
                    <a:lumMod val="50000"/>
                  </a:schemeClr>
                </a:solidFill>
              </a:rPr>
              <a:t>(</a:t>
            </a:r>
            <a:r>
              <a:rPr lang="en-US" sz="1500" b="1" dirty="0">
                <a:ln w="11430"/>
                <a:solidFill>
                  <a:schemeClr val="accent3">
                    <a:lumMod val="50000"/>
                  </a:schemeClr>
                </a:solidFill>
              </a:rPr>
              <a:t>when the evening breeze prevails</a:t>
            </a:r>
            <a:r>
              <a:rPr lang="en-US" sz="1500" b="1" dirty="0" smtClean="0">
                <a:ln w="11430"/>
                <a:solidFill>
                  <a:schemeClr val="accent3">
                    <a:lumMod val="50000"/>
                  </a:schemeClr>
                </a:solidFill>
              </a:rPr>
              <a:t>):  </a:t>
            </a:r>
            <a:r>
              <a:rPr lang="en-US" b="1" dirty="0" smtClean="0">
                <a:ln w="11430"/>
                <a:solidFill>
                  <a:schemeClr val="accent3">
                    <a:lumMod val="50000"/>
                  </a:schemeClr>
                </a:solidFill>
              </a:rPr>
              <a:t/>
            </a:r>
            <a:br>
              <a:rPr lang="en-US" b="1" dirty="0" smtClean="0">
                <a:ln w="11430"/>
                <a:solidFill>
                  <a:schemeClr val="accent3">
                    <a:lumMod val="50000"/>
                  </a:schemeClr>
                </a:solidFill>
              </a:rPr>
            </a:br>
            <a:r>
              <a:rPr lang="en-US" b="1" dirty="0" smtClean="0">
                <a:ln w="11430"/>
                <a:solidFill>
                  <a:srgbClr val="7030A0"/>
                </a:solidFill>
              </a:rPr>
              <a:t>KJV </a:t>
            </a:r>
            <a:r>
              <a:rPr lang="en-US" b="1" dirty="0">
                <a:ln w="11430"/>
                <a:solidFill>
                  <a:srgbClr val="7030A0"/>
                </a:solidFill>
              </a:rPr>
              <a:t>- </a:t>
            </a:r>
            <a:r>
              <a:rPr lang="en-US" b="1" u="sng" dirty="0">
                <a:ln w="11430"/>
                <a:solidFill>
                  <a:srgbClr val="002060"/>
                </a:solidFill>
              </a:rPr>
              <a:t>dark</a:t>
            </a:r>
            <a:r>
              <a:rPr lang="en-US" b="1" dirty="0" smtClean="0">
                <a:ln w="11430"/>
                <a:solidFill>
                  <a:srgbClr val="002060"/>
                </a:solidFill>
              </a:rPr>
              <a:t>,  </a:t>
            </a:r>
            <a:br>
              <a:rPr lang="en-US" b="1" dirty="0" smtClean="0">
                <a:ln w="11430"/>
                <a:solidFill>
                  <a:srgbClr val="002060"/>
                </a:solidFill>
              </a:rPr>
            </a:br>
            <a:r>
              <a:rPr lang="en-US" b="1" dirty="0" smtClean="0">
                <a:ln w="11430"/>
                <a:solidFill>
                  <a:srgbClr val="7030A0"/>
                </a:solidFill>
              </a:rPr>
              <a:t>[#2]  </a:t>
            </a:r>
            <a:r>
              <a:rPr lang="en-US" b="1" dirty="0" smtClean="0">
                <a:ln w="11430"/>
                <a:solidFill>
                  <a:srgbClr val="B83D68"/>
                </a:solidFill>
              </a:rPr>
              <a:t>dawning </a:t>
            </a:r>
            <a:r>
              <a:rPr lang="en-US" b="1" dirty="0">
                <a:ln w="11430"/>
                <a:solidFill>
                  <a:srgbClr val="B83D68"/>
                </a:solidFill>
              </a:rPr>
              <a:t>of the day (morning), </a:t>
            </a:r>
            <a:r>
              <a:rPr lang="en-US" b="1" dirty="0" smtClean="0">
                <a:ln w="11430"/>
                <a:solidFill>
                  <a:srgbClr val="F707C4"/>
                </a:solidFill>
              </a:rPr>
              <a:t/>
            </a:r>
            <a:br>
              <a:rPr lang="en-US" b="1" dirty="0" smtClean="0">
                <a:ln w="11430"/>
                <a:solidFill>
                  <a:srgbClr val="F707C4"/>
                </a:solidFill>
              </a:rPr>
            </a:br>
            <a:r>
              <a:rPr lang="en-US" b="1" u="sng" dirty="0" smtClean="0">
                <a:ln w="11430"/>
                <a:solidFill>
                  <a:srgbClr val="002060"/>
                </a:solidFill>
              </a:rPr>
              <a:t>night</a:t>
            </a:r>
            <a:r>
              <a:rPr lang="en-US" b="1" dirty="0">
                <a:ln w="11430"/>
                <a:solidFill>
                  <a:srgbClr val="002060"/>
                </a:solidFill>
              </a:rPr>
              <a:t>,</a:t>
            </a:r>
            <a:r>
              <a:rPr lang="en-US" b="1" dirty="0">
                <a:ln w="11430"/>
                <a:solidFill>
                  <a:srgbClr val="B83D68"/>
                </a:solidFill>
              </a:rPr>
              <a:t> </a:t>
            </a:r>
            <a:r>
              <a:rPr lang="en-US" b="1" dirty="0">
                <a:ln w="11430"/>
                <a:solidFill>
                  <a:srgbClr val="7030A0"/>
                </a:solidFill>
              </a:rPr>
              <a:t>twilight</a:t>
            </a:r>
            <a:r>
              <a:rPr lang="en-US" b="1" dirty="0" smtClean="0">
                <a:ln w="11430"/>
                <a:solidFill>
                  <a:srgbClr val="7030A0"/>
                </a:solidFill>
              </a:rPr>
              <a:t>.</a:t>
            </a:r>
            <a:endParaRPr lang="en-US" b="1" dirty="0">
              <a:ln w="11430"/>
              <a:solidFill>
                <a:srgbClr val="7030A0"/>
              </a:solidFill>
            </a:endParaRPr>
          </a:p>
        </p:txBody>
      </p:sp>
      <p:sp>
        <p:nvSpPr>
          <p:cNvPr id="8" name="Rectangle 7"/>
          <p:cNvSpPr/>
          <p:nvPr/>
        </p:nvSpPr>
        <p:spPr>
          <a:xfrm>
            <a:off x="361507" y="210138"/>
            <a:ext cx="11604736" cy="523220"/>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2800" b="1" dirty="0" smtClean="0">
                <a:ln w="11430"/>
                <a:solidFill>
                  <a:srgbClr val="B83D68"/>
                </a:solidFill>
                <a:effectLst>
                  <a:outerShdw blurRad="50800" dist="39000" dir="5460000" algn="tl">
                    <a:srgbClr val="000000">
                      <a:alpha val="38000"/>
                    </a:srgbClr>
                  </a:outerShdw>
                </a:effectLst>
                <a:latin typeface="Segoe Print" pitchFamily="2" charset="0"/>
              </a:rPr>
              <a:t>2</a:t>
            </a:r>
            <a:r>
              <a:rPr lang="en-US" sz="2800" b="1" baseline="30000" dirty="0" smtClean="0">
                <a:ln w="11430"/>
                <a:solidFill>
                  <a:srgbClr val="B83D68"/>
                </a:solidFill>
                <a:effectLst>
                  <a:outerShdw blurRad="50800" dist="39000" dir="5460000" algn="tl">
                    <a:srgbClr val="000000">
                      <a:alpha val="38000"/>
                    </a:srgbClr>
                  </a:outerShdw>
                </a:effectLst>
                <a:latin typeface="Segoe Print" pitchFamily="2" charset="0"/>
              </a:rPr>
              <a:t>nd</a:t>
            </a:r>
            <a:r>
              <a:rPr lang="en-US" sz="2800" b="1" dirty="0" smtClean="0">
                <a:ln w="11430"/>
                <a:solidFill>
                  <a:srgbClr val="B83D68"/>
                </a:solidFill>
                <a:effectLst>
                  <a:outerShdw blurRad="50800" dist="39000" dir="5460000" algn="tl">
                    <a:srgbClr val="000000">
                      <a:alpha val="38000"/>
                    </a:srgbClr>
                  </a:outerShdw>
                </a:effectLst>
                <a:latin typeface="Segoe Print" pitchFamily="2" charset="0"/>
              </a:rPr>
              <a:t> </a:t>
            </a:r>
            <a:r>
              <a:rPr lang="en-US" sz="2800" b="1" dirty="0" err="1" smtClean="0">
                <a:ln w="11430"/>
                <a:solidFill>
                  <a:srgbClr val="B83D68"/>
                </a:solidFill>
                <a:effectLst>
                  <a:outerShdw blurRad="50800" dist="39000" dir="5460000" algn="tl">
                    <a:srgbClr val="000000">
                      <a:alpha val="38000"/>
                    </a:srgbClr>
                  </a:outerShdw>
                </a:effectLst>
                <a:latin typeface="Segoe Print" pitchFamily="2" charset="0"/>
              </a:rPr>
              <a:t>p.r.</a:t>
            </a:r>
            <a:r>
              <a:rPr lang="en-US" sz="2800" b="1" dirty="0" smtClean="0">
                <a:ln w="11430"/>
                <a:solidFill>
                  <a:srgbClr val="B83D68"/>
                </a:solidFill>
                <a:effectLst>
                  <a:outerShdw blurRad="50800" dist="39000" dir="5460000" algn="tl">
                    <a:srgbClr val="000000">
                      <a:alpha val="38000"/>
                    </a:srgbClr>
                  </a:outerShdw>
                </a:effectLst>
                <a:latin typeface="Segoe Print" pitchFamily="2" charset="0"/>
              </a:rPr>
              <a:t>) H61</a:t>
            </a:r>
            <a:r>
              <a:rPr lang="en-US" sz="2800" b="1" u="sng" dirty="0" smtClean="0">
                <a:ln w="11430"/>
                <a:solidFill>
                  <a:srgbClr val="B83D68"/>
                </a:solidFill>
                <a:effectLst>
                  <a:outerShdw blurRad="50800" dist="39000" dir="5460000" algn="tl">
                    <a:srgbClr val="000000">
                      <a:alpha val="38000"/>
                    </a:srgbClr>
                  </a:outerShdw>
                </a:effectLst>
                <a:latin typeface="Segoe Print" pitchFamily="2" charset="0"/>
              </a:rPr>
              <a:t>48</a:t>
            </a:r>
            <a:r>
              <a:rPr lang="en-US" sz="2800" b="1" dirty="0" smtClean="0">
                <a:ln w="11430"/>
                <a:solidFill>
                  <a:srgbClr val="B83D68"/>
                </a:solidFill>
                <a:effectLst>
                  <a:outerShdw blurRad="50800" dist="39000" dir="5460000" algn="tl">
                    <a:srgbClr val="000000">
                      <a:alpha val="38000"/>
                    </a:srgbClr>
                  </a:outerShdw>
                </a:effectLst>
                <a:latin typeface="Segoe Print" pitchFamily="2" charset="0"/>
              </a:rPr>
              <a:t> </a:t>
            </a:r>
            <a:r>
              <a:rPr lang="en-US" sz="2800" b="1" dirty="0" smtClean="0">
                <a:ln w="11430"/>
                <a:solidFill>
                  <a:srgbClr val="F1E441"/>
                </a:solidFill>
                <a:effectLst>
                  <a:outerShdw blurRad="50800" dist="39000" dir="5460000" algn="tl">
                    <a:srgbClr val="000000">
                      <a:alpha val="38000"/>
                    </a:srgbClr>
                  </a:outerShdw>
                </a:effectLst>
                <a:latin typeface="Segoe Print" pitchFamily="2" charset="0"/>
              </a:rPr>
              <a:t>“</a:t>
            </a:r>
            <a:r>
              <a:rPr lang="en-US" sz="2800" b="1" dirty="0" err="1" smtClean="0">
                <a:ln w="11430"/>
                <a:solidFill>
                  <a:srgbClr val="F1E441"/>
                </a:solidFill>
                <a:effectLst>
                  <a:outerShdw blurRad="50800" dist="39000" dir="5460000" algn="tl">
                    <a:srgbClr val="000000">
                      <a:alpha val="38000"/>
                    </a:srgbClr>
                  </a:outerShdw>
                </a:effectLst>
                <a:latin typeface="Segoe Print" pitchFamily="2" charset="0"/>
              </a:rPr>
              <a:t>arab</a:t>
            </a:r>
            <a:r>
              <a:rPr lang="en-US" sz="2800" b="1" dirty="0" smtClean="0">
                <a:ln w="11430"/>
                <a:solidFill>
                  <a:srgbClr val="F1E441"/>
                </a:solidFill>
                <a:effectLst>
                  <a:outerShdw blurRad="50800" dist="39000" dir="5460000" algn="tl">
                    <a:srgbClr val="000000">
                      <a:alpha val="38000"/>
                    </a:srgbClr>
                  </a:outerShdw>
                </a:effectLst>
                <a:latin typeface="Segoe Print" pitchFamily="2" charset="0"/>
              </a:rPr>
              <a:t>” </a:t>
            </a:r>
            <a:r>
              <a:rPr lang="en-US" sz="2800" b="1" dirty="0" smtClean="0">
                <a:ln w="11430"/>
                <a:solidFill>
                  <a:srgbClr val="B83D68"/>
                </a:solidFill>
                <a:effectLst>
                  <a:outerShdw blurRad="50800" dist="39000" dir="5460000" algn="tl">
                    <a:srgbClr val="000000">
                      <a:alpha val="38000"/>
                    </a:srgbClr>
                  </a:outerShdw>
                </a:effectLst>
                <a:latin typeface="Segoe Print" pitchFamily="2" charset="0"/>
              </a:rPr>
              <a:t>aligns with </a:t>
            </a:r>
            <a:r>
              <a:rPr lang="en-US" sz="2800" b="1" u="sng" dirty="0" smtClean="0">
                <a:ln w="11430"/>
                <a:solidFill>
                  <a:srgbClr val="B83D68"/>
                </a:solidFill>
                <a:effectLst>
                  <a:outerShdw blurRad="50800" dist="39000" dir="5460000" algn="tl">
                    <a:srgbClr val="000000">
                      <a:alpha val="38000"/>
                    </a:srgbClr>
                  </a:outerShdw>
                </a:effectLst>
                <a:latin typeface="Segoe Print" pitchFamily="2" charset="0"/>
              </a:rPr>
              <a:t>mornin</a:t>
            </a:r>
            <a:r>
              <a:rPr lang="en-US" sz="2800" b="1" dirty="0" smtClean="0">
                <a:ln w="11430"/>
                <a:solidFill>
                  <a:srgbClr val="B83D68"/>
                </a:solidFill>
                <a:effectLst>
                  <a:outerShdw blurRad="50800" dist="39000" dir="5460000" algn="tl">
                    <a:srgbClr val="000000">
                      <a:alpha val="38000"/>
                    </a:srgbClr>
                  </a:outerShdw>
                </a:effectLst>
                <a:latin typeface="Segoe Print" pitchFamily="2" charset="0"/>
              </a:rPr>
              <a:t>g twilight.</a:t>
            </a:r>
          </a:p>
        </p:txBody>
      </p:sp>
      <p:sp>
        <p:nvSpPr>
          <p:cNvPr id="9" name="Title 2"/>
          <p:cNvSpPr txBox="1">
            <a:spLocks/>
          </p:cNvSpPr>
          <p:nvPr/>
        </p:nvSpPr>
        <p:spPr>
          <a:xfrm>
            <a:off x="1573619" y="2151696"/>
            <a:ext cx="4104904" cy="1279715"/>
          </a:xfrm>
          <a:prstGeom prst="rect">
            <a:avLst/>
          </a:prstGeom>
          <a:effectLst/>
        </p:spPr>
        <p:txBody>
          <a:bodyPr vert="horz" lIns="91440" tIns="45720" rIns="91440" bIns="45720" rtlCol="0" anchor="t" anchorCtr="0">
            <a:noAutofit/>
            <a:scene3d>
              <a:camera prst="orthographicFront"/>
              <a:lightRig rig="soft" dir="t">
                <a:rot lat="0" lon="0" rev="10800000"/>
              </a:lightRig>
            </a:scene3d>
            <a:sp3d extrusionH="57150">
              <a:bevelT w="27940" h="12700" prst="softRound"/>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smtClean="0">
                <a:ln w="11430">
                  <a:solidFill>
                    <a:srgbClr val="7030A0"/>
                  </a:solidFill>
                </a:ln>
                <a:solidFill>
                  <a:srgbClr val="7030A0"/>
                </a:solidFill>
              </a:rPr>
              <a:t>Twilight &lt;nesheph&gt; is always a mixing.</a:t>
            </a:r>
            <a:endParaRPr lang="en-US" sz="2800" dirty="0">
              <a:ln w="11430">
                <a:solidFill>
                  <a:srgbClr val="7030A0"/>
                </a:solidFill>
              </a:ln>
              <a:solidFill>
                <a:srgbClr val="7030A0"/>
              </a:solidFill>
            </a:endParaRPr>
          </a:p>
        </p:txBody>
      </p:sp>
      <p:sp>
        <p:nvSpPr>
          <p:cNvPr id="10" name="Rectangle 9"/>
          <p:cNvSpPr/>
          <p:nvPr/>
        </p:nvSpPr>
        <p:spPr>
          <a:xfrm>
            <a:off x="5785579" y="4761739"/>
            <a:ext cx="4776978" cy="1384995"/>
          </a:xfrm>
          <a:prstGeom prst="rect">
            <a:avLst/>
          </a:prstGeom>
          <a:noFill/>
          <a:ln w="38100">
            <a:noFill/>
          </a:ln>
          <a:effectLst>
            <a:glow rad="101600">
              <a:schemeClr val="bg1">
                <a:alpha val="40000"/>
              </a:schemeClr>
            </a:glow>
          </a:effectLst>
          <a:scene3d>
            <a:camera prst="orthographicFront"/>
            <a:lightRig rig="threePt" dir="t"/>
          </a:scene3d>
          <a:sp3d>
            <a:bevelT/>
          </a:sp3d>
        </p:spPr>
        <p:txBody>
          <a:bodyPr wrap="square">
            <a:spAutoFit/>
            <a:sp3d/>
          </a:bodyPr>
          <a:lstStyle/>
          <a:p>
            <a:pPr algn="ctr"/>
            <a:r>
              <a:rPr lang="en-US" sz="2800" b="1" dirty="0" smtClean="0">
                <a:ln w="1905">
                  <a:solidFill>
                    <a:srgbClr val="002060"/>
                  </a:solidFill>
                </a:ln>
                <a:solidFill>
                  <a:schemeClr val="accent3">
                    <a:lumMod val="40000"/>
                    <a:lumOff val="60000"/>
                  </a:schemeClr>
                </a:solidFill>
                <a:effectLst>
                  <a:innerShdw blurRad="69850" dist="43180" dir="5400000">
                    <a:srgbClr val="000000">
                      <a:alpha val="65000"/>
                    </a:srgbClr>
                  </a:innerShdw>
                </a:effectLst>
                <a:latin typeface="+mj-lt"/>
              </a:rPr>
              <a:t>H6148  </a:t>
            </a:r>
            <a:r>
              <a:rPr lang="en-US" sz="2800" b="1" dirty="0" smtClean="0">
                <a:ln w="1905">
                  <a:solidFill>
                    <a:srgbClr val="002060"/>
                  </a:solidFill>
                </a:ln>
                <a:solidFill>
                  <a:srgbClr val="CCE9AD"/>
                </a:solidFill>
                <a:effectLst>
                  <a:innerShdw blurRad="69850" dist="43180" dir="5400000">
                    <a:srgbClr val="000000">
                      <a:alpha val="65000"/>
                    </a:srgbClr>
                  </a:innerShdw>
                </a:effectLst>
                <a:latin typeface="+mj-lt"/>
              </a:rPr>
              <a:t>defines</a:t>
            </a:r>
            <a:r>
              <a:rPr lang="en-US" sz="2800" b="1" dirty="0" smtClean="0">
                <a:ln w="1905">
                  <a:solidFill>
                    <a:srgbClr val="002060"/>
                  </a:solidFill>
                </a:ln>
                <a:solidFill>
                  <a:schemeClr val="accent6">
                    <a:lumMod val="60000"/>
                    <a:lumOff val="40000"/>
                  </a:schemeClr>
                </a:solidFill>
                <a:effectLst>
                  <a:innerShdw blurRad="69850" dist="43180" dir="5400000">
                    <a:srgbClr val="000000">
                      <a:alpha val="65000"/>
                    </a:srgbClr>
                  </a:innerShdw>
                </a:effectLst>
                <a:latin typeface="+mj-lt"/>
              </a:rPr>
              <a:t> </a:t>
            </a:r>
            <a:br>
              <a:rPr lang="en-US" sz="2800" b="1" dirty="0" smtClean="0">
                <a:ln w="1905">
                  <a:solidFill>
                    <a:srgbClr val="002060"/>
                  </a:solidFill>
                </a:ln>
                <a:solidFill>
                  <a:schemeClr val="accent6">
                    <a:lumMod val="60000"/>
                    <a:lumOff val="40000"/>
                  </a:schemeClr>
                </a:solidFill>
                <a:effectLst>
                  <a:innerShdw blurRad="69850" dist="43180" dir="5400000">
                    <a:srgbClr val="000000">
                      <a:alpha val="65000"/>
                    </a:srgbClr>
                  </a:innerShdw>
                </a:effectLst>
                <a:latin typeface="+mj-lt"/>
              </a:rPr>
            </a:br>
            <a:r>
              <a:rPr lang="en-US" sz="2800" b="1" dirty="0" smtClean="0">
                <a:ln w="1905">
                  <a:solidFill>
                    <a:srgbClr val="002060"/>
                  </a:solidFill>
                </a:ln>
                <a:solidFill>
                  <a:schemeClr val="accent3">
                    <a:lumMod val="40000"/>
                    <a:lumOff val="60000"/>
                  </a:schemeClr>
                </a:solidFill>
                <a:effectLst>
                  <a:innerShdw blurRad="69850" dist="43180" dir="5400000">
                    <a:srgbClr val="000000">
                      <a:alpha val="65000"/>
                    </a:srgbClr>
                  </a:innerShdw>
                </a:effectLst>
                <a:latin typeface="+mj-lt"/>
              </a:rPr>
              <a:t>any kind of </a:t>
            </a:r>
            <a:r>
              <a:rPr lang="en-US" sz="2800" b="1" u="sng" dirty="0" smtClean="0">
                <a:ln w="1905">
                  <a:solidFill>
                    <a:srgbClr val="002060"/>
                  </a:solidFill>
                </a:ln>
                <a:solidFill>
                  <a:schemeClr val="accent3">
                    <a:lumMod val="40000"/>
                    <a:lumOff val="60000"/>
                  </a:schemeClr>
                </a:solidFill>
                <a:effectLst>
                  <a:innerShdw blurRad="69850" dist="43180" dir="5400000">
                    <a:srgbClr val="000000">
                      <a:alpha val="65000"/>
                    </a:srgbClr>
                  </a:innerShdw>
                </a:effectLst>
                <a:latin typeface="+mj-lt"/>
              </a:rPr>
              <a:t>mixing</a:t>
            </a:r>
            <a:r>
              <a:rPr lang="en-US" sz="2800" b="1" dirty="0" smtClean="0">
                <a:ln w="1905">
                  <a:solidFill>
                    <a:srgbClr val="002060"/>
                  </a:solidFill>
                </a:ln>
                <a:solidFill>
                  <a:schemeClr val="accent3">
                    <a:lumMod val="40000"/>
                    <a:lumOff val="60000"/>
                  </a:schemeClr>
                </a:solidFill>
                <a:effectLst>
                  <a:innerShdw blurRad="69850" dist="43180" dir="5400000">
                    <a:srgbClr val="000000">
                      <a:alpha val="65000"/>
                    </a:srgbClr>
                  </a:innerShdw>
                </a:effectLst>
                <a:latin typeface="+mj-lt"/>
              </a:rPr>
              <a:t>  </a:t>
            </a:r>
            <a:br>
              <a:rPr lang="en-US" sz="2800" b="1" dirty="0" smtClean="0">
                <a:ln w="1905">
                  <a:solidFill>
                    <a:srgbClr val="002060"/>
                  </a:solidFill>
                </a:ln>
                <a:solidFill>
                  <a:schemeClr val="accent3">
                    <a:lumMod val="40000"/>
                    <a:lumOff val="60000"/>
                  </a:schemeClr>
                </a:solidFill>
                <a:effectLst>
                  <a:innerShdw blurRad="69850" dist="43180" dir="5400000">
                    <a:srgbClr val="000000">
                      <a:alpha val="65000"/>
                    </a:srgbClr>
                  </a:innerShdw>
                </a:effectLst>
                <a:latin typeface="+mj-lt"/>
              </a:rPr>
            </a:br>
            <a:r>
              <a:rPr lang="en-US" sz="2800" b="1" dirty="0" smtClean="0">
                <a:ln w="1905">
                  <a:solidFill>
                    <a:srgbClr val="002060"/>
                  </a:solidFill>
                </a:ln>
                <a:solidFill>
                  <a:schemeClr val="accent3">
                    <a:lumMod val="40000"/>
                    <a:lumOff val="60000"/>
                  </a:schemeClr>
                </a:solidFill>
                <a:effectLst>
                  <a:innerShdw blurRad="69850" dist="43180" dir="5400000">
                    <a:srgbClr val="000000">
                      <a:alpha val="65000"/>
                    </a:srgbClr>
                  </a:innerShdw>
                </a:effectLst>
                <a:latin typeface="+mj-lt"/>
              </a:rPr>
              <a:t>including &lt;boqer&gt; twilight.</a:t>
            </a:r>
            <a:endParaRPr lang="en-US" sz="2000" b="1" dirty="0">
              <a:ln w="1905">
                <a:solidFill>
                  <a:srgbClr val="002060"/>
                </a:solidFill>
              </a:ln>
              <a:solidFill>
                <a:schemeClr val="accent3">
                  <a:lumMod val="40000"/>
                  <a:lumOff val="60000"/>
                </a:schemeClr>
              </a:solidFill>
              <a:effectLst>
                <a:innerShdw blurRad="69850" dist="43180" dir="5400000">
                  <a:srgbClr val="000000">
                    <a:alpha val="65000"/>
                  </a:srgbClr>
                </a:innerShdw>
              </a:effectLst>
              <a:latin typeface="+mj-lt"/>
            </a:endParaRPr>
          </a:p>
        </p:txBody>
      </p:sp>
      <p:pic>
        <p:nvPicPr>
          <p:cNvPr id="11" name="Picture 14" descr="C:\Users\Rae\Desktop\Art on Desktop\white man clip art\3d white people\png\Magnifyinig Glass red png.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5305973" y="4239928"/>
            <a:ext cx="1320594" cy="141261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a:xfrm>
            <a:off x="1634116" y="3231816"/>
            <a:ext cx="4104904" cy="127971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smtClean="0">
                <a:ln w="11430">
                  <a:solidFill>
                    <a:schemeClr val="accent1">
                      <a:lumMod val="75000"/>
                    </a:schemeClr>
                  </a:solidFill>
                </a:ln>
                <a:solidFill>
                  <a:schemeClr val="accent3">
                    <a:lumMod val="20000"/>
                    <a:lumOff val="80000"/>
                  </a:schemeClr>
                </a:solidFill>
                <a:latin typeface="Cooper Black" pitchFamily="18" charset="0"/>
              </a:rPr>
              <a:t>How does morning</a:t>
            </a:r>
            <a:br>
              <a:rPr lang="en-US" sz="2800" dirty="0" smtClean="0">
                <a:ln w="11430">
                  <a:solidFill>
                    <a:schemeClr val="accent1">
                      <a:lumMod val="75000"/>
                    </a:schemeClr>
                  </a:solidFill>
                </a:ln>
                <a:solidFill>
                  <a:schemeClr val="accent3">
                    <a:lumMod val="20000"/>
                    <a:lumOff val="80000"/>
                  </a:schemeClr>
                </a:solidFill>
                <a:latin typeface="Cooper Black" pitchFamily="18" charset="0"/>
              </a:rPr>
            </a:br>
            <a:r>
              <a:rPr lang="en-US" sz="2800" dirty="0" smtClean="0">
                <a:ln w="11430">
                  <a:solidFill>
                    <a:schemeClr val="accent1">
                      <a:lumMod val="75000"/>
                    </a:schemeClr>
                  </a:solidFill>
                </a:ln>
                <a:solidFill>
                  <a:schemeClr val="accent3">
                    <a:lumMod val="20000"/>
                    <a:lumOff val="80000"/>
                  </a:schemeClr>
                </a:solidFill>
                <a:latin typeface="Cooper Black" pitchFamily="18" charset="0"/>
              </a:rPr>
              <a:t>&amp; twilight align</a:t>
            </a:r>
            <a:br>
              <a:rPr lang="en-US" sz="2800" dirty="0" smtClean="0">
                <a:ln w="11430">
                  <a:solidFill>
                    <a:schemeClr val="accent1">
                      <a:lumMod val="75000"/>
                    </a:schemeClr>
                  </a:solidFill>
                </a:ln>
                <a:solidFill>
                  <a:schemeClr val="accent3">
                    <a:lumMod val="20000"/>
                    <a:lumOff val="80000"/>
                  </a:schemeClr>
                </a:solidFill>
                <a:latin typeface="Cooper Black" pitchFamily="18" charset="0"/>
              </a:rPr>
            </a:br>
            <a:r>
              <a:rPr lang="en-US" sz="2800" dirty="0" smtClean="0">
                <a:ln w="11430">
                  <a:solidFill>
                    <a:schemeClr val="accent1">
                      <a:lumMod val="75000"/>
                    </a:schemeClr>
                  </a:solidFill>
                </a:ln>
                <a:solidFill>
                  <a:schemeClr val="accent3">
                    <a:lumMod val="20000"/>
                    <a:lumOff val="80000"/>
                  </a:schemeClr>
                </a:solidFill>
                <a:latin typeface="Cooper Black" pitchFamily="18" charset="0"/>
              </a:rPr>
              <a:t>with “</a:t>
            </a:r>
            <a:r>
              <a:rPr lang="en-US" sz="2800" dirty="0" err="1" smtClean="0">
                <a:ln w="11430">
                  <a:solidFill>
                    <a:schemeClr val="accent1">
                      <a:lumMod val="75000"/>
                    </a:schemeClr>
                  </a:solidFill>
                </a:ln>
                <a:solidFill>
                  <a:schemeClr val="accent3">
                    <a:lumMod val="20000"/>
                    <a:lumOff val="80000"/>
                  </a:schemeClr>
                </a:solidFill>
                <a:latin typeface="Cooper Black" pitchFamily="18" charset="0"/>
              </a:rPr>
              <a:t>arab</a:t>
            </a:r>
            <a:r>
              <a:rPr lang="en-US" sz="2800" dirty="0" smtClean="0">
                <a:ln w="11430">
                  <a:solidFill>
                    <a:schemeClr val="accent1">
                      <a:lumMod val="75000"/>
                    </a:schemeClr>
                  </a:solidFill>
                </a:ln>
                <a:solidFill>
                  <a:schemeClr val="accent3">
                    <a:lumMod val="20000"/>
                    <a:lumOff val="80000"/>
                  </a:schemeClr>
                </a:solidFill>
                <a:latin typeface="Cooper Black" pitchFamily="18" charset="0"/>
              </a:rPr>
              <a:t>”?</a:t>
            </a:r>
            <a:endParaRPr lang="en-US" sz="2800" dirty="0">
              <a:ln w="11430">
                <a:solidFill>
                  <a:schemeClr val="accent1">
                    <a:lumMod val="75000"/>
                  </a:schemeClr>
                </a:solidFill>
              </a:ln>
              <a:solidFill>
                <a:schemeClr val="accent3">
                  <a:lumMod val="20000"/>
                  <a:lumOff val="80000"/>
                </a:schemeClr>
              </a:solidFill>
              <a:latin typeface="Cooper Black" pitchFamily="18" charset="0"/>
            </a:endParaRPr>
          </a:p>
        </p:txBody>
      </p:sp>
      <p:grpSp>
        <p:nvGrpSpPr>
          <p:cNvPr id="13" name="Group 12"/>
          <p:cNvGrpSpPr/>
          <p:nvPr/>
        </p:nvGrpSpPr>
        <p:grpSpPr>
          <a:xfrm>
            <a:off x="6099672" y="733358"/>
            <a:ext cx="4063124" cy="1279715"/>
            <a:chOff x="-2986050" y="798400"/>
            <a:chExt cx="4063124" cy="1279715"/>
          </a:xfrm>
        </p:grpSpPr>
        <p:sp>
          <p:nvSpPr>
            <p:cNvPr id="14" name="Title 2"/>
            <p:cNvSpPr txBox="1">
              <a:spLocks/>
            </p:cNvSpPr>
            <p:nvPr/>
          </p:nvSpPr>
          <p:spPr>
            <a:xfrm>
              <a:off x="-2986050" y="798400"/>
              <a:ext cx="4063124" cy="127971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solidFill>
                      <a:schemeClr val="accent3"/>
                    </a:solidFill>
                  </a:ln>
                  <a:solidFill>
                    <a:schemeClr val="accent4">
                      <a:lumMod val="20000"/>
                      <a:lumOff val="80000"/>
                    </a:schemeClr>
                  </a:solidFill>
                </a:rPr>
                <a:t>&lt;boqer&gt; is always morning twilight.</a:t>
              </a:r>
              <a:endParaRPr lang="en-US" sz="3200" dirty="0">
                <a:ln w="11430">
                  <a:solidFill>
                    <a:schemeClr val="accent3"/>
                  </a:solidFill>
                </a:ln>
                <a:solidFill>
                  <a:schemeClr val="accent4">
                    <a:lumMod val="20000"/>
                    <a:lumOff val="80000"/>
                  </a:schemeClr>
                </a:solidFill>
              </a:endParaRPr>
            </a:p>
          </p:txBody>
        </p:sp>
        <p:sp>
          <p:nvSpPr>
            <p:cNvPr id="15" name="Rounded Rectangle 14"/>
            <p:cNvSpPr/>
            <p:nvPr/>
          </p:nvSpPr>
          <p:spPr>
            <a:xfrm>
              <a:off x="-956519" y="1396005"/>
              <a:ext cx="1880141" cy="431521"/>
            </a:xfrm>
            <a:prstGeom prst="roundRect">
              <a:avLst/>
            </a:prstGeom>
            <a:no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2494629" y="7803453"/>
            <a:ext cx="7366908" cy="646331"/>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4">
                    <a:lumMod val="60000"/>
                    <a:lumOff val="40000"/>
                  </a:schemeClr>
                </a:solidFill>
                <a:effectLst>
                  <a:outerShdw blurRad="50800" dist="39000" dir="5460000" algn="tl">
                    <a:srgbClr val="000000">
                      <a:alpha val="38000"/>
                    </a:srgbClr>
                  </a:outerShdw>
                </a:effectLst>
                <a:latin typeface="Cooper Black" pitchFamily="18" charset="0"/>
              </a:rPr>
              <a:t>Where will this lead to next?</a:t>
            </a:r>
          </a:p>
        </p:txBody>
      </p:sp>
      <p:sp>
        <p:nvSpPr>
          <p:cNvPr id="17" name="Rounded Rectangle 16"/>
          <p:cNvSpPr/>
          <p:nvPr/>
        </p:nvSpPr>
        <p:spPr>
          <a:xfrm>
            <a:off x="3647337" y="2655752"/>
            <a:ext cx="1755713" cy="431521"/>
          </a:xfrm>
          <a:prstGeom prst="roundRect">
            <a:avLst/>
          </a:prstGeom>
          <a:no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933151" y="898102"/>
            <a:ext cx="3672408" cy="965171"/>
            <a:chOff x="4716016" y="858710"/>
            <a:chExt cx="3672408" cy="965171"/>
          </a:xfrm>
        </p:grpSpPr>
        <p:sp>
          <p:nvSpPr>
            <p:cNvPr id="19" name="Content Placeholder 3"/>
            <p:cNvSpPr txBox="1">
              <a:spLocks/>
            </p:cNvSpPr>
            <p:nvPr/>
          </p:nvSpPr>
          <p:spPr>
            <a:xfrm>
              <a:off x="4716016" y="858710"/>
              <a:ext cx="3672408" cy="965171"/>
            </a:xfrm>
            <a:prstGeom prst="roundRect">
              <a:avLst/>
            </a:prstGeom>
            <a:solidFill>
              <a:schemeClr val="accent3">
                <a:lumMod val="20000"/>
                <a:lumOff val="80000"/>
              </a:schemeClr>
            </a:solidFill>
            <a:ln w="38100" cap="flat" cmpd="sng" algn="ctr">
              <a:solidFill>
                <a:srgbClr val="B83D68"/>
              </a:solidFill>
              <a:prstDash val="solid"/>
            </a:ln>
            <a:scene3d>
              <a:camera prst="orthographicFront"/>
              <a:lightRig rig="flat" dir="tl">
                <a:rot lat="0" lon="0" rev="6600000"/>
              </a:lightRig>
            </a:scene3d>
            <a:sp3d>
              <a:bevelT/>
            </a:sp3d>
          </p:spPr>
          <p:style>
            <a:lnRef idx="1">
              <a:schemeClr val="accent4"/>
            </a:lnRef>
            <a:fillRef idx="2">
              <a:schemeClr val="accent4"/>
            </a:fillRef>
            <a:effectRef idx="1">
              <a:schemeClr val="accent4"/>
            </a:effectRef>
            <a:fontRef idx="minor">
              <a:schemeClr val="dk1"/>
            </a:fontRef>
          </p:style>
          <p:txBody>
            <a:bodyPr>
              <a:normAutofit/>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dk1"/>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dk1"/>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dk1"/>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dk1"/>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dk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9pPr>
            </a:lstStyle>
            <a:p>
              <a:pPr marL="45720" indent="0" algn="ctr">
                <a:buFont typeface="Georgia" pitchFamily="18" charset="0"/>
                <a:buNone/>
              </a:pPr>
              <a:r>
                <a:rPr lang="en-US" b="1" dirty="0" smtClean="0">
                  <a:ln w="11430"/>
                  <a:solidFill>
                    <a:srgbClr val="B83D68"/>
                  </a:solidFill>
                </a:rPr>
                <a:t>Morning  H1242 &lt;boqer&gt; </a:t>
              </a:r>
              <a:r>
                <a:rPr lang="en-US" b="1" u="sng" dirty="0" smtClean="0">
                  <a:ln w="11430"/>
                  <a:solidFill>
                    <a:srgbClr val="B83D68"/>
                  </a:solidFill>
                </a:rPr>
                <a:t>dawn</a:t>
              </a:r>
              <a:r>
                <a:rPr lang="en-US" b="1" dirty="0" smtClean="0">
                  <a:ln w="11430"/>
                  <a:solidFill>
                    <a:srgbClr val="B83D68"/>
                  </a:solidFill>
                </a:rPr>
                <a:t>, break of day</a:t>
              </a:r>
              <a:endParaRPr lang="en-US" b="1" dirty="0">
                <a:ln w="11430"/>
                <a:solidFill>
                  <a:srgbClr val="B83D68"/>
                </a:solidFill>
              </a:endParaRPr>
            </a:p>
          </p:txBody>
        </p:sp>
        <p:sp>
          <p:nvSpPr>
            <p:cNvPr id="20" name="Rounded Rectangle 19"/>
            <p:cNvSpPr/>
            <p:nvPr/>
          </p:nvSpPr>
          <p:spPr>
            <a:xfrm>
              <a:off x="5220072" y="1282910"/>
              <a:ext cx="924784" cy="431521"/>
            </a:xfrm>
            <a:prstGeom prst="roundRect">
              <a:avLst/>
            </a:prstGeom>
            <a:no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ounded Rectangle 20"/>
          <p:cNvSpPr/>
          <p:nvPr/>
        </p:nvSpPr>
        <p:spPr>
          <a:xfrm>
            <a:off x="6575767" y="3437543"/>
            <a:ext cx="2419692" cy="357217"/>
          </a:xfrm>
          <a:prstGeom prst="roundRect">
            <a:avLst/>
          </a:prstGeom>
          <a:no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451119" y="5414718"/>
            <a:ext cx="2614380" cy="431521"/>
          </a:xfrm>
          <a:prstGeom prst="roundRect">
            <a:avLst/>
          </a:prstGeom>
          <a:noFill/>
          <a:ln w="5715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494097" y="5268955"/>
            <a:ext cx="3344250" cy="431521"/>
          </a:xfrm>
          <a:prstGeom prst="roundRect">
            <a:avLst/>
          </a:prstGeom>
          <a:noFill/>
          <a:ln w="5715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480421" y="6230509"/>
            <a:ext cx="7366908" cy="646331"/>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5">
                    <a:lumMod val="40000"/>
                    <a:lumOff val="60000"/>
                  </a:schemeClr>
                </a:solidFill>
                <a:effectLst>
                  <a:outerShdw blurRad="50800" dist="39000" dir="5460000" algn="tl">
                    <a:srgbClr val="000000">
                      <a:alpha val="38000"/>
                    </a:srgbClr>
                  </a:outerShdw>
                </a:effectLst>
                <a:latin typeface="Cooper Black" pitchFamily="18" charset="0"/>
              </a:rPr>
              <a:t>Watch for one more condition!</a:t>
            </a:r>
          </a:p>
        </p:txBody>
      </p:sp>
      <p:sp>
        <p:nvSpPr>
          <p:cNvPr id="26" name="Rectangle 25"/>
          <p:cNvSpPr/>
          <p:nvPr/>
        </p:nvSpPr>
        <p:spPr>
          <a:xfrm>
            <a:off x="760543" y="7120248"/>
            <a:ext cx="11012022" cy="830997"/>
          </a:xfrm>
          <a:prstGeom prst="rect">
            <a:avLst/>
          </a:prstGeom>
          <a:solidFill>
            <a:schemeClr val="accent4">
              <a:lumMod val="20000"/>
              <a:lumOff val="80000"/>
            </a:schemeClr>
          </a:solidFill>
        </p:spPr>
        <p:txBody>
          <a:bodyPr wrap="squar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condition is going to be:  </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arab</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6148 only aligns with boqer with the phrase BTE – in the plural form, because 6148 includes ALL mixings.</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7" name="TextBox 29"/>
          <p:cNvSpPr txBox="1"/>
          <p:nvPr/>
        </p:nvSpPr>
        <p:spPr>
          <a:xfrm>
            <a:off x="11139270" y="1970628"/>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2723706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7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750"/>
                                        <p:tgtEl>
                                          <p:spTgt spid="7"/>
                                        </p:tgtEl>
                                      </p:cBhvr>
                                    </p:animEffect>
                                  </p:childTnLst>
                                </p:cTn>
                              </p:par>
                            </p:childTnLst>
                          </p:cTn>
                        </p:par>
                        <p:par>
                          <p:cTn id="13" fill="hold">
                            <p:stCondLst>
                              <p:cond delay="1750"/>
                            </p:stCondLst>
                            <p:childTnLst>
                              <p:par>
                                <p:cTn id="14" presetID="21" presetClass="entr" presetSubtype="1"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3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1"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3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1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inVertical)">
                                      <p:cBhvr>
                                        <p:cTn id="37" dur="1500"/>
                                        <p:tgtEl>
                                          <p:spTgt spid="5">
                                            <p:txEl>
                                              <p:pRg st="0" end="0"/>
                                            </p:txEl>
                                          </p:spTgt>
                                        </p:tgtEl>
                                      </p:cBhvr>
                                    </p:animEffect>
                                  </p:childTnLst>
                                </p:cTn>
                              </p:par>
                            </p:childTnLst>
                          </p:cTn>
                        </p:par>
                        <p:par>
                          <p:cTn id="38" fill="hold">
                            <p:stCondLst>
                              <p:cond delay="1500"/>
                            </p:stCondLst>
                            <p:childTnLst>
                              <p:par>
                                <p:cTn id="39" presetID="21" presetClass="entr" presetSubtype="1" fill="hold" grpId="0" nodeType="afterEffect">
                                  <p:stCondLst>
                                    <p:cond delay="1000"/>
                                  </p:stCondLst>
                                  <p:childTnLst>
                                    <p:set>
                                      <p:cBhvr>
                                        <p:cTn id="40" dur="1" fill="hold">
                                          <p:stCondLst>
                                            <p:cond delay="0"/>
                                          </p:stCondLst>
                                        </p:cTn>
                                        <p:tgtEl>
                                          <p:spTgt spid="22"/>
                                        </p:tgtEl>
                                        <p:attrNameLst>
                                          <p:attrName>style.visibility</p:attrName>
                                        </p:attrNameLst>
                                      </p:cBhvr>
                                      <p:to>
                                        <p:strVal val="visible"/>
                                      </p:to>
                                    </p:set>
                                    <p:animEffect transition="in" filter="wheel(1)">
                                      <p:cBhvr>
                                        <p:cTn id="41" dur="3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1500"/>
                                        <p:tgtEl>
                                          <p:spTgt spid="10"/>
                                        </p:tgtEl>
                                      </p:cBhvr>
                                    </p:animEffect>
                                  </p:childTnLst>
                                </p:cTn>
                              </p:par>
                            </p:childTnLst>
                          </p:cTn>
                        </p:par>
                        <p:par>
                          <p:cTn id="47" fill="hold">
                            <p:stCondLst>
                              <p:cond delay="1500"/>
                            </p:stCondLst>
                            <p:childTnLst>
                              <p:par>
                                <p:cTn id="48" presetID="21" presetClass="entr" presetSubtype="1"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heel(1)">
                                      <p:cBhvr>
                                        <p:cTn id="50" dur="30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2" grpId="0"/>
      <p:bldP spid="17" grpId="0" animBg="1"/>
      <p:bldP spid="21" grpId="0" animBg="1"/>
      <p:bldP spid="22" grpId="0" animBg="1"/>
      <p:bldP spid="23" grpId="0" animBg="1"/>
      <p:bldP spid="25" grpId="0"/>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2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45253" y="6334707"/>
            <a:ext cx="609600" cy="476250"/>
          </a:xfrm>
        </p:spPr>
        <p:txBody>
          <a:bodyPr/>
          <a:lstStyle/>
          <a:p>
            <a:pPr eaLnBrk="1" latinLnBrk="0" hangingPunct="1"/>
            <a:fld id="{D5BBC35B-A44B-4119-B8DA-DE9E3DFADA20}" type="slidenum">
              <a:rPr kumimoji="0" lang="en-US" smtClean="0">
                <a:solidFill>
                  <a:schemeClr val="bg1"/>
                </a:solidFill>
              </a:rPr>
              <a:pPr eaLnBrk="1" latinLnBrk="0" hangingPunct="1"/>
              <a:t>28</a:t>
            </a:fld>
            <a:endParaRPr kumimoji="0" lang="en-US" dirty="0">
              <a:solidFill>
                <a:schemeClr val="bg1"/>
              </a:solidFill>
            </a:endParaRPr>
          </a:p>
        </p:txBody>
      </p:sp>
      <p:sp>
        <p:nvSpPr>
          <p:cNvPr id="27" name="Text Placeholder 1"/>
          <p:cNvSpPr txBox="1">
            <a:spLocks/>
          </p:cNvSpPr>
          <p:nvPr/>
        </p:nvSpPr>
        <p:spPr>
          <a:xfrm>
            <a:off x="2917194" y="831052"/>
            <a:ext cx="3817836" cy="792088"/>
          </a:xfrm>
          <a:prstGeom prst="rect">
            <a:avLst/>
          </a:prstGeom>
          <a:solidFill>
            <a:schemeClr val="accent2">
              <a:lumMod val="40000"/>
              <a:lumOff val="60000"/>
            </a:schemeClr>
          </a:solidFill>
          <a:ln w="38100">
            <a:solidFill>
              <a:schemeClr val="accent3">
                <a:lumMod val="75000"/>
              </a:schemeClr>
            </a:solidFill>
          </a:ln>
          <a:scene3d>
            <a:camera prst="orthographicFront"/>
            <a:lightRig rig="threePt" dir="t"/>
          </a:scene3d>
          <a:sp3d>
            <a:bevelT w="114300" prst="artDeco"/>
          </a:sp3d>
        </p:spPr>
        <p:txBody>
          <a:bodyPr>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2400" b="1" dirty="0" smtClean="0">
                <a:solidFill>
                  <a:schemeClr val="accent3">
                    <a:lumMod val="50000"/>
                  </a:schemeClr>
                </a:solidFill>
              </a:rPr>
              <a:t>Evening/ereb H6153</a:t>
            </a:r>
            <a:r>
              <a:rPr lang="en-US" b="1" dirty="0" smtClean="0">
                <a:solidFill>
                  <a:schemeClr val="accent3">
                    <a:lumMod val="50000"/>
                  </a:schemeClr>
                </a:solidFill>
              </a:rPr>
              <a:t/>
            </a:r>
            <a:br>
              <a:rPr lang="en-US" b="1" dirty="0" smtClean="0">
                <a:solidFill>
                  <a:schemeClr val="accent3">
                    <a:lumMod val="50000"/>
                  </a:schemeClr>
                </a:solidFill>
              </a:rPr>
            </a:br>
            <a:r>
              <a:rPr lang="en-US" sz="2400" b="1" dirty="0" smtClean="0">
                <a:solidFill>
                  <a:schemeClr val="accent3">
                    <a:lumMod val="50000"/>
                  </a:schemeClr>
                </a:solidFill>
              </a:rPr>
              <a:t>(as a </a:t>
            </a:r>
            <a:r>
              <a:rPr lang="en-US" sz="2400" b="1" dirty="0" smtClean="0">
                <a:solidFill>
                  <a:srgbClr val="0070C0"/>
                </a:solidFill>
              </a:rPr>
              <a:t>noun</a:t>
            </a:r>
            <a:r>
              <a:rPr lang="en-US" sz="2400" b="1" dirty="0" smtClean="0">
                <a:solidFill>
                  <a:schemeClr val="accent3">
                    <a:lumMod val="50000"/>
                  </a:schemeClr>
                </a:solidFill>
              </a:rPr>
              <a:t>)</a:t>
            </a:r>
            <a:endParaRPr lang="en-US" sz="2400" b="1" dirty="0">
              <a:solidFill>
                <a:schemeClr val="accent3">
                  <a:lumMod val="50000"/>
                </a:schemeClr>
              </a:solidFill>
            </a:endParaRPr>
          </a:p>
        </p:txBody>
      </p:sp>
      <p:sp>
        <p:nvSpPr>
          <p:cNvPr id="28" name="Content Placeholder 2"/>
          <p:cNvSpPr txBox="1">
            <a:spLocks/>
          </p:cNvSpPr>
          <p:nvPr/>
        </p:nvSpPr>
        <p:spPr>
          <a:xfrm>
            <a:off x="2990614" y="1688860"/>
            <a:ext cx="3600400" cy="2748879"/>
          </a:xfrm>
          <a:prstGeom prst="rect">
            <a:avLst/>
          </a:prstGeom>
        </p:spPr>
        <p:txBody>
          <a:bodyPr>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88620" indent="-342900">
              <a:buFont typeface="+mj-lt"/>
              <a:buAutoNum type="arabicParenR"/>
            </a:pPr>
            <a:r>
              <a:rPr lang="en-US" sz="1800" b="1" dirty="0" smtClean="0">
                <a:solidFill>
                  <a:schemeClr val="accent3">
                    <a:lumMod val="75000"/>
                  </a:schemeClr>
                </a:solidFill>
              </a:rPr>
              <a:t>Twilight mixing of </a:t>
            </a:r>
            <a:br>
              <a:rPr lang="en-US" sz="1800" b="1" dirty="0" smtClean="0">
                <a:solidFill>
                  <a:schemeClr val="accent3">
                    <a:lumMod val="75000"/>
                  </a:schemeClr>
                </a:solidFill>
              </a:rPr>
            </a:br>
            <a:r>
              <a:rPr lang="en-US" sz="1800" b="1" dirty="0" smtClean="0">
                <a:solidFill>
                  <a:schemeClr val="accent3">
                    <a:lumMod val="75000"/>
                  </a:schemeClr>
                </a:solidFill>
              </a:rPr>
              <a:t>light and night.</a:t>
            </a:r>
          </a:p>
          <a:p>
            <a:pPr marL="388620" indent="-342900">
              <a:buFont typeface="+mj-lt"/>
              <a:buAutoNum type="arabicParenR"/>
            </a:pPr>
            <a:r>
              <a:rPr lang="en-US" sz="1800" b="1" dirty="0" smtClean="0">
                <a:solidFill>
                  <a:schemeClr val="accent3">
                    <a:lumMod val="75000"/>
                  </a:schemeClr>
                </a:solidFill>
              </a:rPr>
              <a:t>Twilight at the </a:t>
            </a:r>
            <a:r>
              <a:rPr lang="en-US" sz="1800" b="1" u="sng" dirty="0" smtClean="0">
                <a:solidFill>
                  <a:schemeClr val="accent3">
                    <a:lumMod val="75000"/>
                  </a:schemeClr>
                </a:solidFill>
              </a:rPr>
              <a:t>end</a:t>
            </a:r>
            <a:r>
              <a:rPr lang="en-US" sz="1800" b="1" dirty="0" smtClean="0">
                <a:solidFill>
                  <a:schemeClr val="accent3">
                    <a:lumMod val="75000"/>
                  </a:schemeClr>
                </a:solidFill>
              </a:rPr>
              <a:t> of </a:t>
            </a:r>
            <a:br>
              <a:rPr lang="en-US" sz="1800" b="1" dirty="0" smtClean="0">
                <a:solidFill>
                  <a:schemeClr val="accent3">
                    <a:lumMod val="75000"/>
                  </a:schemeClr>
                </a:solidFill>
              </a:rPr>
            </a:br>
            <a:r>
              <a:rPr lang="en-US" sz="1800" b="1" dirty="0" smtClean="0">
                <a:solidFill>
                  <a:schemeClr val="accent3">
                    <a:lumMod val="75000"/>
                  </a:schemeClr>
                </a:solidFill>
              </a:rPr>
              <a:t>the Light Season.</a:t>
            </a:r>
            <a:br>
              <a:rPr lang="en-US" sz="1800" b="1" dirty="0" smtClean="0">
                <a:solidFill>
                  <a:schemeClr val="accent3">
                    <a:lumMod val="75000"/>
                  </a:schemeClr>
                </a:solidFill>
              </a:rPr>
            </a:br>
            <a:r>
              <a:rPr lang="en-US" sz="1800" b="1" dirty="0" smtClean="0"/>
              <a:t/>
            </a:r>
            <a:br>
              <a:rPr lang="en-US" sz="1800" b="1" dirty="0" smtClean="0"/>
            </a:br>
            <a:r>
              <a:rPr lang="en-US" sz="1800" b="1" dirty="0" smtClean="0"/>
              <a:t/>
            </a:r>
            <a:br>
              <a:rPr lang="en-US" sz="1800" b="1" dirty="0" smtClean="0"/>
            </a:br>
            <a:endParaRPr lang="en-US" sz="1800" b="1" dirty="0" smtClean="0"/>
          </a:p>
          <a:p>
            <a:pPr marL="388620" indent="-342900">
              <a:buFont typeface="+mj-lt"/>
              <a:buAutoNum type="arabicParenR"/>
            </a:pPr>
            <a:r>
              <a:rPr lang="en-US" sz="1800" b="1" dirty="0" smtClean="0">
                <a:solidFill>
                  <a:schemeClr val="accent3">
                    <a:lumMod val="75000"/>
                  </a:schemeClr>
                </a:solidFill>
              </a:rPr>
              <a:t>Verb:  dusky mixing  </a:t>
            </a:r>
          </a:p>
          <a:p>
            <a:pPr marL="388620" indent="-342900">
              <a:buFont typeface="+mj-lt"/>
              <a:buAutoNum type="arabicParenR"/>
            </a:pPr>
            <a:endParaRPr lang="en-US" dirty="0" smtClean="0"/>
          </a:p>
          <a:p>
            <a:endParaRPr lang="en-US" dirty="0"/>
          </a:p>
        </p:txBody>
      </p:sp>
      <p:sp>
        <p:nvSpPr>
          <p:cNvPr id="29" name="Text Placeholder 3"/>
          <p:cNvSpPr txBox="1">
            <a:spLocks/>
          </p:cNvSpPr>
          <p:nvPr/>
        </p:nvSpPr>
        <p:spPr>
          <a:xfrm>
            <a:off x="7098364" y="832994"/>
            <a:ext cx="3885138" cy="779513"/>
          </a:xfrm>
          <a:prstGeom prst="rect">
            <a:avLst/>
          </a:prstGeom>
          <a:solidFill>
            <a:schemeClr val="accent3">
              <a:lumMod val="20000"/>
              <a:lumOff val="80000"/>
            </a:schemeClr>
          </a:solidFill>
          <a:ln w="38100">
            <a:solidFill>
              <a:schemeClr val="accent1">
                <a:lumMod val="75000"/>
              </a:schemeClr>
            </a:solidFill>
          </a:ln>
          <a:scene3d>
            <a:camera prst="orthographicFront"/>
            <a:lightRig rig="threePt" dir="t"/>
          </a:scene3d>
          <a:sp3d>
            <a:bevelT w="114300" prst="artDeco"/>
          </a:sp3d>
        </p:spPr>
        <p:txBody>
          <a:bodyPr>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2400" b="1" dirty="0" smtClean="0">
                <a:solidFill>
                  <a:schemeClr val="accent3"/>
                </a:solidFill>
              </a:rPr>
              <a:t>Morning/boqer H1242</a:t>
            </a:r>
            <a:br>
              <a:rPr lang="en-US" sz="2400" b="1" dirty="0" smtClean="0">
                <a:solidFill>
                  <a:schemeClr val="accent3"/>
                </a:solidFill>
              </a:rPr>
            </a:br>
            <a:r>
              <a:rPr lang="en-US" sz="2400" b="1" dirty="0" smtClean="0">
                <a:solidFill>
                  <a:schemeClr val="accent3"/>
                </a:solidFill>
              </a:rPr>
              <a:t>(as a </a:t>
            </a:r>
            <a:r>
              <a:rPr lang="en-US" sz="2400" b="1" dirty="0" smtClean="0">
                <a:solidFill>
                  <a:srgbClr val="0070C0"/>
                </a:solidFill>
              </a:rPr>
              <a:t>noun</a:t>
            </a:r>
            <a:r>
              <a:rPr lang="en-US" sz="2400" b="1" dirty="0" smtClean="0">
                <a:solidFill>
                  <a:schemeClr val="accent3"/>
                </a:solidFill>
              </a:rPr>
              <a:t>)</a:t>
            </a:r>
            <a:endParaRPr lang="en-US" sz="2400" b="1" dirty="0">
              <a:solidFill>
                <a:schemeClr val="accent3"/>
              </a:solidFill>
            </a:endParaRPr>
          </a:p>
        </p:txBody>
      </p:sp>
      <p:sp>
        <p:nvSpPr>
          <p:cNvPr id="30" name="Content Placeholder 4"/>
          <p:cNvSpPr txBox="1">
            <a:spLocks/>
          </p:cNvSpPr>
          <p:nvPr/>
        </p:nvSpPr>
        <p:spPr>
          <a:xfrm>
            <a:off x="7132742" y="1693853"/>
            <a:ext cx="3706744" cy="2750174"/>
          </a:xfrm>
          <a:prstGeom prst="rect">
            <a:avLst/>
          </a:prstGeom>
        </p:spPr>
        <p:txBody>
          <a:bodyPr>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88620" indent="-342900">
              <a:buFont typeface="+mj-lt"/>
              <a:buAutoNum type="arabicParenR"/>
            </a:pPr>
            <a:r>
              <a:rPr lang="en-US" sz="1800" b="1" dirty="0" smtClean="0">
                <a:solidFill>
                  <a:srgbClr val="A4447A"/>
                </a:solidFill>
              </a:rPr>
              <a:t>Twilight mixing of </a:t>
            </a:r>
            <a:br>
              <a:rPr lang="en-US" sz="1800" b="1" dirty="0" smtClean="0">
                <a:solidFill>
                  <a:srgbClr val="A4447A"/>
                </a:solidFill>
              </a:rPr>
            </a:br>
            <a:r>
              <a:rPr lang="en-US" sz="1800" b="1" dirty="0" smtClean="0">
                <a:solidFill>
                  <a:srgbClr val="A4447A"/>
                </a:solidFill>
              </a:rPr>
              <a:t>night and light.</a:t>
            </a:r>
          </a:p>
          <a:p>
            <a:pPr marL="388620" indent="-342900">
              <a:buFont typeface="+mj-lt"/>
              <a:buAutoNum type="arabicParenR"/>
            </a:pPr>
            <a:r>
              <a:rPr lang="en-US" sz="1800" b="1" dirty="0" smtClean="0">
                <a:solidFill>
                  <a:srgbClr val="A4447A"/>
                </a:solidFill>
              </a:rPr>
              <a:t>Twilight at the </a:t>
            </a:r>
            <a:r>
              <a:rPr lang="en-US" sz="1800" b="1" u="sng" dirty="0" smtClean="0">
                <a:solidFill>
                  <a:srgbClr val="A4447A"/>
                </a:solidFill>
              </a:rPr>
              <a:t>beginning</a:t>
            </a:r>
            <a:r>
              <a:rPr lang="en-US" sz="1800" b="1" dirty="0" smtClean="0">
                <a:solidFill>
                  <a:srgbClr val="A4447A"/>
                </a:solidFill>
              </a:rPr>
              <a:t> of the Light Season.</a:t>
            </a:r>
            <a:br>
              <a:rPr lang="en-US" sz="1800" b="1" dirty="0" smtClean="0">
                <a:solidFill>
                  <a:srgbClr val="A4447A"/>
                </a:solidFill>
              </a:rPr>
            </a:br>
            <a:r>
              <a:rPr lang="en-US" sz="1800" b="1" dirty="0" smtClean="0"/>
              <a:t/>
            </a:r>
            <a:br>
              <a:rPr lang="en-US" sz="1800" b="1" dirty="0" smtClean="0"/>
            </a:br>
            <a:r>
              <a:rPr lang="en-US" sz="1800" b="1" dirty="0" smtClean="0"/>
              <a:t/>
            </a:r>
            <a:br>
              <a:rPr lang="en-US" sz="1800" b="1" dirty="0" smtClean="0"/>
            </a:br>
            <a:endParaRPr lang="en-US" sz="1800" b="1" dirty="0" smtClean="0"/>
          </a:p>
          <a:p>
            <a:pPr marL="388620" indent="-342900">
              <a:buFont typeface="+mj-lt"/>
              <a:buAutoNum type="arabicParenR"/>
            </a:pPr>
            <a:r>
              <a:rPr lang="en-US" sz="1800" b="1" dirty="0" smtClean="0">
                <a:solidFill>
                  <a:srgbClr val="A4447A"/>
                </a:solidFill>
              </a:rPr>
              <a:t>Verb:  plough; break forth</a:t>
            </a:r>
            <a:endParaRPr lang="en-US" sz="1800" b="1" dirty="0">
              <a:solidFill>
                <a:srgbClr val="A4447A"/>
              </a:solidFill>
            </a:endParaRPr>
          </a:p>
        </p:txBody>
      </p:sp>
      <p:sp>
        <p:nvSpPr>
          <p:cNvPr id="32" name="Title 6"/>
          <p:cNvSpPr txBox="1">
            <a:spLocks/>
          </p:cNvSpPr>
          <p:nvPr/>
        </p:nvSpPr>
        <p:spPr>
          <a:xfrm>
            <a:off x="2671254" y="38964"/>
            <a:ext cx="8635776" cy="720080"/>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3600" smtClean="0"/>
              <a:t>Putting it all Together</a:t>
            </a:r>
            <a:r>
              <a:rPr lang="en-US" smtClean="0"/>
              <a:t> </a:t>
            </a:r>
            <a:r>
              <a:rPr lang="en-US" sz="2400" smtClean="0"/>
              <a:t>(H61</a:t>
            </a:r>
            <a:r>
              <a:rPr lang="en-US" sz="2400" smtClean="0">
                <a:solidFill>
                  <a:srgbClr val="0070C0"/>
                </a:solidFill>
              </a:rPr>
              <a:t>50</a:t>
            </a:r>
            <a:r>
              <a:rPr lang="en-US" sz="2400" smtClean="0"/>
              <a:t> &amp; H61</a:t>
            </a:r>
            <a:r>
              <a:rPr lang="en-US" sz="2400" smtClean="0">
                <a:solidFill>
                  <a:srgbClr val="0070C0"/>
                </a:solidFill>
              </a:rPr>
              <a:t>48</a:t>
            </a:r>
            <a:r>
              <a:rPr lang="en-US" sz="2400" smtClean="0"/>
              <a:t>)</a:t>
            </a:r>
            <a:endParaRPr lang="en-US" dirty="0"/>
          </a:p>
        </p:txBody>
      </p:sp>
      <p:sp>
        <p:nvSpPr>
          <p:cNvPr id="33" name="Text Placeholder 1"/>
          <p:cNvSpPr txBox="1">
            <a:spLocks/>
          </p:cNvSpPr>
          <p:nvPr/>
        </p:nvSpPr>
        <p:spPr>
          <a:xfrm>
            <a:off x="2917194" y="2988869"/>
            <a:ext cx="3817836" cy="735078"/>
          </a:xfrm>
          <a:prstGeom prst="rect">
            <a:avLst/>
          </a:prstGeom>
          <a:solidFill>
            <a:schemeClr val="accent2">
              <a:lumMod val="40000"/>
              <a:lumOff val="60000"/>
            </a:schemeClr>
          </a:solidFill>
          <a:ln w="38100">
            <a:solidFill>
              <a:schemeClr val="accent3">
                <a:lumMod val="75000"/>
              </a:schemeClr>
            </a:solidFill>
          </a:ln>
          <a:scene3d>
            <a:camera prst="orthographicFront"/>
            <a:lightRig rig="threePt" dir="t"/>
          </a:scene3d>
          <a:sp3d>
            <a:bevelT w="114300" prst="artDeco"/>
          </a:sp3d>
        </p:spPr>
        <p:txBody>
          <a:bodyPr vert="horz" lIns="91440" tIns="45720" rIns="91440" bIns="45720" rtlCol="0" anchor="b">
            <a:noAutofit/>
            <a:sp3d extrusionH="57150">
              <a:bevelT w="38100" h="38100"/>
            </a:sp3d>
          </a:bodyPr>
          <a:lstStyle>
            <a:lvl1pPr marL="0" indent="0" algn="ctr" defTabSz="914400" rtl="0" eaLnBrk="1" latinLnBrk="0" hangingPunct="1">
              <a:spcBef>
                <a:spcPct val="20000"/>
              </a:spcBef>
              <a:spcAft>
                <a:spcPts val="300"/>
              </a:spcAft>
              <a:buClr>
                <a:srgbClr val="0070C0"/>
              </a:buClr>
              <a:buSzPct val="10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rgbClr val="0070C0"/>
              </a:buClr>
              <a:buSzPct val="10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rgbClr val="0070C0"/>
              </a:buClr>
              <a:buSzPct val="10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r>
              <a:rPr lang="en-US" dirty="0" smtClean="0">
                <a:solidFill>
                  <a:schemeClr val="accent3">
                    <a:lumMod val="50000"/>
                  </a:schemeClr>
                </a:solidFill>
              </a:rPr>
              <a:t>Evening/</a:t>
            </a:r>
            <a:r>
              <a:rPr lang="en-US" dirty="0" err="1" smtClean="0">
                <a:solidFill>
                  <a:schemeClr val="accent3">
                    <a:lumMod val="50000"/>
                  </a:schemeClr>
                </a:solidFill>
              </a:rPr>
              <a:t>arab</a:t>
            </a:r>
            <a:r>
              <a:rPr lang="en-US" dirty="0" smtClean="0">
                <a:solidFill>
                  <a:schemeClr val="accent3">
                    <a:lumMod val="50000"/>
                  </a:schemeClr>
                </a:solidFill>
              </a:rPr>
              <a:t> H61</a:t>
            </a:r>
            <a:r>
              <a:rPr lang="en-US" dirty="0" smtClean="0">
                <a:solidFill>
                  <a:srgbClr val="0070C0"/>
                </a:solidFill>
              </a:rPr>
              <a:t>50</a:t>
            </a:r>
            <a:r>
              <a:rPr lang="en-US" dirty="0" smtClean="0">
                <a:solidFill>
                  <a:schemeClr val="accent3">
                    <a:lumMod val="50000"/>
                  </a:schemeClr>
                </a:solidFill>
              </a:rPr>
              <a:t/>
            </a:r>
            <a:br>
              <a:rPr lang="en-US" dirty="0" smtClean="0">
                <a:solidFill>
                  <a:schemeClr val="accent3">
                    <a:lumMod val="50000"/>
                  </a:schemeClr>
                </a:solidFill>
              </a:rPr>
            </a:br>
            <a:r>
              <a:rPr lang="en-US" sz="2000" dirty="0" smtClean="0">
                <a:solidFill>
                  <a:schemeClr val="accent3">
                    <a:lumMod val="50000"/>
                  </a:schemeClr>
                </a:solidFill>
              </a:rPr>
              <a:t>(as a </a:t>
            </a:r>
            <a:r>
              <a:rPr lang="en-US" sz="2000" dirty="0" smtClean="0">
                <a:solidFill>
                  <a:srgbClr val="006600"/>
                </a:solidFill>
              </a:rPr>
              <a:t>verb/mixing</a:t>
            </a:r>
            <a:r>
              <a:rPr lang="en-US" sz="2000" dirty="0" smtClean="0">
                <a:solidFill>
                  <a:schemeClr val="accent3">
                    <a:lumMod val="50000"/>
                  </a:schemeClr>
                </a:solidFill>
              </a:rPr>
              <a:t>)</a:t>
            </a:r>
            <a:endParaRPr lang="en-US" sz="2000" dirty="0">
              <a:solidFill>
                <a:schemeClr val="accent3">
                  <a:lumMod val="50000"/>
                </a:schemeClr>
              </a:solidFill>
            </a:endParaRPr>
          </a:p>
        </p:txBody>
      </p:sp>
      <p:sp>
        <p:nvSpPr>
          <p:cNvPr id="34" name="Text Placeholder 3"/>
          <p:cNvSpPr txBox="1">
            <a:spLocks/>
          </p:cNvSpPr>
          <p:nvPr/>
        </p:nvSpPr>
        <p:spPr>
          <a:xfrm>
            <a:off x="7133158" y="2988869"/>
            <a:ext cx="3850344" cy="735078"/>
          </a:xfrm>
          <a:prstGeom prst="rect">
            <a:avLst/>
          </a:prstGeom>
          <a:solidFill>
            <a:schemeClr val="accent3">
              <a:lumMod val="20000"/>
              <a:lumOff val="80000"/>
            </a:schemeClr>
          </a:solidFill>
          <a:ln w="38100">
            <a:solidFill>
              <a:schemeClr val="accent1">
                <a:lumMod val="75000"/>
              </a:schemeClr>
            </a:solidFill>
          </a:ln>
          <a:scene3d>
            <a:camera prst="orthographicFront"/>
            <a:lightRig rig="threePt" dir="t"/>
          </a:scene3d>
          <a:sp3d>
            <a:bevelT w="114300" prst="artDeco"/>
          </a:sp3d>
        </p:spPr>
        <p:txBody>
          <a:bodyPr vert="horz" lIns="91440" tIns="45720" rIns="91440" bIns="45720" rtlCol="0" anchor="b">
            <a:noAutofit/>
            <a:sp3d extrusionH="57150">
              <a:bevelT w="38100" h="38100"/>
            </a:sp3d>
          </a:bodyPr>
          <a:lstStyle>
            <a:lvl1pPr marL="0" indent="0" algn="ctr" defTabSz="914400" rtl="0" eaLnBrk="1" latinLnBrk="0" hangingPunct="1">
              <a:spcBef>
                <a:spcPct val="20000"/>
              </a:spcBef>
              <a:spcAft>
                <a:spcPts val="300"/>
              </a:spcAft>
              <a:buClr>
                <a:srgbClr val="0070C0"/>
              </a:buClr>
              <a:buSzPct val="10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rgbClr val="0070C0"/>
              </a:buClr>
              <a:buSzPct val="10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rgbClr val="0070C0"/>
              </a:buClr>
              <a:buSzPct val="10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r>
              <a:rPr lang="en-US" dirty="0" smtClean="0">
                <a:solidFill>
                  <a:schemeClr val="accent3"/>
                </a:solidFill>
              </a:rPr>
              <a:t>Morning/</a:t>
            </a:r>
            <a:r>
              <a:rPr lang="en-US" dirty="0" err="1" smtClean="0">
                <a:solidFill>
                  <a:schemeClr val="accent3"/>
                </a:solidFill>
              </a:rPr>
              <a:t>baqar</a:t>
            </a:r>
            <a:r>
              <a:rPr lang="en-US" dirty="0" smtClean="0">
                <a:solidFill>
                  <a:schemeClr val="accent3"/>
                </a:solidFill>
              </a:rPr>
              <a:t> H1239</a:t>
            </a:r>
            <a:br>
              <a:rPr lang="en-US" dirty="0" smtClean="0">
                <a:solidFill>
                  <a:schemeClr val="accent3"/>
                </a:solidFill>
              </a:rPr>
            </a:br>
            <a:r>
              <a:rPr lang="en-US" sz="2000" dirty="0" smtClean="0">
                <a:solidFill>
                  <a:schemeClr val="accent3"/>
                </a:solidFill>
              </a:rPr>
              <a:t>(as a </a:t>
            </a:r>
            <a:r>
              <a:rPr lang="en-US" sz="2000" dirty="0" smtClean="0">
                <a:solidFill>
                  <a:srgbClr val="006600"/>
                </a:solidFill>
              </a:rPr>
              <a:t>verb/mixing</a:t>
            </a:r>
            <a:r>
              <a:rPr lang="en-US" sz="2000" dirty="0" smtClean="0">
                <a:solidFill>
                  <a:schemeClr val="accent3"/>
                </a:solidFill>
              </a:rPr>
              <a:t>)</a:t>
            </a:r>
            <a:endParaRPr lang="en-US" sz="2000" dirty="0">
              <a:solidFill>
                <a:schemeClr val="accent3"/>
              </a:solidFill>
            </a:endParaRPr>
          </a:p>
        </p:txBody>
      </p:sp>
      <p:sp>
        <p:nvSpPr>
          <p:cNvPr id="35" name="Text Placeholder 1"/>
          <p:cNvSpPr txBox="1">
            <a:spLocks/>
          </p:cNvSpPr>
          <p:nvPr/>
        </p:nvSpPr>
        <p:spPr>
          <a:xfrm>
            <a:off x="2846599" y="4321219"/>
            <a:ext cx="8285086" cy="504056"/>
          </a:xfrm>
          <a:prstGeom prst="rect">
            <a:avLst/>
          </a:prstGeom>
          <a:gradFill flip="none" rotWithShape="1">
            <a:gsLst>
              <a:gs pos="0">
                <a:srgbClr val="FFF200"/>
              </a:gs>
              <a:gs pos="42000">
                <a:srgbClr val="FF7A00"/>
              </a:gs>
              <a:gs pos="82000">
                <a:schemeClr val="accent3">
                  <a:lumMod val="20000"/>
                  <a:lumOff val="80000"/>
                </a:schemeClr>
              </a:gs>
            </a:gsLst>
            <a:lin ang="0" scaled="1"/>
            <a:tileRect/>
          </a:gradFill>
          <a:ln w="57150">
            <a:gradFill flip="none" rotWithShape="1">
              <a:gsLst>
                <a:gs pos="1000">
                  <a:schemeClr val="accent1">
                    <a:lumMod val="75000"/>
                  </a:schemeClr>
                </a:gs>
                <a:gs pos="45000">
                  <a:srgbClr val="FF7A00"/>
                </a:gs>
                <a:gs pos="70000">
                  <a:srgbClr val="FF0300"/>
                </a:gs>
                <a:gs pos="100000">
                  <a:srgbClr val="4D0808"/>
                </a:gs>
              </a:gsLst>
              <a:lin ang="10800000" scaled="1"/>
              <a:tileRect/>
            </a:gradFill>
          </a:ln>
          <a:scene3d>
            <a:camera prst="orthographicFront"/>
            <a:lightRig rig="threePt" dir="t"/>
          </a:scene3d>
          <a:sp3d>
            <a:bevelT/>
          </a:sp3d>
        </p:spPr>
        <p:txBody>
          <a:bodyPr vert="horz" lIns="91440" tIns="45720" rIns="91440" bIns="45720" rtlCol="0" anchor="b">
            <a:noAutofit/>
            <a:sp3d extrusionH="57150">
              <a:bevelT w="38100" h="38100"/>
            </a:sp3d>
          </a:bodyPr>
          <a:lstStyle>
            <a:lvl1pPr marL="0" indent="0" algn="ctr" defTabSz="914400" rtl="0" eaLnBrk="1" latinLnBrk="0" hangingPunct="1">
              <a:spcBef>
                <a:spcPct val="20000"/>
              </a:spcBef>
              <a:spcAft>
                <a:spcPts val="300"/>
              </a:spcAft>
              <a:buClr>
                <a:srgbClr val="0070C0"/>
              </a:buClr>
              <a:buSzPct val="10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rgbClr val="0070C0"/>
              </a:buClr>
              <a:buSzPct val="10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rgbClr val="0070C0"/>
              </a:buClr>
              <a:buSzPct val="10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r>
              <a:rPr lang="en-US" dirty="0">
                <a:ln>
                  <a:solidFill>
                    <a:srgbClr val="002060"/>
                  </a:solidFill>
                </a:ln>
              </a:rPr>
              <a:t>&lt;</a:t>
            </a:r>
            <a:r>
              <a:rPr lang="en-US" dirty="0" err="1" smtClean="0">
                <a:ln>
                  <a:solidFill>
                    <a:srgbClr val="002060"/>
                  </a:solidFill>
                </a:ln>
              </a:rPr>
              <a:t>arab</a:t>
            </a:r>
            <a:r>
              <a:rPr lang="en-US" dirty="0" smtClean="0">
                <a:ln>
                  <a:solidFill>
                    <a:srgbClr val="002060"/>
                  </a:solidFill>
                </a:ln>
              </a:rPr>
              <a:t> H61</a:t>
            </a:r>
            <a:r>
              <a:rPr lang="en-US" u="sng" dirty="0" smtClean="0">
                <a:ln>
                  <a:solidFill>
                    <a:srgbClr val="002060"/>
                  </a:solidFill>
                </a:ln>
                <a:solidFill>
                  <a:srgbClr val="0070C0"/>
                </a:solidFill>
              </a:rPr>
              <a:t>48</a:t>
            </a:r>
            <a:r>
              <a:rPr lang="en-US" dirty="0" smtClean="0">
                <a:ln>
                  <a:solidFill>
                    <a:srgbClr val="002060"/>
                  </a:solidFill>
                </a:ln>
              </a:rPr>
              <a:t>&gt; is the “verb” for ALL mixings &amp; twilights.</a:t>
            </a:r>
          </a:p>
        </p:txBody>
      </p:sp>
      <p:sp>
        <p:nvSpPr>
          <p:cNvPr id="36" name="Text Placeholder 1"/>
          <p:cNvSpPr txBox="1">
            <a:spLocks/>
          </p:cNvSpPr>
          <p:nvPr/>
        </p:nvSpPr>
        <p:spPr>
          <a:xfrm>
            <a:off x="3062622" y="4884459"/>
            <a:ext cx="3672408" cy="1215752"/>
          </a:xfrm>
          <a:prstGeom prst="rect">
            <a:avLst/>
          </a:prstGeom>
        </p:spPr>
        <p:txBody>
          <a:bodyPr vert="horz" lIns="91440" tIns="45720" rIns="91440" bIns="45720" rtlCol="0" anchor="b">
            <a:noAutofit/>
            <a:scene3d>
              <a:camera prst="orthographicFront"/>
              <a:lightRig rig="threePt" dir="t"/>
            </a:scene3d>
            <a:sp3d extrusionH="57150">
              <a:bevelT w="38100" h="38100"/>
            </a:sp3d>
          </a:bodyPr>
          <a:lstStyle>
            <a:lvl1pPr marL="0" indent="0" algn="ctr" defTabSz="914400" rtl="0" eaLnBrk="1" latinLnBrk="0" hangingPunct="1">
              <a:spcBef>
                <a:spcPct val="20000"/>
              </a:spcBef>
              <a:spcAft>
                <a:spcPts val="300"/>
              </a:spcAft>
              <a:buClr>
                <a:srgbClr val="0070C0"/>
              </a:buClr>
              <a:buSzPct val="10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rgbClr val="0070C0"/>
              </a:buClr>
              <a:buSzPct val="10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rgbClr val="0070C0"/>
              </a:buClr>
              <a:buSzPct val="10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r>
              <a:rPr lang="en-US" dirty="0" smtClean="0">
                <a:solidFill>
                  <a:schemeClr val="accent3">
                    <a:lumMod val="50000"/>
                  </a:schemeClr>
                </a:solidFill>
              </a:rPr>
              <a:t>Evening/ereb qualifies for the </a:t>
            </a:r>
            <a:r>
              <a:rPr lang="en-US" dirty="0" err="1" smtClean="0">
                <a:solidFill>
                  <a:srgbClr val="006600"/>
                </a:solidFill>
              </a:rPr>
              <a:t>arab</a:t>
            </a:r>
            <a:r>
              <a:rPr lang="en-US" dirty="0" smtClean="0">
                <a:solidFill>
                  <a:schemeClr val="accent3">
                    <a:lumMod val="50000"/>
                  </a:schemeClr>
                </a:solidFill>
              </a:rPr>
              <a:t> H61</a:t>
            </a:r>
            <a:r>
              <a:rPr lang="en-US" dirty="0" smtClean="0">
                <a:solidFill>
                  <a:srgbClr val="0070C0"/>
                </a:solidFill>
              </a:rPr>
              <a:t>50</a:t>
            </a:r>
            <a:r>
              <a:rPr lang="en-US" dirty="0" smtClean="0">
                <a:solidFill>
                  <a:schemeClr val="accent3">
                    <a:lumMod val="50000"/>
                  </a:schemeClr>
                </a:solidFill>
              </a:rPr>
              <a:t> (</a:t>
            </a:r>
            <a:r>
              <a:rPr lang="en-US" dirty="0" smtClean="0">
                <a:solidFill>
                  <a:srgbClr val="006600"/>
                </a:solidFill>
              </a:rPr>
              <a:t>dusky mixing</a:t>
            </a:r>
            <a:r>
              <a:rPr lang="en-US" dirty="0" smtClean="0">
                <a:solidFill>
                  <a:schemeClr val="accent3">
                    <a:lumMod val="50000"/>
                  </a:schemeClr>
                </a:solidFill>
              </a:rPr>
              <a:t>).</a:t>
            </a:r>
            <a:endParaRPr lang="en-US" dirty="0">
              <a:solidFill>
                <a:schemeClr val="accent3">
                  <a:lumMod val="50000"/>
                </a:schemeClr>
              </a:solidFill>
            </a:endParaRPr>
          </a:p>
        </p:txBody>
      </p:sp>
      <p:sp>
        <p:nvSpPr>
          <p:cNvPr id="37" name="Text Placeholder 3"/>
          <p:cNvSpPr txBox="1">
            <a:spLocks/>
          </p:cNvSpPr>
          <p:nvPr/>
        </p:nvSpPr>
        <p:spPr>
          <a:xfrm>
            <a:off x="7242380" y="4884459"/>
            <a:ext cx="3741122" cy="1215752"/>
          </a:xfrm>
          <a:prstGeom prst="rect">
            <a:avLst/>
          </a:prstGeom>
        </p:spPr>
        <p:txBody>
          <a:bodyPr vert="horz" lIns="91440" tIns="45720" rIns="91440" bIns="45720" rtlCol="0" anchor="b">
            <a:noAutofit/>
            <a:scene3d>
              <a:camera prst="orthographicFront"/>
              <a:lightRig rig="threePt" dir="t"/>
            </a:scene3d>
            <a:sp3d extrusionH="57150">
              <a:bevelT w="38100" h="38100"/>
            </a:sp3d>
          </a:bodyPr>
          <a:lstStyle>
            <a:lvl1pPr marL="0" indent="0" algn="ctr" defTabSz="914400" rtl="0" eaLnBrk="1" latinLnBrk="0" hangingPunct="1">
              <a:spcBef>
                <a:spcPct val="20000"/>
              </a:spcBef>
              <a:spcAft>
                <a:spcPts val="300"/>
              </a:spcAft>
              <a:buClr>
                <a:srgbClr val="0070C0"/>
              </a:buClr>
              <a:buSzPct val="10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rgbClr val="0070C0"/>
              </a:buClr>
              <a:buSzPct val="10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rgbClr val="0070C0"/>
              </a:buClr>
              <a:buSzPct val="10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r>
              <a:rPr lang="en-US" dirty="0" smtClean="0">
                <a:solidFill>
                  <a:schemeClr val="accent3"/>
                </a:solidFill>
              </a:rPr>
              <a:t>Morning/</a:t>
            </a:r>
            <a:r>
              <a:rPr lang="en-US" dirty="0" err="1" smtClean="0">
                <a:solidFill>
                  <a:schemeClr val="accent3"/>
                </a:solidFill>
              </a:rPr>
              <a:t>baqar</a:t>
            </a:r>
            <a:r>
              <a:rPr lang="en-US" dirty="0" smtClean="0">
                <a:solidFill>
                  <a:schemeClr val="accent3"/>
                </a:solidFill>
              </a:rPr>
              <a:t> qualifies for the </a:t>
            </a:r>
            <a:r>
              <a:rPr lang="en-US" dirty="0" err="1" smtClean="0">
                <a:solidFill>
                  <a:schemeClr val="accent3"/>
                </a:solidFill>
              </a:rPr>
              <a:t>arab</a:t>
            </a:r>
            <a:r>
              <a:rPr lang="en-US" dirty="0" smtClean="0">
                <a:solidFill>
                  <a:schemeClr val="accent3"/>
                </a:solidFill>
              </a:rPr>
              <a:t> H61</a:t>
            </a:r>
            <a:r>
              <a:rPr lang="en-US" dirty="0" smtClean="0">
                <a:solidFill>
                  <a:srgbClr val="0070C0"/>
                </a:solidFill>
              </a:rPr>
              <a:t>48</a:t>
            </a:r>
            <a:r>
              <a:rPr lang="en-US" dirty="0" smtClean="0">
                <a:solidFill>
                  <a:schemeClr val="bg2">
                    <a:lumMod val="50000"/>
                  </a:schemeClr>
                </a:solidFill>
              </a:rPr>
              <a:t> (</a:t>
            </a:r>
            <a:r>
              <a:rPr lang="en-US" dirty="0" smtClean="0">
                <a:solidFill>
                  <a:srgbClr val="006600"/>
                </a:solidFill>
              </a:rPr>
              <a:t>general mixing</a:t>
            </a:r>
            <a:r>
              <a:rPr lang="en-US" dirty="0" smtClean="0">
                <a:solidFill>
                  <a:schemeClr val="bg2">
                    <a:lumMod val="50000"/>
                  </a:schemeClr>
                </a:solidFill>
              </a:rPr>
              <a:t>).</a:t>
            </a:r>
            <a:endParaRPr lang="en-US" dirty="0">
              <a:solidFill>
                <a:schemeClr val="bg2">
                  <a:lumMod val="50000"/>
                </a:schemeClr>
              </a:solidFill>
            </a:endParaRPr>
          </a:p>
        </p:txBody>
      </p:sp>
      <p:sp>
        <p:nvSpPr>
          <p:cNvPr id="38" name="Text Placeholder 1"/>
          <p:cNvSpPr txBox="1">
            <a:spLocks/>
          </p:cNvSpPr>
          <p:nvPr/>
        </p:nvSpPr>
        <p:spPr>
          <a:xfrm>
            <a:off x="7239085" y="6149348"/>
            <a:ext cx="3816425" cy="454919"/>
          </a:xfrm>
          <a:prstGeom prst="rect">
            <a:avLst/>
          </a:prstGeom>
          <a:solidFill>
            <a:schemeClr val="accent3">
              <a:lumMod val="20000"/>
              <a:lumOff val="80000"/>
            </a:schemeClr>
          </a:solidFill>
          <a:ln w="38100">
            <a:solidFill>
              <a:schemeClr val="accent1">
                <a:lumMod val="75000"/>
              </a:schemeClr>
            </a:solidFill>
          </a:ln>
          <a:scene3d>
            <a:camera prst="orthographicFront"/>
            <a:lightRig rig="soft" dir="tl">
              <a:rot lat="0" lon="0" rev="0"/>
            </a:lightRig>
          </a:scene3d>
          <a:sp3d>
            <a:bevelT w="165100" prst="coolSlant"/>
          </a:sp3d>
        </p:spPr>
        <p:txBody>
          <a:bodyPr vert="horz" lIns="91440" tIns="45720" rIns="91440" bIns="45720" rtlCol="0" anchor="b">
            <a:noAutofit/>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spcAft>
                <a:spcPts val="300"/>
              </a:spcAft>
              <a:buClr>
                <a:srgbClr val="0070C0"/>
              </a:buClr>
              <a:buSzPct val="10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rgbClr val="0070C0"/>
              </a:buClr>
              <a:buSzPct val="10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rgbClr val="0070C0"/>
              </a:buClr>
              <a:buSzPct val="10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r>
              <a:rPr lang="en-US" spc="50" dirty="0" smtClean="0">
                <a:ln w="11430"/>
                <a:solidFill>
                  <a:srgbClr val="A4447A"/>
                </a:solidFill>
                <a:effectLst>
                  <a:outerShdw blurRad="76200" dist="50800" dir="5400000" algn="tl" rotWithShape="0">
                    <a:srgbClr val="000000">
                      <a:alpha val="65000"/>
                    </a:srgbClr>
                  </a:outerShdw>
                </a:effectLst>
              </a:rPr>
              <a:t>Defined as:  boqer </a:t>
            </a:r>
            <a:r>
              <a:rPr lang="en-US" spc="50" dirty="0" err="1" smtClean="0">
                <a:ln w="11430"/>
                <a:solidFill>
                  <a:srgbClr val="006600"/>
                </a:solidFill>
                <a:effectLst>
                  <a:outerShdw blurRad="76200" dist="50800" dir="5400000" algn="tl" rotWithShape="0">
                    <a:srgbClr val="000000">
                      <a:alpha val="65000"/>
                    </a:srgbClr>
                  </a:outerShdw>
                </a:effectLst>
              </a:rPr>
              <a:t>arab</a:t>
            </a:r>
            <a:endParaRPr lang="en-US" spc="50" dirty="0">
              <a:ln w="11430"/>
              <a:solidFill>
                <a:srgbClr val="006600"/>
              </a:solidFill>
              <a:effectLst>
                <a:outerShdw blurRad="76200" dist="50800" dir="5400000" algn="tl" rotWithShape="0">
                  <a:srgbClr val="000000">
                    <a:alpha val="65000"/>
                  </a:srgbClr>
                </a:outerShdw>
              </a:effectLst>
            </a:endParaRPr>
          </a:p>
        </p:txBody>
      </p:sp>
      <p:sp>
        <p:nvSpPr>
          <p:cNvPr id="39" name="Text Placeholder 1"/>
          <p:cNvSpPr txBox="1">
            <a:spLocks/>
          </p:cNvSpPr>
          <p:nvPr/>
        </p:nvSpPr>
        <p:spPr>
          <a:xfrm>
            <a:off x="2917195" y="6150953"/>
            <a:ext cx="3817836" cy="454919"/>
          </a:xfrm>
          <a:prstGeom prst="rect">
            <a:avLst/>
          </a:prstGeom>
          <a:solidFill>
            <a:schemeClr val="accent2">
              <a:lumMod val="40000"/>
              <a:lumOff val="60000"/>
            </a:schemeClr>
          </a:solidFill>
          <a:ln w="38100">
            <a:solidFill>
              <a:schemeClr val="accent3">
                <a:lumMod val="75000"/>
              </a:schemeClr>
            </a:solidFill>
          </a:ln>
          <a:scene3d>
            <a:camera prst="orthographicFront"/>
            <a:lightRig rig="soft" dir="tl">
              <a:rot lat="0" lon="0" rev="0"/>
            </a:lightRig>
          </a:scene3d>
          <a:sp3d>
            <a:bevelT w="165100" prst="coolSlant"/>
          </a:sp3d>
        </p:spPr>
        <p:txBody>
          <a:bodyPr vert="horz" lIns="91440" tIns="45720" rIns="91440" bIns="45720" rtlCol="0" anchor="b">
            <a:noAutofit/>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spcAft>
                <a:spcPts val="300"/>
              </a:spcAft>
              <a:buClr>
                <a:srgbClr val="0070C0"/>
              </a:buClr>
              <a:buSzPct val="10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rgbClr val="0070C0"/>
              </a:buClr>
              <a:buSzPct val="10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rgbClr val="0070C0"/>
              </a:buClr>
              <a:buSzPct val="10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rgbClr val="0070C0"/>
              </a:buClr>
              <a:buSzPct val="10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r>
              <a:rPr lang="en-US" spc="50" dirty="0" smtClean="0">
                <a:ln w="11430"/>
                <a:solidFill>
                  <a:schemeClr val="accent3">
                    <a:lumMod val="75000"/>
                  </a:schemeClr>
                </a:solidFill>
                <a:effectLst>
                  <a:outerShdw blurRad="76200" dist="50800" dir="5400000" algn="tl" rotWithShape="0">
                    <a:srgbClr val="000000">
                      <a:alpha val="65000"/>
                    </a:srgbClr>
                  </a:outerShdw>
                </a:effectLst>
              </a:rPr>
              <a:t>Defined as:  ereb </a:t>
            </a:r>
            <a:r>
              <a:rPr lang="en-US" spc="50" dirty="0" err="1" smtClean="0">
                <a:ln w="11430"/>
                <a:solidFill>
                  <a:srgbClr val="006600"/>
                </a:solidFill>
                <a:effectLst>
                  <a:outerShdw blurRad="76200" dist="50800" dir="5400000" algn="tl" rotWithShape="0">
                    <a:srgbClr val="000000">
                      <a:alpha val="65000"/>
                    </a:srgbClr>
                  </a:outerShdw>
                </a:effectLst>
              </a:rPr>
              <a:t>arab</a:t>
            </a:r>
            <a:endParaRPr lang="en-US" spc="50" dirty="0">
              <a:ln w="11430"/>
              <a:solidFill>
                <a:srgbClr val="006600"/>
              </a:solidFill>
              <a:effectLst>
                <a:outerShdw blurRad="76200" dist="50800" dir="5400000" algn="tl" rotWithShape="0">
                  <a:srgbClr val="000000">
                    <a:alpha val="65000"/>
                  </a:srgbClr>
                </a:outerShdw>
              </a:effectLst>
            </a:endParaRPr>
          </a:p>
        </p:txBody>
      </p:sp>
      <p:sp>
        <p:nvSpPr>
          <p:cNvPr id="40" name="TextBox 29"/>
          <p:cNvSpPr txBox="1"/>
          <p:nvPr/>
        </p:nvSpPr>
        <p:spPr>
          <a:xfrm>
            <a:off x="890705" y="1812382"/>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1642583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175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1000"/>
                                        <p:tgtEl>
                                          <p:spTgt spid="28">
                                            <p:txEl>
                                              <p:pRg st="0" end="0"/>
                                            </p:txEl>
                                          </p:spTgt>
                                        </p:tgtEl>
                                      </p:cBhvr>
                                    </p:animEffect>
                                    <p:anim calcmode="lin" valueType="num">
                                      <p:cBhvr>
                                        <p:cTn id="13"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1000"/>
                                        <p:tgtEl>
                                          <p:spTgt spid="30">
                                            <p:txEl>
                                              <p:pRg st="0" end="0"/>
                                            </p:txEl>
                                          </p:spTgt>
                                        </p:tgtEl>
                                      </p:cBhvr>
                                    </p:animEffect>
                                    <p:anim calcmode="lin" valueType="num">
                                      <p:cBhvr>
                                        <p:cTn id="20"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xEl>
                                              <p:pRg st="1" end="1"/>
                                            </p:txEl>
                                          </p:spTgt>
                                        </p:tgtEl>
                                        <p:attrNameLst>
                                          <p:attrName>style.visibility</p:attrName>
                                        </p:attrNameLst>
                                      </p:cBhvr>
                                      <p:to>
                                        <p:strVal val="visible"/>
                                      </p:to>
                                    </p:set>
                                    <p:animEffect transition="in" filter="fade">
                                      <p:cBhvr>
                                        <p:cTn id="26" dur="1000"/>
                                        <p:tgtEl>
                                          <p:spTgt spid="28">
                                            <p:txEl>
                                              <p:pRg st="1" end="1"/>
                                            </p:txEl>
                                          </p:spTgt>
                                        </p:tgtEl>
                                      </p:cBhvr>
                                    </p:animEffect>
                                    <p:anim calcmode="lin" valueType="num">
                                      <p:cBhvr>
                                        <p:cTn id="27"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Effect transition="in" filter="fade">
                                      <p:cBhvr>
                                        <p:cTn id="33" dur="1000"/>
                                        <p:tgtEl>
                                          <p:spTgt spid="30">
                                            <p:txEl>
                                              <p:pRg st="1" end="1"/>
                                            </p:txEl>
                                          </p:spTgt>
                                        </p:tgtEl>
                                      </p:cBhvr>
                                    </p:animEffect>
                                    <p:anim calcmode="lin" valueType="num">
                                      <p:cBhvr>
                                        <p:cTn id="34"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anim calcmode="lin" valueType="num">
                                      <p:cBhvr>
                                        <p:cTn id="46" dur="1000" fill="hold"/>
                                        <p:tgtEl>
                                          <p:spTgt spid="34"/>
                                        </p:tgtEl>
                                        <p:attrNameLst>
                                          <p:attrName>ppt_x</p:attrName>
                                        </p:attrNameLst>
                                      </p:cBhvr>
                                      <p:tavLst>
                                        <p:tav tm="0">
                                          <p:val>
                                            <p:strVal val="#ppt_x"/>
                                          </p:val>
                                        </p:tav>
                                        <p:tav tm="100000">
                                          <p:val>
                                            <p:strVal val="#ppt_x"/>
                                          </p:val>
                                        </p:tav>
                                      </p:tavLst>
                                    </p:anim>
                                    <p:anim calcmode="lin" valueType="num">
                                      <p:cBhvr>
                                        <p:cTn id="4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xEl>
                                              <p:pRg st="2" end="2"/>
                                            </p:txEl>
                                          </p:spTgt>
                                        </p:tgtEl>
                                        <p:attrNameLst>
                                          <p:attrName>style.visibility</p:attrName>
                                        </p:attrNameLst>
                                      </p:cBhvr>
                                      <p:to>
                                        <p:strVal val="visible"/>
                                      </p:to>
                                    </p:set>
                                    <p:animEffect transition="in" filter="fade">
                                      <p:cBhvr>
                                        <p:cTn id="52" dur="1000"/>
                                        <p:tgtEl>
                                          <p:spTgt spid="28">
                                            <p:txEl>
                                              <p:pRg st="2" end="2"/>
                                            </p:txEl>
                                          </p:spTgt>
                                        </p:tgtEl>
                                      </p:cBhvr>
                                    </p:animEffect>
                                    <p:anim calcmode="lin" valueType="num">
                                      <p:cBhvr>
                                        <p:cTn id="53"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0">
                                            <p:txEl>
                                              <p:pRg st="2" end="2"/>
                                            </p:txEl>
                                          </p:spTgt>
                                        </p:tgtEl>
                                        <p:attrNameLst>
                                          <p:attrName>style.visibility</p:attrName>
                                        </p:attrNameLst>
                                      </p:cBhvr>
                                      <p:to>
                                        <p:strVal val="visible"/>
                                      </p:to>
                                    </p:set>
                                    <p:animEffect transition="in" filter="fade">
                                      <p:cBhvr>
                                        <p:cTn id="59" dur="1000"/>
                                        <p:tgtEl>
                                          <p:spTgt spid="30">
                                            <p:txEl>
                                              <p:pRg st="2" end="2"/>
                                            </p:txEl>
                                          </p:spTgt>
                                        </p:tgtEl>
                                      </p:cBhvr>
                                    </p:animEffect>
                                    <p:anim calcmode="lin" valueType="num">
                                      <p:cBhvr>
                                        <p:cTn id="6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20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6">
                                            <p:txEl>
                                              <p:pRg st="0" end="0"/>
                                            </p:txEl>
                                          </p:spTgt>
                                        </p:tgtEl>
                                        <p:attrNameLst>
                                          <p:attrName>style.visibility</p:attrName>
                                        </p:attrNameLst>
                                      </p:cBhvr>
                                      <p:to>
                                        <p:strVal val="visible"/>
                                      </p:to>
                                    </p:set>
                                    <p:animEffect transition="in" filter="fade">
                                      <p:cBhvr>
                                        <p:cTn id="71" dur="1000"/>
                                        <p:tgtEl>
                                          <p:spTgt spid="36">
                                            <p:txEl>
                                              <p:pRg st="0" end="0"/>
                                            </p:txEl>
                                          </p:spTgt>
                                        </p:tgtEl>
                                      </p:cBhvr>
                                    </p:animEffect>
                                    <p:anim calcmode="lin" valueType="num">
                                      <p:cBhvr>
                                        <p:cTn id="72"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1000"/>
                                        <p:tgtEl>
                                          <p:spTgt spid="37"/>
                                        </p:tgtEl>
                                      </p:cBhvr>
                                    </p:animEffect>
                                    <p:anim calcmode="lin" valueType="num">
                                      <p:cBhvr>
                                        <p:cTn id="79" dur="1000" fill="hold"/>
                                        <p:tgtEl>
                                          <p:spTgt spid="37"/>
                                        </p:tgtEl>
                                        <p:attrNameLst>
                                          <p:attrName>ppt_x</p:attrName>
                                        </p:attrNameLst>
                                      </p:cBhvr>
                                      <p:tavLst>
                                        <p:tav tm="0">
                                          <p:val>
                                            <p:strVal val="#ppt_x"/>
                                          </p:val>
                                        </p:tav>
                                        <p:tav tm="100000">
                                          <p:val>
                                            <p:strVal val="#ppt_x"/>
                                          </p:val>
                                        </p:tav>
                                      </p:tavLst>
                                    </p:anim>
                                    <p:anim calcmode="lin" valueType="num">
                                      <p:cBhvr>
                                        <p:cTn id="8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left)">
                                      <p:cBhvr>
                                        <p:cTn id="85" dur="15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left)">
                                      <p:cBhvr>
                                        <p:cTn id="90"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7" grpId="0"/>
      <p:bldP spid="38" grpId="0" animBg="1"/>
      <p:bldP spid="39" grpId="0" animBg="1"/>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2000"/>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643491" y="6436184"/>
            <a:ext cx="609600" cy="476250"/>
          </a:xfrm>
        </p:spPr>
        <p:txBody>
          <a:bodyPr/>
          <a:lstStyle/>
          <a:p>
            <a:pPr eaLnBrk="1" latinLnBrk="0" hangingPunct="1"/>
            <a:fld id="{D5BBC35B-A44B-4119-B8DA-DE9E3DFADA20}" type="slidenum">
              <a:rPr kumimoji="0" lang="en-US" sz="1400" smtClean="0">
                <a:solidFill>
                  <a:schemeClr val="accent2">
                    <a:lumMod val="20000"/>
                    <a:lumOff val="80000"/>
                  </a:schemeClr>
                </a:solidFill>
              </a:rPr>
              <a:pPr eaLnBrk="1" latinLnBrk="0" hangingPunct="1"/>
              <a:t>29</a:t>
            </a:fld>
            <a:endParaRPr kumimoji="0" lang="en-US" dirty="0">
              <a:solidFill>
                <a:schemeClr val="accent2">
                  <a:lumMod val="20000"/>
                  <a:lumOff val="80000"/>
                </a:schemeClr>
              </a:solidFill>
            </a:endParaRPr>
          </a:p>
        </p:txBody>
      </p:sp>
      <p:pic>
        <p:nvPicPr>
          <p:cNvPr id="27" name="Picture 2" descr="C:\Users\Rae\Desktop\Clip Art for PPTs\smiley questio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57036" y="116632"/>
            <a:ext cx="3528393" cy="248113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073060" y="2710661"/>
            <a:ext cx="8286122" cy="2585323"/>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92D050"/>
                </a:solidFill>
                <a:effectLst>
                  <a:outerShdw blurRad="50800" dist="39000" dir="5460000" algn="tl">
                    <a:srgbClr val="000000">
                      <a:alpha val="38000"/>
                    </a:srgbClr>
                  </a:outerShdw>
                </a:effectLst>
                <a:latin typeface="Cooper Black" pitchFamily="18" charset="0"/>
              </a:rPr>
              <a:t>You might be wondering:</a:t>
            </a:r>
          </a:p>
          <a:p>
            <a:pPr marL="742950" indent="-742950">
              <a:buAutoNum type="arabicParenR"/>
            </a:pPr>
            <a:r>
              <a:rPr lang="en-US" sz="3600" b="1" dirty="0" smtClean="0">
                <a:ln w="11430"/>
                <a:solidFill>
                  <a:schemeClr val="accent3">
                    <a:lumMod val="20000"/>
                    <a:lumOff val="80000"/>
                  </a:schemeClr>
                </a:solidFill>
                <a:effectLst>
                  <a:outerShdw blurRad="50800" dist="39000" dir="5460000" algn="tl">
                    <a:srgbClr val="000000">
                      <a:alpha val="38000"/>
                    </a:srgbClr>
                  </a:outerShdw>
                </a:effectLst>
                <a:latin typeface="Cooper Black" pitchFamily="18" charset="0"/>
              </a:rPr>
              <a:t>This seems confusing!</a:t>
            </a:r>
          </a:p>
          <a:p>
            <a:pPr marL="742950" indent="-742950">
              <a:buAutoNum type="arabicParenR"/>
            </a:pPr>
            <a:r>
              <a:rPr lang="en-US" sz="3600" b="1" dirty="0" smtClean="0">
                <a:ln w="11430"/>
                <a:solidFill>
                  <a:schemeClr val="accent3">
                    <a:lumMod val="20000"/>
                    <a:lumOff val="80000"/>
                  </a:schemeClr>
                </a:solidFill>
                <a:effectLst>
                  <a:outerShdw blurRad="50800" dist="39000" dir="5460000" algn="tl">
                    <a:srgbClr val="000000">
                      <a:alpha val="38000"/>
                    </a:srgbClr>
                  </a:outerShdw>
                </a:effectLst>
                <a:latin typeface="Cooper Black" pitchFamily="18" charset="0"/>
              </a:rPr>
              <a:t>Where is this leading to?</a:t>
            </a:r>
          </a:p>
          <a:p>
            <a:pPr marL="742950" indent="-742950">
              <a:buAutoNum type="arabicParenR"/>
            </a:pPr>
            <a:r>
              <a:rPr lang="en-US" sz="3600" b="1" dirty="0" smtClean="0">
                <a:ln w="11430"/>
                <a:solidFill>
                  <a:schemeClr val="accent3">
                    <a:lumMod val="20000"/>
                    <a:lumOff val="80000"/>
                  </a:schemeClr>
                </a:solidFill>
                <a:effectLst>
                  <a:outerShdw blurRad="50800" dist="39000" dir="5460000" algn="tl">
                    <a:srgbClr val="000000">
                      <a:alpha val="38000"/>
                    </a:srgbClr>
                  </a:outerShdw>
                </a:effectLst>
                <a:latin typeface="Cooper Black" pitchFamily="18" charset="0"/>
              </a:rPr>
              <a:t>Are there any good answers?</a:t>
            </a:r>
            <a:r>
              <a:rPr lang="en-US" sz="3600" b="1" dirty="0" smtClean="0">
                <a:ln w="11430"/>
                <a:solidFill>
                  <a:schemeClr val="accent4">
                    <a:lumMod val="60000"/>
                    <a:lumOff val="40000"/>
                  </a:schemeClr>
                </a:solidFill>
                <a:effectLst>
                  <a:outerShdw blurRad="50800" dist="39000" dir="5460000" algn="tl">
                    <a:srgbClr val="000000">
                      <a:alpha val="38000"/>
                    </a:srgbClr>
                  </a:outerShdw>
                </a:effectLst>
                <a:latin typeface="Cooper Black" pitchFamily="18" charset="0"/>
              </a:rPr>
              <a:t/>
            </a:r>
            <a:br>
              <a:rPr lang="en-US" sz="3600" b="1" dirty="0" smtClean="0">
                <a:ln w="11430"/>
                <a:solidFill>
                  <a:schemeClr val="accent4">
                    <a:lumMod val="60000"/>
                    <a:lumOff val="40000"/>
                  </a:schemeClr>
                </a:solidFill>
                <a:effectLst>
                  <a:outerShdw blurRad="50800" dist="39000" dir="5460000" algn="tl">
                    <a:srgbClr val="000000">
                      <a:alpha val="38000"/>
                    </a:srgbClr>
                  </a:outerShdw>
                </a:effectLst>
                <a:latin typeface="Cooper Black" pitchFamily="18" charset="0"/>
              </a:rPr>
            </a:br>
            <a:endParaRPr lang="en-US" b="1" dirty="0" smtClean="0">
              <a:ln w="11430"/>
              <a:solidFill>
                <a:schemeClr val="accent4">
                  <a:lumMod val="60000"/>
                  <a:lumOff val="40000"/>
                </a:schemeClr>
              </a:solidFill>
              <a:effectLst>
                <a:outerShdw blurRad="50800" dist="39000" dir="5460000" algn="tl">
                  <a:srgbClr val="000000">
                    <a:alpha val="38000"/>
                  </a:srgbClr>
                </a:outerShdw>
              </a:effectLst>
              <a:latin typeface="Cooper Black" pitchFamily="18" charset="0"/>
            </a:endParaRPr>
          </a:p>
        </p:txBody>
      </p:sp>
      <p:sp>
        <p:nvSpPr>
          <p:cNvPr id="5" name="Rectangle 4"/>
          <p:cNvSpPr/>
          <p:nvPr/>
        </p:nvSpPr>
        <p:spPr>
          <a:xfrm>
            <a:off x="0" y="5295984"/>
            <a:ext cx="12100980" cy="1323439"/>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chemeClr val="accent4">
                    <a:lumMod val="40000"/>
                    <a:lumOff val="60000"/>
                  </a:schemeClr>
                </a:solidFill>
                <a:effectLst>
                  <a:outerShdw blurRad="50800" dist="39000" dir="5460000" algn="tl">
                    <a:srgbClr val="000000">
                      <a:alpha val="38000"/>
                    </a:srgbClr>
                  </a:outerShdw>
                </a:effectLst>
                <a:latin typeface="MV Boli" pitchFamily="2" charset="0"/>
                <a:cs typeface="MV Boli" pitchFamily="2" charset="0"/>
              </a:rPr>
              <a:t>It’s time to check another lexicon for the next piece of information after an important note!</a:t>
            </a:r>
          </a:p>
        </p:txBody>
      </p:sp>
    </p:spTree>
    <p:extLst>
      <p:ext uri="{BB962C8B-B14F-4D97-AF65-F5344CB8AC3E}">
        <p14:creationId xmlns:p14="http://schemas.microsoft.com/office/powerpoint/2010/main" val="24926828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25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fade">
                                      <p:cBhvr>
                                        <p:cTn id="7" dur="1000"/>
                                        <p:tgtEl>
                                          <p:spTgt spid="28">
                                            <p:txEl>
                                              <p:pRg st="1" end="1"/>
                                            </p:txEl>
                                          </p:spTgt>
                                        </p:tgtEl>
                                      </p:cBhvr>
                                    </p:animEffect>
                                    <p:anim calcmode="lin" valueType="num">
                                      <p:cBhvr>
                                        <p:cTn id="8"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42" presetClass="entr" presetSubtype="0" fill="hold" nodeType="afterEffect">
                                  <p:stCondLst>
                                    <p:cond delay="125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fade">
                                      <p:cBhvr>
                                        <p:cTn id="13" dur="1000"/>
                                        <p:tgtEl>
                                          <p:spTgt spid="28">
                                            <p:txEl>
                                              <p:pRg st="2" end="2"/>
                                            </p:txEl>
                                          </p:spTgt>
                                        </p:tgtEl>
                                      </p:cBhvr>
                                    </p:animEffect>
                                    <p:anim calcmode="lin" valueType="num">
                                      <p:cBhvr>
                                        <p:cTn id="14"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1250"/>
                                  </p:stCondLst>
                                  <p:childTnLst>
                                    <p:set>
                                      <p:cBhvr>
                                        <p:cTn id="18" dur="1" fill="hold">
                                          <p:stCondLst>
                                            <p:cond delay="0"/>
                                          </p:stCondLst>
                                        </p:cTn>
                                        <p:tgtEl>
                                          <p:spTgt spid="28">
                                            <p:txEl>
                                              <p:pRg st="3" end="3"/>
                                            </p:txEl>
                                          </p:spTgt>
                                        </p:tgtEl>
                                        <p:attrNameLst>
                                          <p:attrName>style.visibility</p:attrName>
                                        </p:attrNameLst>
                                      </p:cBhvr>
                                      <p:to>
                                        <p:strVal val="visible"/>
                                      </p:to>
                                    </p:set>
                                    <p:animEffect transition="in" filter="fade">
                                      <p:cBhvr>
                                        <p:cTn id="19" dur="1000"/>
                                        <p:tgtEl>
                                          <p:spTgt spid="28">
                                            <p:txEl>
                                              <p:pRg st="3" end="3"/>
                                            </p:txEl>
                                          </p:spTgt>
                                        </p:tgtEl>
                                      </p:cBhvr>
                                    </p:animEffect>
                                    <p:anim calcmode="lin" valueType="num">
                                      <p:cBhvr>
                                        <p:cTn id="20"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6750"/>
                            </p:stCondLst>
                            <p:childTnLst>
                              <p:par>
                                <p:cTn id="23" presetID="42" presetClass="entr" presetSubtype="0" fill="hold" nodeType="afterEffect">
                                  <p:stCondLst>
                                    <p:cond delay="125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974" y="92380"/>
            <a:ext cx="9997440" cy="1143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“Between the Evenings”</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endParaRPr>
          </a:p>
        </p:txBody>
      </p:sp>
      <p:sp>
        <p:nvSpPr>
          <p:cNvPr id="3" name="Content Placeholder 2"/>
          <p:cNvSpPr>
            <a:spLocks noGrp="1"/>
          </p:cNvSpPr>
          <p:nvPr>
            <p:ph idx="1"/>
          </p:nvPr>
        </p:nvSpPr>
        <p:spPr>
          <a:xfrm>
            <a:off x="1574800" y="1183640"/>
            <a:ext cx="10188614" cy="5201920"/>
          </a:xfrm>
        </p:spPr>
        <p:txBody>
          <a:bodyPr>
            <a:normAutofit fontScale="85000" lnSpcReduction="20000"/>
            <a:scene3d>
              <a:camera prst="orthographicFront"/>
              <a:lightRig rig="threePt" dir="t"/>
            </a:scene3d>
            <a:sp3d extrusionH="57150">
              <a:bevelT w="38100" h="38100"/>
            </a:sp3d>
          </a:bodyPr>
          <a:lstStyle/>
          <a:p>
            <a:pPr>
              <a:lnSpc>
                <a:spcPct val="120000"/>
              </a:lnSpc>
            </a:pPr>
            <a:r>
              <a:rPr lang="en-US" dirty="0" smtClean="0"/>
              <a:t>This phrase is very controversial even amongst </a:t>
            </a:r>
            <a:br>
              <a:rPr lang="en-US" dirty="0" smtClean="0"/>
            </a:br>
            <a:r>
              <a:rPr lang="en-US" dirty="0" smtClean="0"/>
              <a:t>     the noted historians and commentators.</a:t>
            </a:r>
          </a:p>
          <a:p>
            <a:pPr>
              <a:lnSpc>
                <a:spcPct val="120000"/>
              </a:lnSpc>
            </a:pPr>
            <a:r>
              <a:rPr lang="en-US" b="1" dirty="0" smtClean="0">
                <a:solidFill>
                  <a:schemeClr val="accent6"/>
                </a:solidFill>
              </a:rPr>
              <a:t>The question stands:  </a:t>
            </a:r>
            <a:r>
              <a:rPr lang="en-US" b="1" dirty="0" smtClean="0">
                <a:ln w="1905"/>
                <a:solidFill>
                  <a:schemeClr val="accent3"/>
                </a:solidFill>
                <a:effectLst>
                  <a:innerShdw blurRad="69850" dist="43180" dir="5400000">
                    <a:srgbClr val="000000">
                      <a:alpha val="65000"/>
                    </a:srgbClr>
                  </a:innerShdw>
                </a:effectLst>
              </a:rPr>
              <a:t>“How can anyone know for sure </a:t>
            </a:r>
            <a:br>
              <a:rPr lang="en-US" b="1" dirty="0" smtClean="0">
                <a:ln w="1905"/>
                <a:solidFill>
                  <a:schemeClr val="accent3"/>
                </a:solidFill>
                <a:effectLst>
                  <a:innerShdw blurRad="69850" dist="43180" dir="5400000">
                    <a:srgbClr val="000000">
                      <a:alpha val="65000"/>
                    </a:srgbClr>
                  </a:innerShdw>
                </a:effectLst>
              </a:rPr>
            </a:br>
            <a:r>
              <a:rPr lang="en-US" b="1" dirty="0" smtClean="0">
                <a:ln w="1905"/>
                <a:solidFill>
                  <a:schemeClr val="accent3"/>
                </a:solidFill>
                <a:effectLst>
                  <a:innerShdw blurRad="69850" dist="43180" dir="5400000">
                    <a:srgbClr val="000000">
                      <a:alpha val="65000"/>
                    </a:srgbClr>
                  </a:innerShdw>
                </a:effectLst>
              </a:rPr>
              <a:t>                                             what the meaning is”?</a:t>
            </a:r>
          </a:p>
          <a:p>
            <a:pPr>
              <a:lnSpc>
                <a:spcPct val="120000"/>
              </a:lnSpc>
            </a:pPr>
            <a:r>
              <a:rPr lang="en-US" b="1" dirty="0" smtClean="0">
                <a:solidFill>
                  <a:schemeClr val="accent6"/>
                </a:solidFill>
                <a:latin typeface="Comic Sans MS" pitchFamily="66" charset="0"/>
              </a:rPr>
              <a:t>Will Covenant Calendar be able to break open </a:t>
            </a:r>
            <a:br>
              <a:rPr lang="en-US" b="1" dirty="0" smtClean="0">
                <a:solidFill>
                  <a:schemeClr val="accent6"/>
                </a:solidFill>
                <a:latin typeface="Comic Sans MS" pitchFamily="66" charset="0"/>
              </a:rPr>
            </a:br>
            <a:r>
              <a:rPr lang="en-US" b="1" dirty="0" smtClean="0">
                <a:solidFill>
                  <a:schemeClr val="accent6"/>
                </a:solidFill>
                <a:latin typeface="Comic Sans MS" pitchFamily="66" charset="0"/>
              </a:rPr>
              <a:t>       this extremely difficult phrase? </a:t>
            </a:r>
          </a:p>
          <a:p>
            <a:pPr>
              <a:lnSpc>
                <a:spcPct val="120000"/>
              </a:lnSpc>
            </a:pPr>
            <a:r>
              <a:rPr lang="en-US" sz="38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Answer</a:t>
            </a:r>
            <a:r>
              <a:rPr lang="en-US" sz="3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dirty="0" smtClean="0">
                <a:solidFill>
                  <a:schemeClr val="accent1">
                    <a:lumMod val="75000"/>
                  </a:schemeClr>
                </a:solidFill>
              </a:rPr>
              <a:t>With all of the information from the Covenant Calendar studies on the word “evening” </a:t>
            </a:r>
            <a:r>
              <a:rPr lang="en-US" b="1" dirty="0" smtClean="0">
                <a:solidFill>
                  <a:schemeClr val="accent1">
                    <a:lumMod val="75000"/>
                  </a:schemeClr>
                </a:solidFill>
                <a:latin typeface="Comic Sans MS" pitchFamily="66" charset="0"/>
              </a:rPr>
              <a:t>every student can </a:t>
            </a:r>
            <a:br>
              <a:rPr lang="en-US" b="1" dirty="0" smtClean="0">
                <a:solidFill>
                  <a:schemeClr val="accent1">
                    <a:lumMod val="75000"/>
                  </a:schemeClr>
                </a:solidFill>
                <a:latin typeface="Comic Sans MS" pitchFamily="66" charset="0"/>
              </a:rPr>
            </a:br>
            <a:r>
              <a:rPr lang="en-US" b="1" dirty="0" smtClean="0">
                <a:solidFill>
                  <a:schemeClr val="accent1">
                    <a:lumMod val="75000"/>
                  </a:schemeClr>
                </a:solidFill>
                <a:latin typeface="Comic Sans MS" pitchFamily="66" charset="0"/>
              </a:rPr>
              <a:t>be sure to know exactly what “between the evenings” really means</a:t>
            </a:r>
            <a:r>
              <a:rPr lang="en-US" dirty="0" smtClean="0">
                <a:solidFill>
                  <a:schemeClr val="accent1">
                    <a:lumMod val="75000"/>
                  </a:schemeClr>
                </a:solidFill>
              </a:rPr>
              <a:t>, and exactly why this phrase is so important for (perhaps) another new profound truth.</a:t>
            </a:r>
            <a:endParaRPr lang="en-US" dirty="0">
              <a:solidFill>
                <a:schemeClr val="accent1">
                  <a:lumMod val="75000"/>
                </a:schemeClr>
              </a:solidFill>
            </a:endParaRPr>
          </a:p>
        </p:txBody>
      </p:sp>
      <p:sp>
        <p:nvSpPr>
          <p:cNvPr id="5" name="Rectangle 4"/>
          <p:cNvSpPr/>
          <p:nvPr/>
        </p:nvSpPr>
        <p:spPr>
          <a:xfrm>
            <a:off x="2286000" y="5923895"/>
            <a:ext cx="8957388"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Another question</a:t>
            </a: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endParaRPr>
          </a:p>
        </p:txBody>
      </p:sp>
      <p:pic>
        <p:nvPicPr>
          <p:cNvPr id="6" name="Picture 8" descr="C:\Users\Rae\Desktop\Art on Desktop\white man clip art\3d white people\ques mark loose.jpg"/>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rcRect/>
          <a:stretch>
            <a:fillRect/>
          </a:stretch>
        </p:blipFill>
        <p:spPr bwMode="auto">
          <a:xfrm>
            <a:off x="10522379" y="2325687"/>
            <a:ext cx="1442018" cy="210875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2256148"/>
            <a:ext cx="12335256" cy="7540526"/>
          </a:xfrm>
          <a:prstGeom prst="rect">
            <a:avLst/>
          </a:prstGeom>
          <a:solidFill>
            <a:schemeClr val="bg1"/>
          </a:solidFill>
        </p:spPr>
        <p:txBody>
          <a:bodyPr wrap="square" lIns="91440" tIns="45720" rIns="91440" bIns="45720">
            <a:spAutoFit/>
          </a:bodyPr>
          <a:lstStyle/>
          <a:p>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CF Notes only:</a:t>
            </a:r>
          </a:p>
          <a:p>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2:  start at slide 7.     July 3</a:t>
            </a:r>
            <a:r>
              <a:rPr lang="en-US" sz="20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rd</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start at 11 AM.  Finished to end of slide 13 (theologians).</a:t>
            </a:r>
          </a:p>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4/19:  start at 1030 AM – 830 pm … got to slide 56 with the outline.  Ready now to begin at 42.</a:t>
            </a:r>
          </a:p>
          <a:p>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5/19:  start at 1:50 – after editing </a:t>
            </a:r>
            <a:r>
              <a:rPr lang="en-US" sz="2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Tersia’s</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34 pages.  42-49 in 2.5 hrs.</a:t>
            </a:r>
          </a:p>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9/19:  start @ 4 AM-7AM.  2-6 pm.  Done 50-74 … ready to do the quail.</a:t>
            </a:r>
          </a:p>
          <a:p>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10</a:t>
            </a:r>
            <a:r>
              <a:rPr lang="en-US" sz="20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start 6 AM.  75-80 Quail done at 750 AM.  Finished to 82 – all BTE verses.  Have to do Deut 16:6 and Lev 6:20 and Passion Passover and ending.  Check Tim’s slides if needed.  945 pm.</a:t>
            </a:r>
          </a:p>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12</a:t>
            </a:r>
            <a:r>
              <a:rPr lang="en-US" sz="20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worked on corrections to #30 and new slides 29 &amp; 30 that took about 3-4 hrs.  Just really hard in that </a:t>
            </a:r>
            <a:r>
              <a:rPr lang="en-US"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Parkhurst</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spot, and may have to move those slides to the end review and end punch. </a:t>
            </a:r>
          </a:p>
          <a:p>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July 13</a:t>
            </a:r>
            <a:r>
              <a:rPr lang="en-US" sz="20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start at #31 … </a:t>
            </a:r>
            <a:r>
              <a:rPr lang="en-US" sz="2000" b="1" cap="none" spc="0" dirty="0" smtClean="0">
                <a:ln w="1905"/>
                <a:solidFill>
                  <a:srgbClr val="96004B"/>
                </a:solidFill>
                <a:effectLst>
                  <a:innerShdw blurRad="69850" dist="43180" dir="5400000">
                    <a:srgbClr val="000000">
                      <a:alpha val="65000"/>
                    </a:srgbClr>
                  </a:innerShdw>
                </a:effectLst>
              </a:rPr>
              <a:t>have to figure out where to begin using “between the mixings” ???  </a:t>
            </a:r>
            <a:r>
              <a:rPr lang="en-US" sz="2000" b="1" u="sng" cap="none" spc="0" dirty="0" smtClean="0">
                <a:ln w="1905"/>
                <a:solidFill>
                  <a:srgbClr val="96004B"/>
                </a:solidFill>
                <a:effectLst>
                  <a:innerShdw blurRad="69850" dist="43180" dir="5400000">
                    <a:srgbClr val="000000">
                      <a:alpha val="65000"/>
                    </a:srgbClr>
                  </a:innerShdw>
                </a:effectLst>
              </a:rPr>
              <a:t>Check spelling of all </a:t>
            </a:r>
            <a:r>
              <a:rPr lang="en-US" sz="2000" b="1" u="sng" cap="none" spc="0" dirty="0" err="1" smtClean="0">
                <a:ln w="1905"/>
                <a:solidFill>
                  <a:srgbClr val="96004B"/>
                </a:solidFill>
                <a:effectLst>
                  <a:innerShdw blurRad="69850" dist="43180" dir="5400000">
                    <a:srgbClr val="000000">
                      <a:alpha val="65000"/>
                    </a:srgbClr>
                  </a:innerShdw>
                </a:effectLst>
              </a:rPr>
              <a:t>beyn</a:t>
            </a:r>
            <a:r>
              <a:rPr lang="en-US" sz="2000" b="1" u="sng" cap="none" spc="0" dirty="0" smtClean="0">
                <a:ln w="1905"/>
                <a:solidFill>
                  <a:srgbClr val="96004B"/>
                </a:solidFill>
                <a:effectLst>
                  <a:innerShdw blurRad="69850" dist="43180" dir="5400000">
                    <a:srgbClr val="000000">
                      <a:alpha val="65000"/>
                    </a:srgbClr>
                  </a:innerShdw>
                </a:effectLst>
              </a:rPr>
              <a:t> </a:t>
            </a:r>
            <a:r>
              <a:rPr lang="en-US" sz="2000" b="1" u="sng" cap="none" spc="0" dirty="0" err="1" smtClean="0">
                <a:ln w="1905"/>
                <a:solidFill>
                  <a:srgbClr val="96004B"/>
                </a:solidFill>
                <a:effectLst>
                  <a:innerShdw blurRad="69850" dist="43180" dir="5400000">
                    <a:srgbClr val="000000">
                      <a:alpha val="65000"/>
                    </a:srgbClr>
                  </a:innerShdw>
                </a:effectLst>
              </a:rPr>
              <a:t>haa</a:t>
            </a:r>
            <a:r>
              <a:rPr lang="en-US" sz="2000" b="1" u="sng" cap="none" spc="0" dirty="0" smtClean="0">
                <a:ln w="1905"/>
                <a:solidFill>
                  <a:srgbClr val="96004B"/>
                </a:solidFill>
                <a:effectLst>
                  <a:innerShdw blurRad="69850" dist="43180" dir="5400000">
                    <a:srgbClr val="000000">
                      <a:alpha val="65000"/>
                    </a:srgbClr>
                  </a:innerShdw>
                </a:effectLst>
              </a:rPr>
              <a:t> </a:t>
            </a:r>
            <a:r>
              <a:rPr lang="en-US" sz="2000" b="1" u="sng" cap="none" spc="0" dirty="0" err="1" smtClean="0">
                <a:ln w="1905"/>
                <a:solidFill>
                  <a:srgbClr val="96004B"/>
                </a:solidFill>
                <a:effectLst>
                  <a:innerShdw blurRad="69850" dist="43180" dir="5400000">
                    <a:srgbClr val="000000">
                      <a:alpha val="65000"/>
                    </a:srgbClr>
                  </a:innerShdw>
                </a:effectLst>
              </a:rPr>
              <a:t>arbayim</a:t>
            </a:r>
            <a:r>
              <a:rPr lang="en-US" sz="2000" b="1" u="sng" cap="none" spc="0" dirty="0" smtClean="0">
                <a:ln w="1905"/>
                <a:solidFill>
                  <a:srgbClr val="96004B"/>
                </a:solidFill>
                <a:effectLst>
                  <a:innerShdw blurRad="69850" dist="43180" dir="5400000">
                    <a:srgbClr val="000000">
                      <a:alpha val="65000"/>
                    </a:srgbClr>
                  </a:innerShdw>
                </a:effectLst>
              </a:rPr>
              <a:t> that they are the same</a:t>
            </a:r>
            <a:r>
              <a:rPr lang="en-US" sz="2000" b="1" cap="none" spc="0" dirty="0" smtClean="0">
                <a:ln w="1905"/>
                <a:solidFill>
                  <a:srgbClr val="96004B"/>
                </a:solidFill>
                <a:effectLst>
                  <a:innerShdw blurRad="69850" dist="43180" dir="5400000">
                    <a:srgbClr val="000000">
                      <a:alpha val="65000"/>
                    </a:srgbClr>
                  </a:innerShdw>
                </a:effectLst>
              </a:rPr>
              <a:t>.  </a:t>
            </a:r>
            <a:r>
              <a:rPr lang="en-US" sz="2000" b="1" cap="none" spc="0" dirty="0" smtClean="0">
                <a:ln w="1905"/>
                <a:solidFill>
                  <a:schemeClr val="accent4"/>
                </a:solidFill>
                <a:effectLst>
                  <a:innerShdw blurRad="69850" dist="43180" dir="5400000">
                    <a:srgbClr val="000000">
                      <a:alpha val="65000"/>
                    </a:srgbClr>
                  </a:innerShdw>
                </a:effectLst>
              </a:rPr>
              <a:t>Corrected to slide 75.</a:t>
            </a:r>
          </a:p>
          <a:p>
            <a:r>
              <a:rPr lang="en-US" sz="2000" b="1" dirty="0" smtClean="0">
                <a:ln w="1905"/>
                <a:solidFill>
                  <a:schemeClr val="accent4"/>
                </a:solidFill>
                <a:effectLst>
                  <a:innerShdw blurRad="69850" dist="43180" dir="5400000">
                    <a:srgbClr val="000000">
                      <a:alpha val="65000"/>
                    </a:srgbClr>
                  </a:innerShdw>
                </a:effectLst>
              </a:rPr>
              <a:t>July 14</a:t>
            </a:r>
            <a:r>
              <a:rPr lang="en-US" sz="2000" b="1" baseline="30000" dirty="0" smtClean="0">
                <a:ln w="1905"/>
                <a:solidFill>
                  <a:schemeClr val="accent4"/>
                </a:solidFill>
                <a:effectLst>
                  <a:innerShdw blurRad="69850" dist="43180" dir="5400000">
                    <a:srgbClr val="000000">
                      <a:alpha val="65000"/>
                    </a:srgbClr>
                  </a:innerShdw>
                </a:effectLst>
              </a:rPr>
              <a:t>th</a:t>
            </a:r>
            <a:r>
              <a:rPr lang="en-US" sz="2000" b="1" dirty="0" smtClean="0">
                <a:ln w="1905"/>
                <a:solidFill>
                  <a:schemeClr val="accent4"/>
                </a:solidFill>
                <a:effectLst>
                  <a:innerShdw blurRad="69850" dist="43180" dir="5400000">
                    <a:srgbClr val="000000">
                      <a:alpha val="65000"/>
                    </a:srgbClr>
                  </a:innerShdw>
                </a:effectLst>
              </a:rPr>
              <a:t>:  CF got to slide 81 – may be in a good order now.  </a:t>
            </a:r>
            <a:r>
              <a:rPr lang="en-US" sz="1600" b="1" dirty="0" smtClean="0">
                <a:ln w="1905"/>
                <a:solidFill>
                  <a:schemeClr val="accent4"/>
                </a:solidFill>
                <a:effectLst>
                  <a:innerShdw blurRad="69850" dist="43180" dir="5400000">
                    <a:srgbClr val="000000">
                      <a:alpha val="65000"/>
                    </a:srgbClr>
                  </a:innerShdw>
                </a:effectLst>
              </a:rPr>
              <a:t>Have not checked.  Finished 240 AM July 15</a:t>
            </a:r>
            <a:r>
              <a:rPr lang="en-US" sz="1600" b="1" baseline="30000" dirty="0" smtClean="0">
                <a:ln w="1905"/>
                <a:solidFill>
                  <a:schemeClr val="accent4"/>
                </a:solidFill>
                <a:effectLst>
                  <a:innerShdw blurRad="69850" dist="43180" dir="5400000">
                    <a:srgbClr val="000000">
                      <a:alpha val="65000"/>
                    </a:srgbClr>
                  </a:innerShdw>
                </a:effectLst>
              </a:rPr>
              <a:t>th</a:t>
            </a:r>
            <a:r>
              <a:rPr lang="en-US" sz="1600" b="1" dirty="0" smtClean="0">
                <a:ln w="1905"/>
                <a:solidFill>
                  <a:schemeClr val="accent4"/>
                </a:solidFill>
                <a:effectLst>
                  <a:innerShdw blurRad="69850" dist="43180" dir="5400000">
                    <a:srgbClr val="000000">
                      <a:alpha val="65000"/>
                    </a:srgbClr>
                  </a:innerShdw>
                </a:effectLst>
              </a:rPr>
              <a:t> </a:t>
            </a:r>
          </a:p>
          <a:p>
            <a:r>
              <a:rPr lang="en-US" sz="1600" b="1" dirty="0" smtClean="0">
                <a:ln w="1905"/>
                <a:solidFill>
                  <a:srgbClr val="FF0000"/>
                </a:solidFill>
                <a:effectLst>
                  <a:innerShdw blurRad="69850" dist="43180" dir="5400000">
                    <a:srgbClr val="000000">
                      <a:alpha val="65000"/>
                    </a:srgbClr>
                  </a:innerShdw>
                </a:effectLst>
              </a:rPr>
              <a:t>July 15</a:t>
            </a:r>
            <a:r>
              <a:rPr lang="en-US" sz="1600" b="1" baseline="30000" dirty="0" smtClean="0">
                <a:ln w="1905"/>
                <a:solidFill>
                  <a:srgbClr val="FF0000"/>
                </a:solidFill>
                <a:effectLst>
                  <a:innerShdw blurRad="69850" dist="43180" dir="5400000">
                    <a:srgbClr val="000000">
                      <a:alpha val="65000"/>
                    </a:srgbClr>
                  </a:innerShdw>
                </a:effectLst>
              </a:rPr>
              <a:t>th</a:t>
            </a:r>
            <a:r>
              <a:rPr lang="en-US" sz="1600" b="1" dirty="0" smtClean="0">
                <a:ln w="1905"/>
                <a:solidFill>
                  <a:srgbClr val="FF0000"/>
                </a:solidFill>
                <a:effectLst>
                  <a:innerShdw blurRad="69850" dist="43180" dir="5400000">
                    <a:srgbClr val="000000">
                      <a:alpha val="65000"/>
                    </a:srgbClr>
                  </a:innerShdw>
                </a:effectLst>
              </a:rPr>
              <a:t>:  </a:t>
            </a:r>
            <a:r>
              <a:rPr lang="en-US" sz="1600" b="1" u="sng" dirty="0" smtClean="0">
                <a:ln w="1905"/>
                <a:solidFill>
                  <a:srgbClr val="FF0000"/>
                </a:solidFill>
                <a:effectLst>
                  <a:innerShdw blurRad="69850" dist="43180" dir="5400000">
                    <a:srgbClr val="000000">
                      <a:alpha val="65000"/>
                    </a:srgbClr>
                  </a:innerShdw>
                </a:effectLst>
              </a:rPr>
              <a:t>TO DO … where do we start to introduce “between the </a:t>
            </a:r>
            <a:r>
              <a:rPr lang="en-US" sz="1600" b="1" u="sng" dirty="0" err="1" smtClean="0">
                <a:ln w="1905"/>
                <a:solidFill>
                  <a:srgbClr val="FF0000"/>
                </a:solidFill>
                <a:effectLst>
                  <a:innerShdw blurRad="69850" dist="43180" dir="5400000">
                    <a:srgbClr val="000000">
                      <a:alpha val="65000"/>
                    </a:srgbClr>
                  </a:innerShdw>
                </a:effectLst>
              </a:rPr>
              <a:t>mixingS</a:t>
            </a:r>
            <a:r>
              <a:rPr lang="en-US" sz="1600" b="1" u="sng" dirty="0" smtClean="0">
                <a:ln w="1905"/>
                <a:solidFill>
                  <a:srgbClr val="FF0000"/>
                </a:solidFill>
                <a:effectLst>
                  <a:innerShdw blurRad="69850" dist="43180" dir="5400000">
                    <a:srgbClr val="000000">
                      <a:alpha val="65000"/>
                    </a:srgbClr>
                  </a:innerShdw>
                </a:effectLst>
              </a:rPr>
              <a:t>”</a:t>
            </a:r>
            <a:r>
              <a:rPr lang="en-US" sz="1600" b="1" dirty="0" smtClean="0">
                <a:ln w="1905"/>
                <a:solidFill>
                  <a:srgbClr val="FF0000"/>
                </a:solidFill>
                <a:effectLst>
                  <a:innerShdw blurRad="69850" dist="43180" dir="5400000">
                    <a:srgbClr val="000000">
                      <a:alpha val="65000"/>
                    </a:srgbClr>
                  </a:innerShdw>
                </a:effectLst>
              </a:rPr>
              <a:t>?  </a:t>
            </a:r>
            <a:r>
              <a:rPr lang="en-US" sz="1600" b="1" dirty="0" smtClean="0">
                <a:ln w="1905"/>
                <a:solidFill>
                  <a:schemeClr val="accent4"/>
                </a:solidFill>
                <a:effectLst>
                  <a:innerShdw blurRad="69850" dist="43180" dir="5400000">
                    <a:srgbClr val="000000">
                      <a:alpha val="65000"/>
                    </a:srgbClr>
                  </a:innerShdw>
                </a:effectLst>
              </a:rPr>
              <a:t>USE </a:t>
            </a:r>
            <a:r>
              <a:rPr lang="en-US" sz="1600" b="1" dirty="0" err="1" smtClean="0">
                <a:ln w="1905"/>
                <a:solidFill>
                  <a:schemeClr val="accent4"/>
                </a:solidFill>
                <a:effectLst>
                  <a:innerShdw blurRad="69850" dist="43180" dir="5400000">
                    <a:srgbClr val="000000">
                      <a:alpha val="65000"/>
                    </a:srgbClr>
                  </a:innerShdw>
                </a:effectLst>
              </a:rPr>
              <a:t>mixing</a:t>
            </a:r>
            <a:r>
              <a:rPr lang="en-US" sz="1600" b="1" dirty="0" err="1">
                <a:ln w="1905"/>
                <a:solidFill>
                  <a:srgbClr val="C00000"/>
                </a:solidFill>
                <a:effectLst>
                  <a:innerShdw blurRad="69850" dist="43180" dir="5400000">
                    <a:srgbClr val="000000">
                      <a:alpha val="65000"/>
                    </a:srgbClr>
                  </a:innerShdw>
                </a:effectLst>
              </a:rPr>
              <a:t>S</a:t>
            </a:r>
            <a:r>
              <a:rPr lang="en-US" sz="1600" b="1" dirty="0" smtClean="0">
                <a:ln w="1905"/>
                <a:solidFill>
                  <a:schemeClr val="accent4"/>
                </a:solidFill>
                <a:effectLst>
                  <a:innerShdw blurRad="69850" dist="43180" dir="5400000">
                    <a:srgbClr val="000000">
                      <a:alpha val="65000"/>
                    </a:srgbClr>
                  </a:innerShdw>
                </a:effectLst>
              </a:rPr>
              <a:t> with a different color “S” per TA.</a:t>
            </a:r>
            <a:r>
              <a:rPr lang="en-US" sz="1600" b="1" dirty="0" smtClean="0">
                <a:ln w="1905"/>
                <a:solidFill>
                  <a:srgbClr val="FF0000"/>
                </a:solidFill>
                <a:effectLst>
                  <a:innerShdw blurRad="69850" dist="43180" dir="5400000">
                    <a:srgbClr val="000000">
                      <a:alpha val="65000"/>
                    </a:srgbClr>
                  </a:innerShdw>
                </a:effectLst>
              </a:rPr>
              <a:t>  CUT SOME OF THE REVIEW SLIDES </a:t>
            </a:r>
            <a:r>
              <a:rPr lang="en-US" sz="1600" b="1" dirty="0" smtClean="0">
                <a:ln w="1905"/>
                <a:solidFill>
                  <a:srgbClr val="7030A0"/>
                </a:solidFill>
                <a:effectLst>
                  <a:innerShdw blurRad="69850" dist="43180" dir="5400000">
                    <a:srgbClr val="000000">
                      <a:alpha val="65000"/>
                    </a:srgbClr>
                  </a:innerShdw>
                </a:effectLst>
              </a:rPr>
              <a:t>AND ADD AT LEAST “ONE” OF TA’s CHARTS AT THE BEGINNING FOR A HEAD START.</a:t>
            </a:r>
            <a:r>
              <a:rPr lang="en-US" sz="1600" b="1" dirty="0" smtClean="0">
                <a:ln w="1905"/>
                <a:solidFill>
                  <a:schemeClr val="accent4"/>
                </a:solidFill>
                <a:effectLst>
                  <a:innerShdw blurRad="69850" dist="43180" dir="5400000">
                    <a:srgbClr val="000000">
                      <a:alpha val="65000"/>
                    </a:srgbClr>
                  </a:innerShdw>
                </a:effectLst>
              </a:rPr>
              <a:t>  </a:t>
            </a:r>
            <a:r>
              <a:rPr lang="en-US" sz="1600" b="1" dirty="0" smtClean="0">
                <a:ln w="1905"/>
                <a:solidFill>
                  <a:schemeClr val="tx2"/>
                </a:solidFill>
                <a:effectLst>
                  <a:innerShdw blurRad="69850" dist="43180" dir="5400000">
                    <a:srgbClr val="000000">
                      <a:alpha val="65000"/>
                    </a:srgbClr>
                  </a:innerShdw>
                </a:effectLst>
              </a:rPr>
              <a:t>Added slide 61. </a:t>
            </a:r>
            <a:r>
              <a:rPr lang="en-US" sz="1600" b="1" dirty="0" smtClean="0">
                <a:ln w="1905"/>
                <a:solidFill>
                  <a:schemeClr val="tx2"/>
                </a:solidFill>
                <a:effectLst>
                  <a:innerShdw blurRad="69850" dist="43180" dir="5400000">
                    <a:srgbClr val="000000">
                      <a:alpha val="65000"/>
                    </a:srgbClr>
                  </a:innerShdw>
                </a:effectLst>
                <a:latin typeface="Century Gothic" pitchFamily="34" charset="0"/>
              </a:rPr>
              <a:t> </a:t>
            </a:r>
          </a:p>
          <a:p>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July 16</a:t>
            </a:r>
            <a:r>
              <a:rPr lang="en-US" sz="1600" b="1" cap="none" spc="0" baseline="30000" dirty="0" smtClean="0">
                <a:ln w="1905"/>
                <a:solidFill>
                  <a:schemeClr val="tx2"/>
                </a:solidFill>
                <a:effectLst>
                  <a:innerShdw blurRad="69850" dist="43180" dir="5400000">
                    <a:srgbClr val="000000">
                      <a:alpha val="65000"/>
                    </a:srgbClr>
                  </a:innerShdw>
                </a:effectLst>
                <a:latin typeface="Century Gothic" pitchFamily="34" charset="0"/>
              </a:rPr>
              <a:t>th</a:t>
            </a:r>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  finished 83-88 on Lev 6:20 grain/meat offering.  Dress the slides, and fine tune.</a:t>
            </a:r>
          </a:p>
          <a:p>
            <a:r>
              <a:rPr lang="en-US" sz="1600" b="1" dirty="0" smtClean="0">
                <a:ln w="1905"/>
                <a:solidFill>
                  <a:schemeClr val="tx2"/>
                </a:solidFill>
                <a:effectLst>
                  <a:innerShdw blurRad="69850" dist="43180" dir="5400000">
                    <a:srgbClr val="000000">
                      <a:alpha val="65000"/>
                    </a:srgbClr>
                  </a:innerShdw>
                </a:effectLst>
                <a:latin typeface="Century Gothic" pitchFamily="34" charset="0"/>
              </a:rPr>
              <a:t>July 17</a:t>
            </a:r>
            <a:r>
              <a:rPr lang="en-US" sz="1600" b="1" baseline="30000" dirty="0" smtClean="0">
                <a:ln w="1905"/>
                <a:solidFill>
                  <a:schemeClr val="tx2"/>
                </a:solidFill>
                <a:effectLst>
                  <a:innerShdw blurRad="69850" dist="43180" dir="5400000">
                    <a:srgbClr val="000000">
                      <a:alpha val="65000"/>
                    </a:srgbClr>
                  </a:innerShdw>
                </a:effectLst>
                <a:latin typeface="Century Gothic" pitchFamily="34" charset="0"/>
              </a:rPr>
              <a:t>th</a:t>
            </a:r>
            <a:r>
              <a:rPr lang="en-US" sz="1600" b="1" dirty="0" smtClean="0">
                <a:ln w="1905"/>
                <a:solidFill>
                  <a:schemeClr val="tx2"/>
                </a:solidFill>
                <a:effectLst>
                  <a:innerShdw blurRad="69850" dist="43180" dir="5400000">
                    <a:srgbClr val="000000">
                      <a:alpha val="65000"/>
                    </a:srgbClr>
                  </a:innerShdw>
                </a:effectLst>
                <a:latin typeface="Century Gothic" pitchFamily="34" charset="0"/>
              </a:rPr>
              <a:t>:  7 PM … edit 83-87 and did #89 on Deut 16</a:t>
            </a:r>
          </a:p>
          <a:p>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July 18</a:t>
            </a:r>
            <a:r>
              <a:rPr lang="en-US" sz="1600" b="1" cap="none" spc="0" baseline="30000" dirty="0" smtClean="0">
                <a:ln w="1905"/>
                <a:solidFill>
                  <a:schemeClr val="tx2"/>
                </a:solidFill>
                <a:effectLst>
                  <a:innerShdw blurRad="69850" dist="43180" dir="5400000">
                    <a:srgbClr val="000000">
                      <a:alpha val="65000"/>
                    </a:srgbClr>
                  </a:innerShdw>
                </a:effectLst>
                <a:latin typeface="Century Gothic" pitchFamily="34" charset="0"/>
              </a:rPr>
              <a:t>th</a:t>
            </a:r>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  235 PM (Fasting ended here) … finished to slide 100 ending Deut 16 by 940 pm.  Hard but got it done.</a:t>
            </a:r>
          </a:p>
          <a:p>
            <a:r>
              <a:rPr lang="en-US" sz="1600" b="1" dirty="0" smtClean="0">
                <a:ln w="1905"/>
                <a:solidFill>
                  <a:schemeClr val="tx2"/>
                </a:solidFill>
                <a:effectLst>
                  <a:innerShdw blurRad="69850" dist="43180" dir="5400000">
                    <a:srgbClr val="000000">
                      <a:alpha val="65000"/>
                    </a:srgbClr>
                  </a:innerShdw>
                </a:effectLst>
                <a:latin typeface="Century Gothic" pitchFamily="34" charset="0"/>
              </a:rPr>
              <a:t>July 19</a:t>
            </a:r>
            <a:r>
              <a:rPr lang="en-US" sz="1600" b="1" baseline="30000" dirty="0" smtClean="0">
                <a:ln w="1905"/>
                <a:solidFill>
                  <a:schemeClr val="tx2"/>
                </a:solidFill>
                <a:effectLst>
                  <a:innerShdw blurRad="69850" dist="43180" dir="5400000">
                    <a:srgbClr val="000000">
                      <a:alpha val="65000"/>
                    </a:srgbClr>
                  </a:innerShdw>
                </a:effectLst>
                <a:latin typeface="Century Gothic" pitchFamily="34" charset="0"/>
              </a:rPr>
              <a:t>th</a:t>
            </a:r>
            <a:r>
              <a:rPr lang="en-US" sz="1600" b="1" dirty="0" smtClean="0">
                <a:ln w="1905"/>
                <a:solidFill>
                  <a:schemeClr val="tx2"/>
                </a:solidFill>
                <a:effectLst>
                  <a:innerShdw blurRad="69850" dist="43180" dir="5400000">
                    <a:srgbClr val="000000">
                      <a:alpha val="65000"/>
                    </a:srgbClr>
                  </a:innerShdw>
                </a:effectLst>
                <a:latin typeface="Century Gothic" pitchFamily="34" charset="0"/>
              </a:rPr>
              <a:t>  1.5 hrs. + … noon – 330 … up to slide 116 … 5 hrs. today </a:t>
            </a:r>
          </a:p>
          <a:p>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July 20</a:t>
            </a:r>
            <a:r>
              <a:rPr lang="en-US" sz="1600" b="1" cap="none" spc="0" baseline="30000" dirty="0" smtClean="0">
                <a:ln w="1905"/>
                <a:solidFill>
                  <a:schemeClr val="tx2"/>
                </a:solidFill>
                <a:effectLst>
                  <a:innerShdw blurRad="69850" dist="43180" dir="5400000">
                    <a:srgbClr val="000000">
                      <a:alpha val="65000"/>
                    </a:srgbClr>
                  </a:innerShdw>
                </a:effectLst>
                <a:latin typeface="Century Gothic" pitchFamily="34" charset="0"/>
              </a:rPr>
              <a:t>th</a:t>
            </a:r>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  Tim edited to slide 117 … much further than he needed to go.</a:t>
            </a:r>
          </a:p>
          <a:p>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July 21</a:t>
            </a:r>
            <a:r>
              <a:rPr lang="en-US" sz="1600" b="1" cap="none" spc="0" baseline="30000" dirty="0" smtClean="0">
                <a:ln w="1905"/>
                <a:solidFill>
                  <a:schemeClr val="tx2"/>
                </a:solidFill>
                <a:effectLst>
                  <a:innerShdw blurRad="69850" dist="43180" dir="5400000">
                    <a:srgbClr val="000000">
                      <a:alpha val="65000"/>
                    </a:srgbClr>
                  </a:innerShdw>
                </a:effectLst>
                <a:latin typeface="Century Gothic" pitchFamily="34" charset="0"/>
              </a:rPr>
              <a:t>st</a:t>
            </a:r>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  600 AM – spent till 730 PM on just the </a:t>
            </a:r>
            <a:r>
              <a:rPr lang="en-US" sz="1600" b="1" cap="none" spc="0" dirty="0" err="1" smtClean="0">
                <a:ln w="1905"/>
                <a:solidFill>
                  <a:schemeClr val="tx2"/>
                </a:solidFill>
                <a:effectLst>
                  <a:innerShdw blurRad="69850" dist="43180" dir="5400000">
                    <a:srgbClr val="000000">
                      <a:alpha val="65000"/>
                    </a:srgbClr>
                  </a:innerShdw>
                </a:effectLst>
                <a:latin typeface="Century Gothic" pitchFamily="34" charset="0"/>
              </a:rPr>
              <a:t>Exo</a:t>
            </a:r>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 30:8 &amp; Lev 6:20 for the lighting of the lamps.  Crazy!  Tried to get all the “bunny trail” slides where they need to be, and will fix the text in part 2 later.</a:t>
            </a:r>
          </a:p>
          <a:p>
            <a:r>
              <a:rPr lang="en-US" sz="1600" b="1" dirty="0" smtClean="0">
                <a:ln w="1905"/>
                <a:solidFill>
                  <a:schemeClr val="tx2"/>
                </a:solidFill>
                <a:effectLst>
                  <a:innerShdw blurRad="69850" dist="43180" dir="5400000">
                    <a:srgbClr val="000000">
                      <a:alpha val="65000"/>
                    </a:srgbClr>
                  </a:innerShdw>
                </a:effectLst>
                <a:latin typeface="Century Gothic" pitchFamily="34" charset="0"/>
              </a:rPr>
              <a:t>White box are Charlene’s notes for what’s going on with this PPT.</a:t>
            </a:r>
          </a:p>
          <a:p>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July 23</a:t>
            </a:r>
            <a:r>
              <a:rPr lang="en-US" sz="1600" b="1" cap="none" spc="0" baseline="30000" dirty="0" smtClean="0">
                <a:ln w="1905"/>
                <a:solidFill>
                  <a:schemeClr val="tx2"/>
                </a:solidFill>
                <a:effectLst>
                  <a:innerShdw blurRad="69850" dist="43180" dir="5400000">
                    <a:srgbClr val="000000">
                      <a:alpha val="65000"/>
                    </a:srgbClr>
                  </a:innerShdw>
                </a:effectLst>
                <a:latin typeface="Century Gothic" pitchFamily="34" charset="0"/>
              </a:rPr>
              <a:t>rd</a:t>
            </a:r>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  345 PM!! To 200 AM … very hard to get these slides pulled together.  Sending to TA for editing.</a:t>
            </a:r>
          </a:p>
          <a:p>
            <a:r>
              <a:rPr lang="en-US" sz="1600" b="1" dirty="0" smtClean="0">
                <a:ln w="1905"/>
                <a:solidFill>
                  <a:schemeClr val="tx2"/>
                </a:solidFill>
                <a:effectLst>
                  <a:innerShdw blurRad="69850" dist="43180" dir="5400000">
                    <a:srgbClr val="000000">
                      <a:alpha val="65000"/>
                    </a:srgbClr>
                  </a:innerShdw>
                </a:effectLst>
                <a:latin typeface="Century Gothic" pitchFamily="34" charset="0"/>
              </a:rPr>
              <a:t>July 24</a:t>
            </a:r>
            <a:r>
              <a:rPr lang="en-US" sz="1600" b="1" baseline="30000" dirty="0" smtClean="0">
                <a:ln w="1905"/>
                <a:solidFill>
                  <a:schemeClr val="tx2"/>
                </a:solidFill>
                <a:effectLst>
                  <a:innerShdw blurRad="69850" dist="43180" dir="5400000">
                    <a:srgbClr val="000000">
                      <a:alpha val="65000"/>
                    </a:srgbClr>
                  </a:innerShdw>
                </a:effectLst>
                <a:latin typeface="Century Gothic" pitchFamily="34" charset="0"/>
              </a:rPr>
              <a:t>th</a:t>
            </a:r>
            <a:r>
              <a:rPr lang="en-US" sz="1600" b="1" dirty="0" smtClean="0">
                <a:ln w="1905"/>
                <a:solidFill>
                  <a:schemeClr val="tx2"/>
                </a:solidFill>
                <a:effectLst>
                  <a:innerShdw blurRad="69850" dist="43180" dir="5400000">
                    <a:srgbClr val="000000">
                      <a:alpha val="65000"/>
                    </a:srgbClr>
                  </a:innerShdw>
                </a:effectLst>
                <a:latin typeface="Century Gothic" pitchFamily="34" charset="0"/>
              </a:rPr>
              <a:t>:  1100 AM (auntie died – had things to do till now for that.  Always something!) noon to 945 pm on 63-68.</a:t>
            </a:r>
          </a:p>
          <a:p>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July 25</a:t>
            </a:r>
            <a:r>
              <a:rPr lang="en-US" sz="1600" b="1" cap="none" spc="0" baseline="30000" dirty="0" smtClean="0">
                <a:ln w="1905"/>
                <a:solidFill>
                  <a:schemeClr val="tx2"/>
                </a:solidFill>
                <a:effectLst>
                  <a:innerShdw blurRad="69850" dist="43180" dir="5400000">
                    <a:srgbClr val="000000">
                      <a:alpha val="65000"/>
                    </a:srgbClr>
                  </a:innerShdw>
                </a:effectLst>
                <a:latin typeface="Century Gothic" pitchFamily="34" charset="0"/>
              </a:rPr>
              <a:t>th</a:t>
            </a:r>
            <a:r>
              <a:rPr lang="en-US" sz="1600" b="1" cap="none" spc="0" dirty="0" smtClean="0">
                <a:ln w="1905"/>
                <a:solidFill>
                  <a:schemeClr val="tx2"/>
                </a:solidFill>
                <a:effectLst>
                  <a:innerShdw blurRad="69850" dist="43180" dir="5400000">
                    <a:srgbClr val="000000">
                      <a:alpha val="65000"/>
                    </a:srgbClr>
                  </a:innerShdw>
                </a:effectLst>
                <a:latin typeface="Century Gothic" pitchFamily="34" charset="0"/>
              </a:rPr>
              <a:t>:  finished with 62-71 – another huge edit – by 415 pm.  -- editing to 630 pm.</a:t>
            </a:r>
          </a:p>
          <a:p>
            <a:r>
              <a:rPr lang="en-US" sz="1600" b="1" dirty="0" smtClean="0">
                <a:ln w="1905"/>
                <a:solidFill>
                  <a:schemeClr val="tx2"/>
                </a:solidFill>
                <a:effectLst>
                  <a:innerShdw blurRad="69850" dist="43180" dir="5400000">
                    <a:srgbClr val="000000">
                      <a:alpha val="65000"/>
                    </a:srgbClr>
                  </a:innerShdw>
                </a:effectLst>
                <a:latin typeface="Century Gothic" pitchFamily="34" charset="0"/>
              </a:rPr>
              <a:t>July 26</a:t>
            </a:r>
            <a:r>
              <a:rPr lang="en-US" sz="1600" b="1" baseline="30000" dirty="0" smtClean="0">
                <a:ln w="1905"/>
                <a:solidFill>
                  <a:schemeClr val="tx2"/>
                </a:solidFill>
                <a:effectLst>
                  <a:innerShdw blurRad="69850" dist="43180" dir="5400000">
                    <a:srgbClr val="000000">
                      <a:alpha val="65000"/>
                    </a:srgbClr>
                  </a:innerShdw>
                </a:effectLst>
                <a:latin typeface="Century Gothic" pitchFamily="34" charset="0"/>
              </a:rPr>
              <a:t>th</a:t>
            </a:r>
            <a:r>
              <a:rPr lang="en-US" sz="1600" b="1" dirty="0" smtClean="0">
                <a:ln w="1905"/>
                <a:solidFill>
                  <a:schemeClr val="tx2"/>
                </a:solidFill>
                <a:effectLst>
                  <a:innerShdw blurRad="69850" dist="43180" dir="5400000">
                    <a:srgbClr val="000000">
                      <a:alpha val="65000"/>
                    </a:srgbClr>
                  </a:innerShdw>
                </a:effectLst>
                <a:latin typeface="Century Gothic" pitchFamily="34" charset="0"/>
              </a:rPr>
              <a:t> – check all animation – everything for last minute.   Start at 930 AM …  Finished dressing at 445 pm.  </a:t>
            </a:r>
            <a:r>
              <a:rPr lang="en-US" sz="1600" b="1" dirty="0" err="1" smtClean="0">
                <a:ln w="1905"/>
                <a:solidFill>
                  <a:schemeClr val="tx2"/>
                </a:solidFill>
                <a:effectLst>
                  <a:innerShdw blurRad="69850" dist="43180" dir="5400000">
                    <a:srgbClr val="000000">
                      <a:alpha val="65000"/>
                    </a:srgbClr>
                  </a:innerShdw>
                </a:effectLst>
                <a:latin typeface="Century Gothic" pitchFamily="34" charset="0"/>
              </a:rPr>
              <a:t>Rr</a:t>
            </a:r>
            <a:r>
              <a:rPr lang="en-US" sz="1600" b="1" dirty="0" smtClean="0">
                <a:ln w="1905"/>
                <a:solidFill>
                  <a:schemeClr val="tx2"/>
                </a:solidFill>
                <a:effectLst>
                  <a:innerShdw blurRad="69850" dist="43180" dir="5400000">
                    <a:srgbClr val="000000">
                      <a:alpha val="65000"/>
                    </a:srgbClr>
                  </a:innerShdw>
                </a:effectLst>
                <a:latin typeface="Century Gothic" pitchFamily="34" charset="0"/>
              </a:rPr>
              <a:t>….!!</a:t>
            </a:r>
            <a:endPar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521554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2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57013" y="6426147"/>
            <a:ext cx="609600" cy="476250"/>
          </a:xfrm>
        </p:spPr>
        <p:txBody>
          <a:bodyPr/>
          <a:lstStyle/>
          <a:p>
            <a:pPr eaLnBrk="1" latinLnBrk="0" hangingPunct="1"/>
            <a:fld id="{D5BBC35B-A44B-4119-B8DA-DE9E3DFADA20}" type="slidenum">
              <a:rPr kumimoji="0" lang="en-US" smtClean="0">
                <a:solidFill>
                  <a:schemeClr val="bg1"/>
                </a:solidFill>
              </a:rPr>
              <a:pPr eaLnBrk="1" latinLnBrk="0" hangingPunct="1"/>
              <a:t>30</a:t>
            </a:fld>
            <a:endParaRPr kumimoji="0" lang="en-US" dirty="0">
              <a:solidFill>
                <a:schemeClr val="bg1"/>
              </a:solidFill>
            </a:endParaRPr>
          </a:p>
        </p:txBody>
      </p:sp>
      <p:sp>
        <p:nvSpPr>
          <p:cNvPr id="16" name="Title 2"/>
          <p:cNvSpPr txBox="1">
            <a:spLocks/>
          </p:cNvSpPr>
          <p:nvPr/>
        </p:nvSpPr>
        <p:spPr>
          <a:xfrm>
            <a:off x="0" y="68580"/>
            <a:ext cx="12192000" cy="864096"/>
          </a:xfrm>
          <a:prstGeom prst="rect">
            <a:avLst/>
          </a:prstGeom>
        </p:spPr>
        <p:txBody>
          <a:bodyPr>
            <a:scene3d>
              <a:camera prst="orthographicFront"/>
              <a:lightRig rig="threePt" dir="t"/>
            </a:scene3d>
            <a:sp3d extrusionH="57150">
              <a:bevelT w="38100" h="38100"/>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8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J </a:t>
            </a:r>
            <a:r>
              <a:rPr lang="en-US" sz="4800" dirty="0" err="1"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Parkhurst</a:t>
            </a:r>
            <a:r>
              <a:rPr lang="en-US" sz="48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 </a:t>
            </a:r>
            <a:r>
              <a:rPr lang="en-US" sz="36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a:t>
            </a:r>
            <a:r>
              <a:rPr lang="en-US" sz="3600" u="sng"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rgbClr val="FFFF00">
                      <a:alpha val="64000"/>
                    </a:srgbClr>
                  </a:glow>
                  <a:outerShdw blurRad="88000" dist="50800" dir="5040000" algn="tl">
                    <a:schemeClr val="accent4">
                      <a:tint val="80000"/>
                      <a:satMod val="250000"/>
                      <a:alpha val="45000"/>
                    </a:schemeClr>
                  </a:outerShdw>
                </a:effectLst>
                <a:latin typeface="Arial Rounded MT Bold" pitchFamily="34" charset="0"/>
              </a:rPr>
              <a:t>1762</a:t>
            </a:r>
            <a:r>
              <a:rPr lang="en-US" sz="36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a:t>
            </a:r>
            <a:r>
              <a:rPr lang="en-US" sz="48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 </a:t>
            </a:r>
            <a:r>
              <a:rPr lang="en-US" sz="4400" dirty="0" smtClean="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Comments on </a:t>
            </a:r>
            <a:r>
              <a:rPr lang="en-US" sz="4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“ereb”</a:t>
            </a:r>
            <a:endParaRPr lang="en-US" sz="4000" dirty="0">
              <a:ln>
                <a:solidFill>
                  <a:srgbClr val="002060"/>
                </a:solidFill>
                <a:prstDash val="solid"/>
              </a:ln>
              <a:solidFill>
                <a:schemeClr val="accent2">
                  <a:lumMod val="60000"/>
                  <a:lumOff val="40000"/>
                </a:schemeClr>
              </a:solidFill>
            </a:endParaRPr>
          </a:p>
        </p:txBody>
      </p:sp>
      <p:pic>
        <p:nvPicPr>
          <p:cNvPr id="17" name="Picture 2" descr="C:\Users\Rae\Desktop\Book Hebrew Lexicon Parkhurst 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8" y="3544570"/>
            <a:ext cx="2011664" cy="301497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173998" y="861685"/>
            <a:ext cx="3595362" cy="1754326"/>
          </a:xfrm>
          <a:prstGeom prst="rect">
            <a:avLst/>
          </a:prstGeom>
          <a:noFill/>
        </p:spPr>
        <p:txBody>
          <a:bodyPr wrap="square" lIns="91440" tIns="45720" rIns="91440" bIns="45720">
            <a:spAutoFit/>
          </a:bodyPr>
          <a:lstStyle/>
          <a:p>
            <a:pPr algn="ctr">
              <a:lnSpc>
                <a:spcPct val="150000"/>
              </a:lnSpc>
            </a:pPr>
            <a:r>
              <a:rPr lang="en-US"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Gesenius</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4">
                      <a:satMod val="175000"/>
                      <a:alpha val="40000"/>
                    </a:schemeClr>
                  </a:glow>
                  <a:innerShdw blurRad="69850" dist="43180" dir="5400000">
                    <a:srgbClr val="000000">
                      <a:alpha val="65000"/>
                    </a:srgbClr>
                  </a:innerShdw>
                </a:effectLst>
                <a:latin typeface="Comic Sans MS" pitchFamily="66" charset="0"/>
              </a:rPr>
              <a:t>1786-1842</a:t>
            </a:r>
          </a:p>
          <a:p>
            <a:pPr algn="ctr">
              <a:lnSpc>
                <a:spcPct val="150000"/>
              </a:lnSpc>
            </a:pP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Greenfield </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4">
                      <a:satMod val="175000"/>
                      <a:alpha val="40000"/>
                    </a:schemeClr>
                  </a:glow>
                  <a:innerShdw blurRad="69850" dist="43180" dir="5400000">
                    <a:srgbClr val="000000">
                      <a:alpha val="65000"/>
                    </a:srgbClr>
                  </a:innerShdw>
                </a:effectLst>
                <a:latin typeface="Comic Sans MS" pitchFamily="66" charset="0"/>
              </a:rPr>
              <a:t>1799-1831</a:t>
            </a:r>
          </a:p>
          <a:p>
            <a:pPr algn="ctr">
              <a:lnSpc>
                <a:spcPct val="150000"/>
              </a:lnSpc>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Easton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4">
                      <a:satMod val="175000"/>
                      <a:alpha val="40000"/>
                    </a:schemeClr>
                  </a:glow>
                  <a:innerShdw blurRad="69850" dist="43180" dir="5400000">
                    <a:srgbClr val="000000">
                      <a:alpha val="65000"/>
                    </a:srgbClr>
                  </a:innerShdw>
                </a:effectLst>
                <a:latin typeface="Comic Sans MS" pitchFamily="66" charset="0"/>
              </a:rPr>
              <a:t>1823-1894</a:t>
            </a: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4">
                    <a:satMod val="175000"/>
                    <a:alpha val="40000"/>
                  </a:schemeClr>
                </a:glow>
                <a:innerShdw blurRad="69850" dist="43180" dir="5400000">
                  <a:srgbClr val="000000">
                    <a:alpha val="65000"/>
                  </a:srgbClr>
                </a:innerShdw>
              </a:effectLst>
              <a:latin typeface="Comic Sans MS" pitchFamily="66" charset="0"/>
            </a:endParaRPr>
          </a:p>
        </p:txBody>
      </p:sp>
      <p:sp>
        <p:nvSpPr>
          <p:cNvPr id="4" name="TextBox 3"/>
          <p:cNvSpPr txBox="1"/>
          <p:nvPr/>
        </p:nvSpPr>
        <p:spPr>
          <a:xfrm>
            <a:off x="3810000" y="944880"/>
            <a:ext cx="8087360" cy="3693319"/>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2400" b="1" u="sng"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Note</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dirty="0" smtClean="0"/>
              <a:t>These 3 theologians very likely used J </a:t>
            </a:r>
            <a:r>
              <a:rPr lang="en-US" dirty="0" err="1" smtClean="0"/>
              <a:t>Parkhurst</a:t>
            </a:r>
            <a:r>
              <a:rPr lang="en-US" dirty="0" smtClean="0"/>
              <a:t> to gather </a:t>
            </a:r>
            <a:br>
              <a:rPr lang="en-US" dirty="0" smtClean="0"/>
            </a:br>
            <a:r>
              <a:rPr lang="en-US" dirty="0" smtClean="0"/>
              <a:t>their personal interpretation of “</a:t>
            </a:r>
            <a:r>
              <a:rPr lang="en-US" dirty="0" err="1" smtClean="0"/>
              <a:t>beyn</a:t>
            </a:r>
            <a:r>
              <a:rPr lang="en-US" dirty="0" smtClean="0"/>
              <a:t> ha </a:t>
            </a:r>
            <a:r>
              <a:rPr lang="en-US" dirty="0" err="1" smtClean="0"/>
              <a:t>arbayim</a:t>
            </a:r>
            <a:r>
              <a:rPr lang="en-US" dirty="0" smtClean="0"/>
              <a:t>.”</a:t>
            </a:r>
          </a:p>
          <a:p>
            <a:pPr marL="285750" indent="-285750">
              <a:buFont typeface="Arial" pitchFamily="34" charset="0"/>
              <a:buChar char="•"/>
            </a:pPr>
            <a:r>
              <a:rPr lang="en-US" dirty="0" smtClean="0"/>
              <a:t>And yes, you will find each of their individual interpretations within </a:t>
            </a:r>
            <a:br>
              <a:rPr lang="en-US" dirty="0" smtClean="0"/>
            </a:br>
            <a:r>
              <a:rPr lang="en-US" dirty="0" smtClean="0"/>
              <a:t>the 2-3 very extensive pages on “ereb” in </a:t>
            </a:r>
            <a:r>
              <a:rPr lang="en-US" dirty="0" err="1" smtClean="0"/>
              <a:t>Parkhurst’s</a:t>
            </a:r>
            <a:r>
              <a:rPr lang="en-US" dirty="0" smtClean="0"/>
              <a:t> work.</a:t>
            </a:r>
          </a:p>
          <a:p>
            <a:r>
              <a:rPr lang="en-US" sz="2400" b="1" u="sng"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Question &amp; Thought to Ponder</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a:t>
            </a:r>
          </a:p>
          <a:p>
            <a:pPr marL="285750" indent="-285750">
              <a:buFont typeface="Arial" pitchFamily="34" charset="0"/>
              <a:buChar char="•"/>
            </a:pPr>
            <a:r>
              <a:rPr lang="en-US" dirty="0" smtClean="0"/>
              <a:t>Then why is it these theologian’s do not agree with each other?</a:t>
            </a:r>
          </a:p>
          <a:p>
            <a:pPr marL="285750" indent="-285750">
              <a:buFont typeface="Arial" pitchFamily="34" charset="0"/>
              <a:buChar char="•"/>
            </a:pPr>
            <a:endParaRPr lang="en-US" dirty="0"/>
          </a:p>
          <a:p>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A Note From Covenant</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 </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Calendar</a:t>
            </a:r>
          </a:p>
          <a:p>
            <a:pPr marL="285750" indent="-285750">
              <a:buFont typeface="Arial" pitchFamily="34" charset="0"/>
              <a:buChar char="•"/>
            </a:pPr>
            <a:r>
              <a:rPr lang="en-US" dirty="0" smtClean="0"/>
              <a:t>While many theologians and commentators “</a:t>
            </a:r>
            <a:r>
              <a:rPr lang="en-US" b="1" u="sng" dirty="0" smtClean="0"/>
              <a:t>pick and choose</a:t>
            </a:r>
            <a:r>
              <a:rPr lang="en-US" dirty="0" smtClean="0"/>
              <a:t>” what they want from the works of others, for the purpose of supporting their own ideas, or the ideas of the Rabbis, Pharisees, Sadducees and Karaites, etc. </a:t>
            </a:r>
            <a:r>
              <a:rPr lang="en-US" dirty="0" smtClean="0">
                <a:solidFill>
                  <a:srgbClr val="0000FF"/>
                </a:solidFill>
                <a:effectLst>
                  <a:glow rad="127000">
                    <a:srgbClr val="FFFF00"/>
                  </a:glow>
                </a:effectLst>
              </a:rPr>
              <a:t>– </a:t>
            </a:r>
            <a:r>
              <a:rPr lang="en-US" u="sng" dirty="0" smtClean="0">
                <a:solidFill>
                  <a:srgbClr val="0000FF"/>
                </a:solidFill>
                <a:effectLst>
                  <a:glow rad="127000">
                    <a:srgbClr val="FFFF00"/>
                  </a:glow>
                </a:effectLst>
              </a:rPr>
              <a:t>quite frankly</a:t>
            </a:r>
            <a:r>
              <a:rPr lang="en-US" dirty="0" smtClean="0">
                <a:solidFill>
                  <a:srgbClr val="0000FF"/>
                </a:solidFill>
                <a:effectLst>
                  <a:glow rad="127000">
                    <a:srgbClr val="FFFF00"/>
                  </a:glow>
                </a:effectLst>
              </a:rPr>
              <a:t> – Covenant Calendar is going to do the same thing!</a:t>
            </a:r>
            <a:endParaRPr lang="en-US" dirty="0">
              <a:solidFill>
                <a:srgbClr val="0000FF"/>
              </a:solidFill>
              <a:effectLst>
                <a:glow rad="127000">
                  <a:srgbClr val="FFFF00"/>
                </a:glow>
              </a:effectLst>
            </a:endParaRPr>
          </a:p>
        </p:txBody>
      </p:sp>
      <p:sp>
        <p:nvSpPr>
          <p:cNvPr id="5" name="Rectangle 4"/>
          <p:cNvSpPr/>
          <p:nvPr/>
        </p:nvSpPr>
        <p:spPr>
          <a:xfrm>
            <a:off x="3000986" y="4602551"/>
            <a:ext cx="9034846" cy="584775"/>
          </a:xfrm>
          <a:prstGeom prst="rect">
            <a:avLst/>
          </a:prstGeom>
          <a:noFill/>
        </p:spPr>
        <p:txBody>
          <a:bodyPr wrap="none" lIns="91440" tIns="45720" rIns="91440" bIns="45720">
            <a:spAutoFit/>
          </a:bodyPr>
          <a:lstStyle/>
          <a:p>
            <a:pPr algn="ctr"/>
            <a:r>
              <a:rPr lang="en-US" sz="3200" b="1" cap="none" spc="0" dirty="0" smtClean="0">
                <a:ln w="10541" cmpd="sng">
                  <a:solidFill>
                    <a:srgbClr val="00206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92100">
                    <a:schemeClr val="accent2">
                      <a:lumMod val="40000"/>
                      <a:lumOff val="60000"/>
                      <a:alpha val="84000"/>
                    </a:schemeClr>
                  </a:glow>
                </a:effectLst>
                <a:latin typeface="Comic Sans MS" pitchFamily="66" charset="0"/>
              </a:rPr>
              <a:t>However, there will be one major exception!</a:t>
            </a:r>
            <a:endParaRPr lang="en-US" sz="3200" b="1" cap="none" spc="0" dirty="0">
              <a:ln w="10541" cmpd="sng">
                <a:solidFill>
                  <a:srgbClr val="00206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92100">
                  <a:schemeClr val="accent2">
                    <a:lumMod val="40000"/>
                    <a:lumOff val="60000"/>
                    <a:alpha val="84000"/>
                  </a:schemeClr>
                </a:glow>
              </a:effectLst>
              <a:latin typeface="Comic Sans MS" pitchFamily="66" charset="0"/>
            </a:endParaRPr>
          </a:p>
        </p:txBody>
      </p:sp>
      <p:sp>
        <p:nvSpPr>
          <p:cNvPr id="21" name="TextBox 20"/>
          <p:cNvSpPr txBox="1"/>
          <p:nvPr/>
        </p:nvSpPr>
        <p:spPr>
          <a:xfrm>
            <a:off x="3332480" y="5177166"/>
            <a:ext cx="8564880" cy="1477328"/>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00B0F0"/>
                </a:solidFill>
                <a:effectLst>
                  <a:glow rad="127000">
                    <a:srgbClr val="99FF33"/>
                  </a:glow>
                  <a:outerShdw blurRad="25400" algn="tl" rotWithShape="0">
                    <a:srgbClr val="000000">
                      <a:alpha val="43000"/>
                    </a:srgbClr>
                  </a:outerShdw>
                </a:effectLst>
              </a:rPr>
              <a:t>Covenant</a:t>
            </a:r>
            <a:r>
              <a:rPr lang="en-US" b="1" spc="150" dirty="0" smtClean="0">
                <a:ln w="11430"/>
                <a:solidFill>
                  <a:srgbClr val="F8F8F8"/>
                </a:solidFill>
                <a:effectLst>
                  <a:glow rad="127000">
                    <a:srgbClr val="99FF33"/>
                  </a:glow>
                  <a:outerShdw blurRad="25400" algn="tl" rotWithShape="0">
                    <a:srgbClr val="000000">
                      <a:alpha val="43000"/>
                    </a:srgbClr>
                  </a:outerShdw>
                </a:effectLst>
              </a:rPr>
              <a:t> </a:t>
            </a:r>
            <a:r>
              <a:rPr lang="en-US" b="1" spc="150" dirty="0" smtClean="0">
                <a:ln w="11430"/>
                <a:solidFill>
                  <a:srgbClr val="00B0F0"/>
                </a:solidFill>
                <a:effectLst>
                  <a:glow rad="127000">
                    <a:srgbClr val="99FF33"/>
                  </a:glow>
                  <a:outerShdw blurRad="25400" algn="tl" rotWithShape="0">
                    <a:srgbClr val="000000">
                      <a:alpha val="43000"/>
                    </a:srgbClr>
                  </a:outerShdw>
                </a:effectLst>
              </a:rPr>
              <a:t>Calendar will stay true to </a:t>
            </a:r>
            <a:r>
              <a:rPr lang="en-US" b="1" spc="150" dirty="0" err="1" smtClean="0">
                <a:ln w="11430"/>
                <a:solidFill>
                  <a:srgbClr val="00B0F0"/>
                </a:solidFill>
                <a:effectLst>
                  <a:glow rad="127000">
                    <a:srgbClr val="99FF33"/>
                  </a:glow>
                  <a:outerShdw blurRad="25400" algn="tl" rotWithShape="0">
                    <a:srgbClr val="000000">
                      <a:alpha val="43000"/>
                    </a:srgbClr>
                  </a:outerShdw>
                </a:effectLst>
              </a:rPr>
              <a:t>Parkhurst’s</a:t>
            </a:r>
            <a:r>
              <a:rPr lang="en-US" b="1" spc="150" dirty="0" smtClean="0">
                <a:ln w="11430"/>
                <a:solidFill>
                  <a:srgbClr val="00B0F0"/>
                </a:solidFill>
                <a:effectLst>
                  <a:glow rad="127000">
                    <a:srgbClr val="99FF33"/>
                  </a:glow>
                  <a:outerShdw blurRad="25400" algn="tl" rotWithShape="0">
                    <a:srgbClr val="000000">
                      <a:alpha val="43000"/>
                    </a:srgbClr>
                  </a:outerShdw>
                </a:effectLst>
              </a:rPr>
              <a:t> interpretation  </a:t>
            </a:r>
            <a:r>
              <a:rPr lang="en-US" b="1" spc="150" dirty="0" smtClean="0">
                <a:ln w="11430"/>
                <a:solidFill>
                  <a:srgbClr val="F8F8F8"/>
                </a:solidFill>
                <a:effectLst>
                  <a:glow rad="127000">
                    <a:schemeClr val="tx1">
                      <a:lumMod val="75000"/>
                      <a:lumOff val="25000"/>
                    </a:schemeClr>
                  </a:glow>
                  <a:outerShdw blurRad="25400" algn="tl" rotWithShape="0">
                    <a:srgbClr val="000000">
                      <a:alpha val="43000"/>
                    </a:srgbClr>
                  </a:outerShdw>
                </a:effectLst>
              </a:rPr>
              <a:t>when it comes to addressing the correct meaning of “</a:t>
            </a:r>
            <a:r>
              <a:rPr lang="en-US" b="1" spc="150" dirty="0" err="1" smtClean="0">
                <a:ln w="11430"/>
                <a:solidFill>
                  <a:srgbClr val="F8F8F8"/>
                </a:solidFill>
                <a:effectLst>
                  <a:glow rad="127000">
                    <a:schemeClr val="tx1">
                      <a:lumMod val="75000"/>
                      <a:lumOff val="25000"/>
                    </a:schemeClr>
                  </a:glow>
                  <a:outerShdw blurRad="25400" algn="tl" rotWithShape="0">
                    <a:srgbClr val="000000">
                      <a:alpha val="43000"/>
                    </a:srgbClr>
                  </a:outerShdw>
                </a:effectLst>
              </a:rPr>
              <a:t>beyn</a:t>
            </a:r>
            <a:r>
              <a:rPr lang="en-US" b="1" spc="150" dirty="0" smtClean="0">
                <a:ln w="11430"/>
                <a:solidFill>
                  <a:srgbClr val="F8F8F8"/>
                </a:solidFill>
                <a:effectLst>
                  <a:glow rad="127000">
                    <a:schemeClr val="tx1">
                      <a:lumMod val="75000"/>
                      <a:lumOff val="25000"/>
                    </a:schemeClr>
                  </a:glow>
                  <a:outerShdw blurRad="25400" algn="tl" rotWithShape="0">
                    <a:srgbClr val="000000">
                      <a:alpha val="43000"/>
                    </a:srgbClr>
                  </a:outerShdw>
                </a:effectLst>
              </a:rPr>
              <a:t> ha </a:t>
            </a:r>
            <a:r>
              <a:rPr lang="en-US" b="1" spc="150" dirty="0" err="1" smtClean="0">
                <a:ln w="11430"/>
                <a:solidFill>
                  <a:srgbClr val="F8F8F8"/>
                </a:solidFill>
                <a:effectLst>
                  <a:glow rad="127000">
                    <a:schemeClr val="tx1">
                      <a:lumMod val="75000"/>
                      <a:lumOff val="25000"/>
                    </a:schemeClr>
                  </a:glow>
                  <a:outerShdw blurRad="25400" algn="tl" rotWithShape="0">
                    <a:srgbClr val="000000">
                      <a:alpha val="43000"/>
                    </a:srgbClr>
                  </a:outerShdw>
                </a:effectLst>
              </a:rPr>
              <a:t>arbayim</a:t>
            </a:r>
            <a:r>
              <a:rPr lang="en-US" b="1" spc="150" dirty="0" smtClean="0">
                <a:ln w="11430"/>
                <a:solidFill>
                  <a:srgbClr val="F8F8F8"/>
                </a:solidFill>
                <a:effectLst>
                  <a:glow rad="127000">
                    <a:schemeClr val="tx1">
                      <a:lumMod val="75000"/>
                      <a:lumOff val="25000"/>
                    </a:schemeClr>
                  </a:glow>
                  <a:outerShdw blurRad="25400" algn="tl" rotWithShape="0">
                    <a:srgbClr val="000000">
                      <a:alpha val="43000"/>
                    </a:srgbClr>
                  </a:outerShdw>
                </a:effectLst>
              </a:rPr>
              <a:t>” in connection with the many (and varied) Torah Scriptures.  </a:t>
            </a:r>
            <a:r>
              <a:rPr lang="en-US" b="1" spc="150" dirty="0" smtClean="0">
                <a:ln w="11430"/>
                <a:solidFill>
                  <a:schemeClr val="accent3">
                    <a:lumMod val="40000"/>
                    <a:lumOff val="60000"/>
                  </a:schemeClr>
                </a:solidFill>
                <a:effectLst>
                  <a:glow rad="127000">
                    <a:schemeClr val="tx1">
                      <a:lumMod val="85000"/>
                      <a:lumOff val="15000"/>
                    </a:schemeClr>
                  </a:glow>
                  <a:outerShdw blurRad="25400" algn="tl" rotWithShape="0">
                    <a:srgbClr val="000000">
                      <a:alpha val="43000"/>
                    </a:srgbClr>
                  </a:outerShdw>
                </a:effectLst>
              </a:rPr>
              <a:t>This evidence is being presented so each person can make their own honest assessment about this important topic!</a:t>
            </a:r>
          </a:p>
        </p:txBody>
      </p:sp>
    </p:spTree>
    <p:extLst>
      <p:ext uri="{BB962C8B-B14F-4D97-AF65-F5344CB8AC3E}">
        <p14:creationId xmlns:p14="http://schemas.microsoft.com/office/powerpoint/2010/main" val="2640025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5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nodeType="clickEffect">
                                  <p:stCondLst>
                                    <p:cond delay="0"/>
                                  </p:stCondLst>
                                  <p:iterate type="lt">
                                    <p:tmPct val="10000"/>
                                  </p:iterate>
                                  <p:childTnLst>
                                    <p:set>
                                      <p:cBhvr>
                                        <p:cTn id="43" dur="1" fill="hold">
                                          <p:stCondLst>
                                            <p:cond delay="0"/>
                                          </p:stCondLst>
                                        </p:cTn>
                                        <p:tgtEl>
                                          <p:spTgt spid="5">
                                            <p:txEl>
                                              <p:pRg st="0" end="0"/>
                                            </p:txEl>
                                          </p:spTgt>
                                        </p:tgtEl>
                                        <p:attrNameLst>
                                          <p:attrName>style.visibility</p:attrName>
                                        </p:attrNameLst>
                                      </p:cBhvr>
                                      <p:to>
                                        <p:strVal val="visible"/>
                                      </p:to>
                                    </p:set>
                                    <p:anim calcmode="lin" valueType="num">
                                      <p:cBhvr>
                                        <p:cTn id="44" dur="10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5" dur="10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46" dur="10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7" dur="10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8" dur="1000" tmFilter="0,0; .5, 1; 1, 1"/>
                                        <p:tgtEl>
                                          <p:spTgt spid="5">
                                            <p:txEl>
                                              <p:pRg st="0" end="0"/>
                                            </p:txEl>
                                          </p:spTgt>
                                        </p:tgtEl>
                                      </p:cBhvr>
                                    </p:animEffect>
                                  </p:childTnLst>
                                </p:cTn>
                              </p:par>
                            </p:childTnLst>
                          </p:cTn>
                        </p:par>
                        <p:par>
                          <p:cTn id="49" fill="hold">
                            <p:stCondLst>
                              <p:cond delay="4600"/>
                            </p:stCondLst>
                            <p:childTnLst>
                              <p:par>
                                <p:cTn id="50" presetID="42" presetClass="entr" presetSubtype="0" fill="hold" grpId="0" nodeType="afterEffect">
                                  <p:stCondLst>
                                    <p:cond delay="15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9" name="Title 2"/>
          <p:cNvSpPr txBox="1">
            <a:spLocks/>
          </p:cNvSpPr>
          <p:nvPr/>
        </p:nvSpPr>
        <p:spPr>
          <a:xfrm>
            <a:off x="1330960" y="31873"/>
            <a:ext cx="10688320" cy="1658620"/>
          </a:xfrm>
          <a:prstGeom prst="rect">
            <a:avLst/>
          </a:prstGeom>
        </p:spPr>
        <p:txBody>
          <a:bodyPr>
            <a:scene3d>
              <a:camera prst="orthographicFront"/>
              <a:lightRig rig="threePt" dir="t"/>
            </a:scene3d>
            <a:sp3d extrusionH="57150">
              <a:bevelT w="38100" h="38100"/>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48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 </a:t>
            </a:r>
            <a:r>
              <a:rPr lang="en-US" sz="4400" dirty="0" smtClean="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Basics of </a:t>
            </a:r>
            <a:r>
              <a:rPr lang="en-US" sz="4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“even” </a:t>
            </a:r>
            <a:r>
              <a:rPr lang="en-US" sz="4400" dirty="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for</a:t>
            </a:r>
            <a:r>
              <a:rPr lang="en-US" sz="4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“ereb” </a:t>
            </a:r>
            <a:br>
              <a:rPr lang="en-US" sz="4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4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t>
            </a:r>
            <a:r>
              <a:rPr lang="en-US" sz="4000" dirty="0" smtClean="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and “</a:t>
            </a:r>
            <a:r>
              <a:rPr lang="en-US" sz="4000" dirty="0" err="1" smtClean="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beyn</a:t>
            </a:r>
            <a:r>
              <a:rPr lang="en-US" sz="4000" dirty="0" smtClean="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 ha </a:t>
            </a:r>
            <a:r>
              <a:rPr lang="en-US" sz="4000" dirty="0" err="1"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arbayim</a:t>
            </a:r>
            <a:r>
              <a:rPr lang="en-US" sz="4000" dirty="0" smtClean="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a:t>
            </a:r>
            <a:endParaRPr lang="en-US" sz="4000" dirty="0">
              <a:ln>
                <a:solidFill>
                  <a:srgbClr val="002060"/>
                </a:solidFill>
                <a:prstDash val="solid"/>
              </a:ln>
              <a:solidFill>
                <a:schemeClr val="accent2">
                  <a:lumMod val="60000"/>
                  <a:lumOff val="40000"/>
                </a:schemeClr>
              </a:solidFill>
            </a:endParaRPr>
          </a:p>
        </p:txBody>
      </p:sp>
      <p:pic>
        <p:nvPicPr>
          <p:cNvPr id="13" name="Picture 2" descr="C:\Users\Rae\Desktop\Book Hebrew Lexicon Parkhurst 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08" y="1604500"/>
            <a:ext cx="1423588" cy="21336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9289632" y="-64312"/>
            <a:ext cx="1502051" cy="1015664"/>
            <a:chOff x="5002253" y="1268760"/>
            <a:chExt cx="1502051" cy="1015664"/>
          </a:xfrm>
        </p:grpSpPr>
        <p:sp>
          <p:nvSpPr>
            <p:cNvPr id="18" name="Rectangle 17"/>
            <p:cNvSpPr/>
            <p:nvPr/>
          </p:nvSpPr>
          <p:spPr>
            <a:xfrm>
              <a:off x="5970183" y="1268761"/>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ע</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19" name="Rectangle 18"/>
            <p:cNvSpPr/>
            <p:nvPr/>
          </p:nvSpPr>
          <p:spPr>
            <a:xfrm>
              <a:off x="5471058" y="1268761"/>
              <a:ext cx="545342"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ר</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20" name="Rectangle 19"/>
            <p:cNvSpPr/>
            <p:nvPr/>
          </p:nvSpPr>
          <p:spPr>
            <a:xfrm>
              <a:off x="5002253" y="1268760"/>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ב</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grpSp>
      <p:pic>
        <p:nvPicPr>
          <p:cNvPr id="3075" name="Picture 3" descr="C:\Users\Rae\Desktop\Parkhurst ereb p 398 ed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94" y="1635112"/>
            <a:ext cx="4857750" cy="4946650"/>
          </a:xfrm>
          <a:prstGeom prst="rect">
            <a:avLst/>
          </a:prstGeom>
          <a:noFill/>
          <a:ln w="28575">
            <a:solidFill>
              <a:schemeClr val="bg2">
                <a:lumMod val="10000"/>
              </a:schemeClr>
            </a:solidFill>
          </a:ln>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7237692" y="600787"/>
            <a:ext cx="4412553" cy="1028746"/>
            <a:chOff x="4143612" y="3426654"/>
            <a:chExt cx="4412553" cy="1028746"/>
          </a:xfrm>
        </p:grpSpPr>
        <p:sp>
          <p:nvSpPr>
            <p:cNvPr id="32" name="Rectangle 31"/>
            <p:cNvSpPr/>
            <p:nvPr/>
          </p:nvSpPr>
          <p:spPr>
            <a:xfrm>
              <a:off x="8240479" y="3426654"/>
              <a:ext cx="315686" cy="1015663"/>
            </a:xfrm>
            <a:prstGeom prst="rect">
              <a:avLst/>
            </a:prstGeom>
          </p:spPr>
          <p:txBody>
            <a:bodyPr wrap="squar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ב</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33" name="Rectangle 32"/>
            <p:cNvSpPr/>
            <p:nvPr/>
          </p:nvSpPr>
          <p:spPr>
            <a:xfrm>
              <a:off x="7918225" y="3437541"/>
              <a:ext cx="389850"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י</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35" name="Rectangle 34"/>
            <p:cNvSpPr/>
            <p:nvPr/>
          </p:nvSpPr>
          <p:spPr>
            <a:xfrm>
              <a:off x="7574074" y="3437542"/>
              <a:ext cx="434734" cy="1015663"/>
            </a:xfrm>
            <a:prstGeom prst="rect">
              <a:avLst/>
            </a:prstGeom>
          </p:spPr>
          <p:txBody>
            <a:bodyPr wrap="none">
              <a:spAutoFit/>
              <a:scene3d>
                <a:camera prst="orthographicFront"/>
                <a:lightRig rig="threePt" dir="t"/>
              </a:scene3d>
              <a:sp3d extrusionH="57150">
                <a:bevelT w="38100" h="38100"/>
              </a:sp3d>
            </a:bodyPr>
            <a:lstStyle/>
            <a:p>
              <a:r>
                <a:rPr lang="en-US" sz="6000" b="1" dirty="0">
                  <a:ln>
                    <a:solidFill>
                      <a:schemeClr val="accent6">
                        <a:lumMod val="50000"/>
                      </a:schemeClr>
                    </a:solidFill>
                  </a:ln>
                  <a:solidFill>
                    <a:srgbClr val="B83D68"/>
                  </a:solidFill>
                  <a:latin typeface="Times New Roman" pitchFamily="18" charset="0"/>
                  <a:cs typeface="Times New Roman" pitchFamily="18" charset="0"/>
                </a:rPr>
                <a:t>ן</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36" name="Rectangle 35"/>
            <p:cNvSpPr/>
            <p:nvPr/>
          </p:nvSpPr>
          <p:spPr>
            <a:xfrm>
              <a:off x="6669737" y="3439737"/>
              <a:ext cx="579005" cy="1015663"/>
            </a:xfrm>
            <a:prstGeom prst="rect">
              <a:avLst/>
            </a:prstGeom>
          </p:spPr>
          <p:txBody>
            <a:bodyPr wrap="none">
              <a:spAutoFit/>
              <a:scene3d>
                <a:camera prst="orthographicFront"/>
                <a:lightRig rig="threePt" dir="t"/>
              </a:scene3d>
              <a:sp3d extrusionH="57150">
                <a:bevelT w="38100" h="38100"/>
              </a:sp3d>
            </a:bodyPr>
            <a:lstStyle/>
            <a:p>
              <a:r>
                <a:rPr lang="en-US" sz="6000" b="1" dirty="0">
                  <a:ln>
                    <a:solidFill>
                      <a:schemeClr val="accent6">
                        <a:lumMod val="50000"/>
                      </a:schemeClr>
                    </a:solidFill>
                  </a:ln>
                  <a:solidFill>
                    <a:srgbClr val="B83D68"/>
                  </a:solidFill>
                  <a:latin typeface="Times New Roman" pitchFamily="18" charset="0"/>
                  <a:cs typeface="Times New Roman" pitchFamily="18" charset="0"/>
                </a:rPr>
                <a:t>ה</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37" name="Rectangle 36"/>
            <p:cNvSpPr/>
            <p:nvPr/>
          </p:nvSpPr>
          <p:spPr>
            <a:xfrm>
              <a:off x="5994632" y="3439737"/>
              <a:ext cx="534121" cy="1015663"/>
            </a:xfrm>
            <a:prstGeom prst="rect">
              <a:avLst/>
            </a:prstGeom>
          </p:spPr>
          <p:txBody>
            <a:bodyPr wrap="none">
              <a:spAutoFit/>
              <a:scene3d>
                <a:camera prst="orthographicFront"/>
                <a:lightRig rig="threePt" dir="t"/>
              </a:scene3d>
              <a:sp3d extrusionH="57150">
                <a:bevelT w="38100" h="38100"/>
              </a:sp3d>
            </a:bodyPr>
            <a:lstStyle/>
            <a:p>
              <a:r>
                <a:rPr lang="en-US" sz="6000" u="sng" dirty="0">
                  <a:ln>
                    <a:solidFill>
                      <a:schemeClr val="accent6">
                        <a:lumMod val="50000"/>
                      </a:schemeClr>
                    </a:solidFill>
                  </a:ln>
                  <a:solidFill>
                    <a:srgbClr val="FF9900"/>
                  </a:solidFill>
                  <a:latin typeface="Times New Roman" pitchFamily="18" charset="0"/>
                  <a:cs typeface="Times New Roman" pitchFamily="18" charset="0"/>
                </a:rPr>
                <a:t>ע</a:t>
              </a:r>
              <a:endParaRPr lang="en-CA" sz="6000" u="sng"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38" name="Rectangle 37"/>
            <p:cNvSpPr/>
            <p:nvPr/>
          </p:nvSpPr>
          <p:spPr>
            <a:xfrm>
              <a:off x="5460176" y="3437543"/>
              <a:ext cx="545342" cy="1015663"/>
            </a:xfrm>
            <a:prstGeom prst="rect">
              <a:avLst/>
            </a:prstGeom>
          </p:spPr>
          <p:txBody>
            <a:bodyPr wrap="none">
              <a:spAutoFit/>
              <a:scene3d>
                <a:camera prst="orthographicFront"/>
                <a:lightRig rig="threePt" dir="t"/>
              </a:scene3d>
              <a:sp3d extrusionH="57150">
                <a:bevelT w="38100" h="38100"/>
              </a:sp3d>
            </a:bodyPr>
            <a:lstStyle/>
            <a:p>
              <a:r>
                <a:rPr lang="en-US" sz="6000" u="sng" dirty="0">
                  <a:ln>
                    <a:solidFill>
                      <a:schemeClr val="accent6">
                        <a:lumMod val="50000"/>
                      </a:schemeClr>
                    </a:solidFill>
                  </a:ln>
                  <a:solidFill>
                    <a:srgbClr val="FF9900"/>
                  </a:solidFill>
                  <a:latin typeface="Times New Roman" pitchFamily="18" charset="0"/>
                  <a:cs typeface="Times New Roman" pitchFamily="18" charset="0"/>
                </a:rPr>
                <a:t>ר</a:t>
              </a:r>
              <a:endParaRPr lang="en-CA" sz="6000" u="sng"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39" name="Rectangle 38"/>
            <p:cNvSpPr/>
            <p:nvPr/>
          </p:nvSpPr>
          <p:spPr>
            <a:xfrm>
              <a:off x="4958713" y="3439737"/>
              <a:ext cx="534121" cy="1015663"/>
            </a:xfrm>
            <a:prstGeom prst="rect">
              <a:avLst/>
            </a:prstGeom>
          </p:spPr>
          <p:txBody>
            <a:bodyPr wrap="none">
              <a:spAutoFit/>
              <a:scene3d>
                <a:camera prst="orthographicFront"/>
                <a:lightRig rig="threePt" dir="t"/>
              </a:scene3d>
              <a:sp3d extrusionH="57150">
                <a:bevelT w="38100" h="38100"/>
              </a:sp3d>
            </a:bodyPr>
            <a:lstStyle/>
            <a:p>
              <a:r>
                <a:rPr lang="en-US" sz="6000" u="sng" dirty="0">
                  <a:ln>
                    <a:solidFill>
                      <a:schemeClr val="accent6">
                        <a:lumMod val="50000"/>
                      </a:schemeClr>
                    </a:solidFill>
                  </a:ln>
                  <a:solidFill>
                    <a:srgbClr val="FF9900"/>
                  </a:solidFill>
                  <a:latin typeface="Times New Roman" pitchFamily="18" charset="0"/>
                  <a:cs typeface="Times New Roman" pitchFamily="18" charset="0"/>
                </a:rPr>
                <a:t>ב</a:t>
              </a:r>
              <a:endParaRPr lang="en-CA" sz="6000" u="sng"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40" name="Rectangle 39"/>
            <p:cNvSpPr/>
            <p:nvPr/>
          </p:nvSpPr>
          <p:spPr>
            <a:xfrm>
              <a:off x="4620251" y="3437539"/>
              <a:ext cx="389850"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ea typeface="Calibri"/>
                  <a:cs typeface="Times New Roman" pitchFamily="18" charset="0"/>
                </a:rPr>
                <a:t>י</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41" name="Rectangle 40"/>
            <p:cNvSpPr/>
            <p:nvPr/>
          </p:nvSpPr>
          <p:spPr>
            <a:xfrm>
              <a:off x="4143612" y="3437545"/>
              <a:ext cx="575799"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ם</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grpSp>
      <p:grpSp>
        <p:nvGrpSpPr>
          <p:cNvPr id="42" name="Group 41"/>
          <p:cNvGrpSpPr/>
          <p:nvPr/>
        </p:nvGrpSpPr>
        <p:grpSpPr>
          <a:xfrm>
            <a:off x="4260432" y="5762994"/>
            <a:ext cx="1195487" cy="818767"/>
            <a:chOff x="5002253" y="1268760"/>
            <a:chExt cx="1502051" cy="1015664"/>
          </a:xfrm>
        </p:grpSpPr>
        <p:sp>
          <p:nvSpPr>
            <p:cNvPr id="43" name="Rectangle 42"/>
            <p:cNvSpPr/>
            <p:nvPr/>
          </p:nvSpPr>
          <p:spPr>
            <a:xfrm>
              <a:off x="5970183" y="1268761"/>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ע</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44" name="Rectangle 43"/>
            <p:cNvSpPr/>
            <p:nvPr/>
          </p:nvSpPr>
          <p:spPr>
            <a:xfrm>
              <a:off x="5471058" y="1268761"/>
              <a:ext cx="545342"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ר</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45" name="Rectangle 44"/>
            <p:cNvSpPr/>
            <p:nvPr/>
          </p:nvSpPr>
          <p:spPr>
            <a:xfrm>
              <a:off x="5002253" y="1268760"/>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ב</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grpSp>
      <p:sp>
        <p:nvSpPr>
          <p:cNvPr id="46" name="Rectangle 45"/>
          <p:cNvSpPr/>
          <p:nvPr/>
        </p:nvSpPr>
        <p:spPr>
          <a:xfrm>
            <a:off x="1743094" y="4716515"/>
            <a:ext cx="4241146" cy="934720"/>
          </a:xfrm>
          <a:prstGeom prst="rect">
            <a:avLst/>
          </a:prstGeom>
          <a:noFill/>
          <a:ln w="57150">
            <a:solidFill>
              <a:srgbClr val="7030A0"/>
            </a:solidFill>
          </a:ln>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1743094" y="2034275"/>
            <a:ext cx="4241146" cy="1940560"/>
          </a:xfrm>
          <a:prstGeom prst="rect">
            <a:avLst/>
          </a:prstGeom>
          <a:ln w="57150">
            <a:solidFill>
              <a:schemeClr val="accent3">
                <a:lumMod val="50000"/>
              </a:schemeClr>
            </a:solidFill>
          </a:ln>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6004B"/>
              </a:solidFill>
            </a:endParaRPr>
          </a:p>
        </p:txBody>
      </p:sp>
      <p:sp>
        <p:nvSpPr>
          <p:cNvPr id="48" name="TextBox 47"/>
          <p:cNvSpPr txBox="1"/>
          <p:nvPr/>
        </p:nvSpPr>
        <p:spPr>
          <a:xfrm>
            <a:off x="6820852" y="1651826"/>
            <a:ext cx="5069840" cy="2677656"/>
          </a:xfrm>
          <a:prstGeom prst="rect">
            <a:avLst/>
          </a:prstGeom>
          <a:noFill/>
          <a:ln w="57150">
            <a:solidFill>
              <a:schemeClr val="accent3">
                <a:lumMod val="50000"/>
              </a:schemeClr>
            </a:solidFill>
          </a:ln>
          <a:scene3d>
            <a:camera prst="orthographicFront"/>
            <a:lightRig rig="threePt" dir="t"/>
          </a:scene3d>
          <a:sp3d>
            <a:bevelT w="152400" h="50800" prst="softRound"/>
          </a:sp3d>
        </p:spPr>
        <p:txBody>
          <a:bodyPr wrap="square" rtlCol="0">
            <a:spAutoFit/>
            <a:sp3d extrusionH="57150">
              <a:bevelT w="82550" h="38100" prst="coolSlant"/>
            </a:sp3d>
          </a:bodyPr>
          <a:lstStyle/>
          <a:p>
            <a:r>
              <a:rPr lang="en-US" sz="2400" b="1" u="sng"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Note #1</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dirty="0" smtClean="0"/>
              <a:t>The 3 theologians freely attached the “noun” definitions to “</a:t>
            </a:r>
            <a:r>
              <a:rPr lang="en-US" dirty="0" err="1" smtClean="0"/>
              <a:t>beyn</a:t>
            </a:r>
            <a:r>
              <a:rPr lang="en-US" dirty="0" smtClean="0"/>
              <a:t> ha </a:t>
            </a:r>
            <a:r>
              <a:rPr lang="en-US" dirty="0" err="1" smtClean="0"/>
              <a:t>arbayim</a:t>
            </a:r>
            <a:r>
              <a:rPr lang="en-US" dirty="0" smtClean="0"/>
              <a:t>” </a:t>
            </a:r>
            <a:r>
              <a:rPr lang="en-US" sz="1050" dirty="0" smtClean="0"/>
              <a:t>[mixture] </a:t>
            </a:r>
            <a:r>
              <a:rPr lang="en-US" dirty="0" smtClean="0"/>
              <a:t>which brings forth the idea there are </a:t>
            </a:r>
            <a:r>
              <a:rPr lang="en-US" b="1" dirty="0" smtClean="0">
                <a:solidFill>
                  <a:srgbClr val="C00000"/>
                </a:solidFill>
              </a:rPr>
              <a:t>2 [two] “evenings” in each cycle, </a:t>
            </a:r>
            <a:r>
              <a:rPr lang="en-US" dirty="0" smtClean="0"/>
              <a:t>choosing between:  </a:t>
            </a:r>
            <a:br>
              <a:rPr lang="en-US" dirty="0" smtClean="0"/>
            </a:br>
            <a:r>
              <a:rPr lang="en-US" b="1" dirty="0" smtClean="0">
                <a:solidFill>
                  <a:schemeClr val="accent2">
                    <a:lumMod val="75000"/>
                  </a:schemeClr>
                </a:solidFill>
              </a:rPr>
              <a:t>a)  noon to 3 PM     </a:t>
            </a:r>
            <a:r>
              <a:rPr lang="en-US" b="1" dirty="0" smtClean="0">
                <a:solidFill>
                  <a:schemeClr val="accent5">
                    <a:lumMod val="60000"/>
                    <a:lumOff val="40000"/>
                  </a:schemeClr>
                </a:solidFill>
              </a:rPr>
              <a:t>b)  noon to sunset    </a:t>
            </a:r>
            <a:br>
              <a:rPr lang="en-US" b="1" dirty="0" smtClean="0">
                <a:solidFill>
                  <a:schemeClr val="accent5">
                    <a:lumMod val="60000"/>
                    <a:lumOff val="40000"/>
                  </a:schemeClr>
                </a:solidFill>
              </a:rPr>
            </a:br>
            <a:r>
              <a:rPr lang="en-US" b="1" dirty="0" smtClean="0">
                <a:solidFill>
                  <a:schemeClr val="accent3">
                    <a:lumMod val="75000"/>
                  </a:schemeClr>
                </a:solidFill>
              </a:rPr>
              <a:t>c)  3 </a:t>
            </a:r>
            <a:r>
              <a:rPr lang="en-US" b="1" dirty="0">
                <a:solidFill>
                  <a:schemeClr val="accent3">
                    <a:lumMod val="75000"/>
                  </a:schemeClr>
                </a:solidFill>
              </a:rPr>
              <a:t>PM </a:t>
            </a:r>
            <a:r>
              <a:rPr lang="en-US" b="1" dirty="0" smtClean="0">
                <a:solidFill>
                  <a:schemeClr val="accent3">
                    <a:lumMod val="75000"/>
                  </a:schemeClr>
                </a:solidFill>
              </a:rPr>
              <a:t>to sunset</a:t>
            </a:r>
            <a:r>
              <a:rPr lang="en-US" b="1" dirty="0" smtClean="0"/>
              <a:t>  </a:t>
            </a:r>
            <a:r>
              <a:rPr lang="en-US" b="1" dirty="0" smtClean="0">
                <a:solidFill>
                  <a:srgbClr val="002060"/>
                </a:solidFill>
              </a:rPr>
              <a:t>d)  sunset to night</a:t>
            </a:r>
            <a:r>
              <a:rPr lang="en-US" dirty="0" smtClean="0">
                <a:solidFill>
                  <a:srgbClr val="002060"/>
                </a:solidFill>
              </a:rPr>
              <a:t>.  </a:t>
            </a:r>
          </a:p>
          <a:p>
            <a:r>
              <a:rPr lang="en-US" dirty="0" smtClean="0">
                <a:solidFill>
                  <a:srgbClr val="002060"/>
                </a:solidFill>
              </a:rPr>
              <a:t>     </a:t>
            </a:r>
            <a:r>
              <a:rPr lang="en-US" b="1" dirty="0" smtClean="0">
                <a:solidFill>
                  <a:srgbClr val="0070C0"/>
                </a:solidFill>
              </a:rPr>
              <a:t>Deut 23:11 </a:t>
            </a:r>
            <a:r>
              <a:rPr lang="en-US" u="sng" dirty="0" smtClean="0"/>
              <a:t>does</a:t>
            </a:r>
            <a:r>
              <a:rPr lang="en-US" dirty="0" smtClean="0"/>
              <a:t> </a:t>
            </a:r>
            <a:r>
              <a:rPr lang="en-US" u="sng" dirty="0" smtClean="0"/>
              <a:t>allude</a:t>
            </a:r>
            <a:r>
              <a:rPr lang="en-US" dirty="0" smtClean="0"/>
              <a:t> to the “evening” beginning in the later afternoon moments, before the sun is down </a:t>
            </a:r>
            <a:r>
              <a:rPr lang="en-US" sz="1400" dirty="0" smtClean="0"/>
              <a:t>(as noted below).</a:t>
            </a:r>
            <a:endParaRPr lang="en-US" sz="1400" dirty="0"/>
          </a:p>
        </p:txBody>
      </p:sp>
      <p:sp>
        <p:nvSpPr>
          <p:cNvPr id="49" name="Rectangle 48"/>
          <p:cNvSpPr/>
          <p:nvPr/>
        </p:nvSpPr>
        <p:spPr>
          <a:xfrm>
            <a:off x="1743094" y="4082963"/>
            <a:ext cx="4241146" cy="327972"/>
          </a:xfrm>
          <a:prstGeom prst="rect">
            <a:avLst/>
          </a:prstGeom>
          <a:solidFill>
            <a:schemeClr val="accent2">
              <a:lumMod val="20000"/>
              <a:lumOff val="80000"/>
            </a:schemeClr>
          </a:solidFill>
          <a:ln w="57150">
            <a:solidFill>
              <a:schemeClr val="accent2">
                <a:lumMod val="75000"/>
              </a:schemeClr>
            </a:solidFill>
          </a:ln>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820852" y="4338389"/>
            <a:ext cx="5075133" cy="892552"/>
          </a:xfrm>
          <a:prstGeom prst="rect">
            <a:avLst/>
          </a:prstGeom>
          <a:solidFill>
            <a:schemeClr val="accent2">
              <a:lumMod val="20000"/>
              <a:lumOff val="80000"/>
            </a:schemeClr>
          </a:solidFill>
          <a:effectLst>
            <a:softEdge rad="127000"/>
          </a:effectLst>
        </p:spPr>
        <p:txBody>
          <a:bodyPr wrap="square" rtlCol="0">
            <a:spAutoFit/>
          </a:bodyPr>
          <a:lstStyle/>
          <a:p>
            <a:r>
              <a:rPr lang="en-US" b="1" dirty="0" smtClean="0">
                <a:solidFill>
                  <a:srgbClr val="0070C0"/>
                </a:solidFill>
              </a:rPr>
              <a:t>Deut 23:11  </a:t>
            </a:r>
            <a:r>
              <a:rPr lang="en-US" sz="1600" dirty="0" smtClean="0"/>
              <a:t>But </a:t>
            </a:r>
            <a:r>
              <a:rPr lang="en-US" sz="1600" dirty="0"/>
              <a:t>it shall be, when evening cometh on, he shall wash himself with water: and when the sun is down, he shall come into the camp again</a:t>
            </a:r>
            <a:r>
              <a:rPr lang="en-US" dirty="0" smtClean="0"/>
              <a:t>.</a:t>
            </a:r>
            <a:endParaRPr lang="en-US" dirty="0"/>
          </a:p>
        </p:txBody>
      </p:sp>
      <p:sp>
        <p:nvSpPr>
          <p:cNvPr id="7" name="Rectangle 6"/>
          <p:cNvSpPr/>
          <p:nvPr/>
        </p:nvSpPr>
        <p:spPr>
          <a:xfrm>
            <a:off x="4685541" y="4997261"/>
            <a:ext cx="1252979" cy="18661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922021" y="5183874"/>
            <a:ext cx="3998719" cy="20880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922021" y="5392676"/>
            <a:ext cx="2550965" cy="18661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826145" y="5289707"/>
            <a:ext cx="5069840" cy="1015663"/>
          </a:xfrm>
          <a:prstGeom prst="rect">
            <a:avLst/>
          </a:prstGeom>
          <a:noFill/>
          <a:ln w="57150">
            <a:solidFill>
              <a:srgbClr val="7030A0"/>
            </a:solidFill>
          </a:ln>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2400" b="1" u="sng"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Note #2</a:t>
            </a: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V Boli" pitchFamily="2" charset="0"/>
                <a:cs typeface="MV Boli" pitchFamily="2" charset="0"/>
              </a:rPr>
              <a:t>:</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u="sng" dirty="0" smtClean="0">
                <a:solidFill>
                  <a:srgbClr val="C00000"/>
                </a:solidFill>
              </a:rPr>
              <a:t>Not one of the theologians</a:t>
            </a:r>
            <a:r>
              <a:rPr lang="en-US" b="1" dirty="0" smtClean="0">
                <a:solidFill>
                  <a:srgbClr val="C00000"/>
                </a:solidFill>
              </a:rPr>
              <a:t> </a:t>
            </a:r>
            <a:r>
              <a:rPr lang="en-US" dirty="0" smtClean="0">
                <a:solidFill>
                  <a:srgbClr val="C00000"/>
                </a:solidFill>
              </a:rPr>
              <a:t>use </a:t>
            </a:r>
            <a:r>
              <a:rPr lang="en-US" dirty="0" smtClean="0"/>
              <a:t> </a:t>
            </a:r>
            <a:r>
              <a:rPr lang="en-US" dirty="0" err="1" smtClean="0"/>
              <a:t>Parkhurst’s</a:t>
            </a:r>
            <a:r>
              <a:rPr lang="en-US" dirty="0" smtClean="0"/>
              <a:t> </a:t>
            </a:r>
            <a:r>
              <a:rPr lang="en-US" b="1" u="sng" dirty="0" smtClean="0"/>
              <a:t>VERB</a:t>
            </a:r>
            <a:r>
              <a:rPr lang="en-US" dirty="0" smtClean="0"/>
              <a:t> </a:t>
            </a:r>
            <a:r>
              <a:rPr lang="en-US" dirty="0" smtClean="0">
                <a:solidFill>
                  <a:srgbClr val="C00000"/>
                </a:solidFill>
              </a:rPr>
              <a:t>definition</a:t>
            </a:r>
            <a:r>
              <a:rPr lang="en-US" dirty="0" smtClean="0"/>
              <a:t> for “</a:t>
            </a:r>
            <a:r>
              <a:rPr lang="en-US" dirty="0" err="1" smtClean="0"/>
              <a:t>beyn</a:t>
            </a:r>
            <a:r>
              <a:rPr lang="en-US" dirty="0" smtClean="0"/>
              <a:t> ha </a:t>
            </a:r>
            <a:r>
              <a:rPr lang="en-US" dirty="0" err="1" smtClean="0"/>
              <a:t>arbayim</a:t>
            </a:r>
            <a:r>
              <a:rPr lang="en-US" dirty="0" smtClean="0"/>
              <a:t>” </a:t>
            </a:r>
            <a:r>
              <a:rPr lang="en-US" dirty="0" smtClean="0">
                <a:solidFill>
                  <a:srgbClr val="C00000"/>
                </a:solidFill>
              </a:rPr>
              <a:t>that</a:t>
            </a:r>
            <a:r>
              <a:rPr lang="en-US" dirty="0" smtClean="0"/>
              <a:t> he </a:t>
            </a:r>
            <a:r>
              <a:rPr lang="en-US" dirty="0" smtClean="0">
                <a:solidFill>
                  <a:srgbClr val="C00000"/>
                </a:solidFill>
              </a:rPr>
              <a:t>connects to 10 Torah verses!</a:t>
            </a:r>
            <a:endParaRPr lang="en-US" dirty="0">
              <a:solidFill>
                <a:srgbClr val="C00000"/>
              </a:solidFill>
            </a:endParaRPr>
          </a:p>
        </p:txBody>
      </p:sp>
      <p:pic>
        <p:nvPicPr>
          <p:cNvPr id="55" name="Picture 20" descr="C:\Users\Rae\Desktop\Art on Desktop\white man clip art\yellow-blue smiley faces\smiley face wri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87" y="4950901"/>
            <a:ext cx="1483709" cy="16805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6" name="Rectangle 55"/>
          <p:cNvSpPr/>
          <p:nvPr/>
        </p:nvSpPr>
        <p:spPr>
          <a:xfrm>
            <a:off x="1753254" y="4103283"/>
            <a:ext cx="4241146" cy="327972"/>
          </a:xfrm>
          <a:prstGeom prst="rect">
            <a:avLst/>
          </a:prstGeom>
          <a:noFill/>
          <a:ln w="57150">
            <a:solidFill>
              <a:schemeClr val="accent2">
                <a:lumMod val="75000"/>
              </a:schemeClr>
            </a:solidFill>
          </a:ln>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1743094" y="4716515"/>
            <a:ext cx="4241146" cy="934720"/>
          </a:xfrm>
          <a:prstGeom prst="rect">
            <a:avLst/>
          </a:prstGeom>
          <a:solidFill>
            <a:schemeClr val="accent6">
              <a:lumMod val="20000"/>
              <a:lumOff val="80000"/>
            </a:schemeClr>
          </a:solidFill>
          <a:ln w="57150">
            <a:solidFill>
              <a:srgbClr val="7030A0"/>
            </a:solidFill>
          </a:ln>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p:cNvSpPr/>
          <p:nvPr/>
        </p:nvSpPr>
        <p:spPr>
          <a:xfrm>
            <a:off x="1763414" y="2034275"/>
            <a:ext cx="4241146" cy="1940560"/>
          </a:xfrm>
          <a:prstGeom prst="rect">
            <a:avLst/>
          </a:prstGeom>
          <a:solidFill>
            <a:schemeClr val="bg2">
              <a:lumMod val="90000"/>
            </a:schemeClr>
          </a:solidFill>
          <a:ln w="57150">
            <a:solidFill>
              <a:schemeClr val="accent3">
                <a:lumMod val="50000"/>
              </a:schemeClr>
            </a:solidFill>
          </a:ln>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6004B"/>
              </a:solidFill>
            </a:endParaRPr>
          </a:p>
        </p:txBody>
      </p:sp>
      <p:grpSp>
        <p:nvGrpSpPr>
          <p:cNvPr id="4" name="Group 3"/>
          <p:cNvGrpSpPr/>
          <p:nvPr/>
        </p:nvGrpSpPr>
        <p:grpSpPr>
          <a:xfrm>
            <a:off x="150408" y="3854612"/>
            <a:ext cx="1483708" cy="1153285"/>
            <a:chOff x="150408" y="3854612"/>
            <a:chExt cx="1483708" cy="1153285"/>
          </a:xfrm>
        </p:grpSpPr>
        <p:sp>
          <p:nvSpPr>
            <p:cNvPr id="2" name="Cloud Callout 1"/>
            <p:cNvSpPr/>
            <p:nvPr/>
          </p:nvSpPr>
          <p:spPr>
            <a:xfrm flipV="1">
              <a:off x="150408" y="3854612"/>
              <a:ext cx="1483708" cy="1153285"/>
            </a:xfrm>
            <a:prstGeom prst="cloudCallout">
              <a:avLst>
                <a:gd name="adj1" fmla="val 79671"/>
                <a:gd name="adj2" fmla="val 173937"/>
              </a:avLst>
            </a:prstGeom>
            <a:solidFill>
              <a:schemeClr val="accent1">
                <a:lumMod val="20000"/>
                <a:lumOff val="8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4000" y="4036075"/>
              <a:ext cx="1249680" cy="830997"/>
            </a:xfrm>
            <a:prstGeom prst="rect">
              <a:avLst/>
            </a:prstGeom>
            <a:noFill/>
          </p:spPr>
          <p:txBody>
            <a:bodyPr wrap="square" rtlCol="0">
              <a:spAutoFit/>
            </a:bodyPr>
            <a:lstStyle/>
            <a:p>
              <a:pPr algn="ctr"/>
              <a:r>
                <a:rPr lang="en-US" sz="1200" b="1" dirty="0" smtClean="0">
                  <a:solidFill>
                    <a:srgbClr val="002060"/>
                  </a:solidFill>
                </a:rPr>
                <a:t>Will this have anything </a:t>
              </a:r>
              <a:br>
                <a:rPr lang="en-US" sz="1200" b="1" dirty="0" smtClean="0">
                  <a:solidFill>
                    <a:srgbClr val="002060"/>
                  </a:solidFill>
                </a:rPr>
              </a:br>
              <a:r>
                <a:rPr lang="en-US" sz="1200" b="1" dirty="0" smtClean="0">
                  <a:solidFill>
                    <a:srgbClr val="002060"/>
                  </a:solidFill>
                </a:rPr>
                <a:t>to do with </a:t>
              </a:r>
              <a:br>
                <a:rPr lang="en-US" sz="1200" b="1" dirty="0" smtClean="0">
                  <a:solidFill>
                    <a:srgbClr val="002060"/>
                  </a:solidFill>
                </a:rPr>
              </a:br>
              <a:r>
                <a:rPr lang="en-US" sz="1200" b="1" dirty="0" smtClean="0">
                  <a:solidFill>
                    <a:srgbClr val="002060"/>
                  </a:solidFill>
                </a:rPr>
                <a:t>Deut 16:6?</a:t>
              </a:r>
              <a:endParaRPr lang="en-US" sz="1200" b="1" dirty="0">
                <a:solidFill>
                  <a:srgbClr val="002060"/>
                </a:solidFill>
              </a:endParaRPr>
            </a:p>
          </p:txBody>
        </p:sp>
      </p:grpSp>
      <p:sp>
        <p:nvSpPr>
          <p:cNvPr id="54" name="Sun 53"/>
          <p:cNvSpPr/>
          <p:nvPr/>
        </p:nvSpPr>
        <p:spPr>
          <a:xfrm>
            <a:off x="411480" y="37101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932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3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wipe(up)">
                                      <p:cBhvr>
                                        <p:cTn id="12" dur="125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grpId="0" nodeType="clickEffect">
                                  <p:stCondLst>
                                    <p:cond delay="0"/>
                                  </p:stCondLst>
                                  <p:childTnLst>
                                    <p:anim calcmode="lin" valueType="num">
                                      <p:cBhvr>
                                        <p:cTn id="16" dur="1000"/>
                                        <p:tgtEl>
                                          <p:spTgt spid="53"/>
                                        </p:tgtEl>
                                        <p:attrNameLst>
                                          <p:attrName>ppt_w</p:attrName>
                                        </p:attrNameLst>
                                      </p:cBhvr>
                                      <p:tavLst>
                                        <p:tav tm="0">
                                          <p:val>
                                            <p:strVal val="ppt_w"/>
                                          </p:val>
                                        </p:tav>
                                        <p:tav tm="100000">
                                          <p:val>
                                            <p:fltVal val="0"/>
                                          </p:val>
                                        </p:tav>
                                      </p:tavLst>
                                    </p:anim>
                                    <p:anim calcmode="lin" valueType="num">
                                      <p:cBhvr>
                                        <p:cTn id="17" dur="1000"/>
                                        <p:tgtEl>
                                          <p:spTgt spid="53"/>
                                        </p:tgtEl>
                                        <p:attrNameLst>
                                          <p:attrName>ppt_h</p:attrName>
                                        </p:attrNameLst>
                                      </p:cBhvr>
                                      <p:tavLst>
                                        <p:tav tm="0">
                                          <p:val>
                                            <p:strVal val="ppt_h"/>
                                          </p:val>
                                        </p:tav>
                                        <p:tav tm="100000">
                                          <p:val>
                                            <p:fltVal val="0"/>
                                          </p:val>
                                        </p:tav>
                                      </p:tavLst>
                                    </p:anim>
                                    <p:anim calcmode="lin" valueType="num">
                                      <p:cBhvr>
                                        <p:cTn id="18" dur="1000"/>
                                        <p:tgtEl>
                                          <p:spTgt spid="53"/>
                                        </p:tgtEl>
                                        <p:attrNameLst>
                                          <p:attrName>style.rotation</p:attrName>
                                        </p:attrNameLst>
                                      </p:cBhvr>
                                      <p:tavLst>
                                        <p:tav tm="0">
                                          <p:val>
                                            <p:fltVal val="0"/>
                                          </p:val>
                                        </p:tav>
                                        <p:tav tm="100000">
                                          <p:val>
                                            <p:fltVal val="90"/>
                                          </p:val>
                                        </p:tav>
                                      </p:tavLst>
                                    </p:anim>
                                    <p:animEffect transition="out" filter="fade">
                                      <p:cBhvr>
                                        <p:cTn id="19" dur="1000"/>
                                        <p:tgtEl>
                                          <p:spTgt spid="53"/>
                                        </p:tgtEl>
                                      </p:cBhvr>
                                    </p:animEffect>
                                    <p:set>
                                      <p:cBhvr>
                                        <p:cTn id="20" dur="1" fill="hold">
                                          <p:stCondLst>
                                            <p:cond delay="999"/>
                                          </p:stCondLst>
                                        </p:cTn>
                                        <p:tgtEl>
                                          <p:spTgt spid="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000"/>
                                        <p:tgtEl>
                                          <p:spTgt spid="4"/>
                                        </p:tgtEl>
                                      </p:cBhvr>
                                    </p:animEffect>
                                  </p:childTnLst>
                                </p:cTn>
                              </p:par>
                            </p:childTnLst>
                          </p:cTn>
                        </p:par>
                        <p:par>
                          <p:cTn id="26" fill="hold">
                            <p:stCondLst>
                              <p:cond delay="1000"/>
                            </p:stCondLst>
                            <p:childTnLst>
                              <p:par>
                                <p:cTn id="27" presetID="6" presetClass="entr" presetSubtype="32"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circle(out)">
                                      <p:cBhvr>
                                        <p:cTn id="29" dur="20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8">
                                            <p:txEl>
                                              <p:pRg st="1" end="1"/>
                                            </p:txEl>
                                          </p:spTgt>
                                        </p:tgtEl>
                                        <p:attrNameLst>
                                          <p:attrName>style.visibility</p:attrName>
                                        </p:attrNameLst>
                                      </p:cBhvr>
                                      <p:to>
                                        <p:strVal val="visible"/>
                                      </p:to>
                                    </p:set>
                                    <p:animEffect transition="in" filter="wipe(left)">
                                      <p:cBhvr>
                                        <p:cTn id="34" dur="1500"/>
                                        <p:tgtEl>
                                          <p:spTgt spid="48">
                                            <p:txEl>
                                              <p:pRg st="1" end="1"/>
                                            </p:txEl>
                                          </p:spTgt>
                                        </p:tgtEl>
                                      </p:cBhvr>
                                    </p:animEffect>
                                  </p:childTnLst>
                                </p:cTn>
                              </p:par>
                            </p:childTnLst>
                          </p:cTn>
                        </p:par>
                        <p:par>
                          <p:cTn id="35" fill="hold">
                            <p:stCondLst>
                              <p:cond delay="1500"/>
                            </p:stCondLst>
                            <p:childTnLst>
                              <p:par>
                                <p:cTn id="36" presetID="16" presetClass="entr" presetSubtype="37" fill="hold" grpId="0" nodeType="afterEffect">
                                  <p:stCondLst>
                                    <p:cond delay="2000"/>
                                  </p:stCondLst>
                                  <p:childTnLst>
                                    <p:set>
                                      <p:cBhvr>
                                        <p:cTn id="37" dur="1" fill="hold">
                                          <p:stCondLst>
                                            <p:cond delay="0"/>
                                          </p:stCondLst>
                                        </p:cTn>
                                        <p:tgtEl>
                                          <p:spTgt spid="6"/>
                                        </p:tgtEl>
                                        <p:attrNameLst>
                                          <p:attrName>style.visibility</p:attrName>
                                        </p:attrNameLst>
                                      </p:cBhvr>
                                      <p:to>
                                        <p:strVal val="visible"/>
                                      </p:to>
                                    </p:set>
                                    <p:animEffect transition="in" filter="barn(outVertical)">
                                      <p:cBhvr>
                                        <p:cTn id="38" dur="1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49"/>
                                        </p:tgtEl>
                                        <p:attrNameLst>
                                          <p:attrName>ppt_w</p:attrName>
                                        </p:attrNameLst>
                                      </p:cBhvr>
                                      <p:tavLst>
                                        <p:tav tm="0">
                                          <p:val>
                                            <p:strVal val="ppt_w"/>
                                          </p:val>
                                        </p:tav>
                                        <p:tav tm="100000">
                                          <p:val>
                                            <p:fltVal val="0"/>
                                          </p:val>
                                        </p:tav>
                                      </p:tavLst>
                                    </p:anim>
                                    <p:anim calcmode="lin" valueType="num">
                                      <p:cBhvr>
                                        <p:cTn id="43" dur="1000"/>
                                        <p:tgtEl>
                                          <p:spTgt spid="49"/>
                                        </p:tgtEl>
                                        <p:attrNameLst>
                                          <p:attrName>ppt_h</p:attrName>
                                        </p:attrNameLst>
                                      </p:cBhvr>
                                      <p:tavLst>
                                        <p:tav tm="0">
                                          <p:val>
                                            <p:strVal val="ppt_h"/>
                                          </p:val>
                                        </p:tav>
                                        <p:tav tm="100000">
                                          <p:val>
                                            <p:fltVal val="0"/>
                                          </p:val>
                                        </p:tav>
                                      </p:tavLst>
                                    </p:anim>
                                    <p:anim calcmode="lin" valueType="num">
                                      <p:cBhvr>
                                        <p:cTn id="44" dur="1000"/>
                                        <p:tgtEl>
                                          <p:spTgt spid="49"/>
                                        </p:tgtEl>
                                        <p:attrNameLst>
                                          <p:attrName>style.rotation</p:attrName>
                                        </p:attrNameLst>
                                      </p:cBhvr>
                                      <p:tavLst>
                                        <p:tav tm="0">
                                          <p:val>
                                            <p:fltVal val="0"/>
                                          </p:val>
                                        </p:tav>
                                        <p:tav tm="100000">
                                          <p:val>
                                            <p:fltVal val="90"/>
                                          </p:val>
                                        </p:tav>
                                      </p:tavLst>
                                    </p:anim>
                                    <p:animEffect transition="out" filter="fade">
                                      <p:cBhvr>
                                        <p:cTn id="45" dur="1000"/>
                                        <p:tgtEl>
                                          <p:spTgt spid="49"/>
                                        </p:tgtEl>
                                      </p:cBhvr>
                                    </p:animEffect>
                                    <p:set>
                                      <p:cBhvr>
                                        <p:cTn id="46" dur="1" fill="hold">
                                          <p:stCondLst>
                                            <p:cond delay="999"/>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barn(outVertical)">
                                      <p:cBhvr>
                                        <p:cTn id="51" dur="1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xit" presetSubtype="0" fill="hold" grpId="0" nodeType="clickEffect">
                                  <p:stCondLst>
                                    <p:cond delay="0"/>
                                  </p:stCondLst>
                                  <p:childTnLst>
                                    <p:anim calcmode="lin" valueType="num">
                                      <p:cBhvr>
                                        <p:cTn id="55" dur="1000"/>
                                        <p:tgtEl>
                                          <p:spTgt spid="57"/>
                                        </p:tgtEl>
                                        <p:attrNameLst>
                                          <p:attrName>ppt_w</p:attrName>
                                        </p:attrNameLst>
                                      </p:cBhvr>
                                      <p:tavLst>
                                        <p:tav tm="0">
                                          <p:val>
                                            <p:strVal val="ppt_w"/>
                                          </p:val>
                                        </p:tav>
                                        <p:tav tm="100000">
                                          <p:val>
                                            <p:fltVal val="0"/>
                                          </p:val>
                                        </p:tav>
                                      </p:tavLst>
                                    </p:anim>
                                    <p:anim calcmode="lin" valueType="num">
                                      <p:cBhvr>
                                        <p:cTn id="56" dur="1000"/>
                                        <p:tgtEl>
                                          <p:spTgt spid="57"/>
                                        </p:tgtEl>
                                        <p:attrNameLst>
                                          <p:attrName>ppt_h</p:attrName>
                                        </p:attrNameLst>
                                      </p:cBhvr>
                                      <p:tavLst>
                                        <p:tav tm="0">
                                          <p:val>
                                            <p:strVal val="ppt_h"/>
                                          </p:val>
                                        </p:tav>
                                        <p:tav tm="100000">
                                          <p:val>
                                            <p:fltVal val="0"/>
                                          </p:val>
                                        </p:tav>
                                      </p:tavLst>
                                    </p:anim>
                                    <p:anim calcmode="lin" valueType="num">
                                      <p:cBhvr>
                                        <p:cTn id="57" dur="1000"/>
                                        <p:tgtEl>
                                          <p:spTgt spid="57"/>
                                        </p:tgtEl>
                                        <p:attrNameLst>
                                          <p:attrName>style.rotation</p:attrName>
                                        </p:attrNameLst>
                                      </p:cBhvr>
                                      <p:tavLst>
                                        <p:tav tm="0">
                                          <p:val>
                                            <p:fltVal val="0"/>
                                          </p:val>
                                        </p:tav>
                                        <p:tav tm="100000">
                                          <p:val>
                                            <p:fltVal val="90"/>
                                          </p:val>
                                        </p:tav>
                                      </p:tavLst>
                                    </p:anim>
                                    <p:animEffect transition="out" filter="fade">
                                      <p:cBhvr>
                                        <p:cTn id="58" dur="1000"/>
                                        <p:tgtEl>
                                          <p:spTgt spid="57"/>
                                        </p:tgtEl>
                                      </p:cBhvr>
                                    </p:animEffect>
                                    <p:set>
                                      <p:cBhvr>
                                        <p:cTn id="59" dur="1" fill="hold">
                                          <p:stCondLst>
                                            <p:cond delay="9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6" grpId="0" animBg="1"/>
      <p:bldP spid="52" grpId="0" animBg="1"/>
      <p:bldP spid="57" grpId="0" animBg="1"/>
      <p:bldP spid="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9" name="Title 2"/>
          <p:cNvSpPr txBox="1">
            <a:spLocks/>
          </p:cNvSpPr>
          <p:nvPr/>
        </p:nvSpPr>
        <p:spPr>
          <a:xfrm>
            <a:off x="3082532" y="-36741"/>
            <a:ext cx="6546413" cy="1728192"/>
          </a:xfrm>
          <a:prstGeom prst="rect">
            <a:avLst/>
          </a:prstGeom>
        </p:spPr>
        <p:txBody>
          <a:bodyPr>
            <a:scene3d>
              <a:camera prst="orthographicFront"/>
              <a:lightRig rig="threePt" dir="t"/>
            </a:scene3d>
            <a:sp3d extrusionH="57150">
              <a:bevelT w="38100" h="38100"/>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8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 </a:t>
            </a:r>
            <a:r>
              <a:rPr lang="en-US" sz="4800" dirty="0" smtClean="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Basics of </a:t>
            </a:r>
            <a:r>
              <a:rPr lang="en-US" sz="48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“ereb” </a:t>
            </a:r>
            <a:br>
              <a:rPr lang="en-US" sz="48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4400" dirty="0" smtClean="0">
                <a:ln>
                  <a:solidFill>
                    <a:srgbClr val="002060"/>
                  </a:solidFill>
                  <a:prstDash val="solid"/>
                </a:ln>
                <a:solidFill>
                  <a:schemeClr val="accent2">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primitive roots</a:t>
            </a:r>
            <a:endParaRPr lang="en-US" dirty="0">
              <a:ln>
                <a:solidFill>
                  <a:srgbClr val="002060"/>
                </a:solidFill>
                <a:prstDash val="solid"/>
              </a:ln>
              <a:solidFill>
                <a:schemeClr val="accent2">
                  <a:lumMod val="60000"/>
                  <a:lumOff val="40000"/>
                </a:schemeClr>
              </a:solidFill>
            </a:endParaRPr>
          </a:p>
        </p:txBody>
      </p:sp>
      <p:sp>
        <p:nvSpPr>
          <p:cNvPr id="10" name="Content Placeholder 3"/>
          <p:cNvSpPr txBox="1">
            <a:spLocks/>
          </p:cNvSpPr>
          <p:nvPr/>
        </p:nvSpPr>
        <p:spPr>
          <a:xfrm>
            <a:off x="4236940" y="1619444"/>
            <a:ext cx="6048672" cy="5157191"/>
          </a:xfrm>
          <a:prstGeom prst="rect">
            <a:avLst/>
          </a:prstGeom>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 indent="0">
              <a:buFont typeface="Wingdings 2"/>
              <a:buNone/>
            </a:pPr>
            <a:r>
              <a:rPr lang="en-US" sz="3500" b="1" dirty="0" smtClean="0">
                <a:solidFill>
                  <a:srgbClr val="006600"/>
                </a:solidFill>
                <a:effectLst>
                  <a:outerShdw blurRad="38100" dist="38100" dir="2700000" algn="tl">
                    <a:srgbClr val="000000">
                      <a:alpha val="43137"/>
                    </a:srgbClr>
                  </a:outerShdw>
                </a:effectLst>
                <a:latin typeface="Script MT Bold" panose="03040602040607080904" pitchFamily="66" charset="0"/>
                <a:ea typeface="Calibri" panose="020F0502020204030204" pitchFamily="34" charset="0"/>
                <a:cs typeface="Calibri" panose="020F0502020204030204" pitchFamily="34" charset="0"/>
              </a:rPr>
              <a:t>                 Ereb</a:t>
            </a:r>
            <a:r>
              <a:rPr lang="en-US" sz="3500" b="1" dirty="0" smtClean="0">
                <a:solidFill>
                  <a:schemeClr val="accent6">
                    <a:lumMod val="75000"/>
                  </a:schemeClr>
                </a:solidFill>
                <a:effectLst>
                  <a:outerShdw blurRad="38100" dist="38100" dir="2700000" algn="tl">
                    <a:srgbClr val="000000">
                      <a:alpha val="43137"/>
                    </a:srgbClr>
                  </a:outerShdw>
                </a:effectLst>
                <a:latin typeface="Script MT Bold" panose="03040602040607080904" pitchFamily="66" charset="0"/>
                <a:ea typeface="Calibri" panose="020F0502020204030204" pitchFamily="34" charset="0"/>
                <a:cs typeface="Calibri" panose="020F0502020204030204" pitchFamily="34" charset="0"/>
              </a:rPr>
              <a:t> </a:t>
            </a:r>
            <a:r>
              <a:rPr lang="en-US" sz="3500" b="1" dirty="0" smtClean="0">
                <a:effectLst>
                  <a:outerShdw blurRad="38100" dist="38100" dir="2700000" algn="tl">
                    <a:srgbClr val="000000">
                      <a:alpha val="43137"/>
                    </a:srgbClr>
                  </a:outerShdw>
                </a:effectLst>
                <a:latin typeface="Script MT Bold" panose="03040602040607080904" pitchFamily="66" charset="0"/>
                <a:ea typeface="Calibri" panose="020F0502020204030204" pitchFamily="34" charset="0"/>
                <a:cs typeface="Calibri" panose="020F0502020204030204" pitchFamily="34" charset="0"/>
              </a:rPr>
              <a:t>– Evening   </a:t>
            </a:r>
            <a:br>
              <a:rPr lang="en-US" sz="3500" b="1" dirty="0" smtClean="0">
                <a:effectLst>
                  <a:outerShdw blurRad="38100" dist="38100" dir="2700000" algn="tl">
                    <a:srgbClr val="000000">
                      <a:alpha val="43137"/>
                    </a:srgbClr>
                  </a:outerShdw>
                </a:effectLst>
                <a:latin typeface="Script MT Bold" panose="03040602040607080904" pitchFamily="66" charset="0"/>
                <a:ea typeface="Calibri" panose="020F0502020204030204" pitchFamily="34" charset="0"/>
                <a:cs typeface="Calibri" panose="020F0502020204030204" pitchFamily="34" charset="0"/>
              </a:rPr>
            </a:br>
            <a:r>
              <a:rPr lang="en-US" sz="1900" dirty="0" smtClean="0">
                <a:latin typeface="Calibri" panose="020F0502020204030204" pitchFamily="34" charset="0"/>
                <a:ea typeface="Calibri" panose="020F0502020204030204" pitchFamily="34" charset="0"/>
                <a:cs typeface="Calibri" panose="020F0502020204030204" pitchFamily="34" charset="0"/>
              </a:rPr>
              <a:t>J </a:t>
            </a:r>
            <a:r>
              <a:rPr lang="en-US" sz="1900" dirty="0" err="1" smtClean="0">
                <a:latin typeface="Calibri" panose="020F0502020204030204" pitchFamily="34" charset="0"/>
                <a:ea typeface="Calibri" panose="020F0502020204030204" pitchFamily="34" charset="0"/>
                <a:cs typeface="Calibri" panose="020F0502020204030204" pitchFamily="34" charset="0"/>
              </a:rPr>
              <a:t>Parkhurst</a:t>
            </a:r>
            <a:r>
              <a:rPr lang="en-US" sz="1900" dirty="0" smtClean="0">
                <a:latin typeface="Calibri" panose="020F0502020204030204" pitchFamily="34" charset="0"/>
                <a:ea typeface="Calibri" panose="020F0502020204030204" pitchFamily="34" charset="0"/>
                <a:cs typeface="Calibri" panose="020F0502020204030204" pitchFamily="34" charset="0"/>
              </a:rPr>
              <a:t>  Notes:  [A Hebrew Lexicon - </a:t>
            </a:r>
            <a:r>
              <a:rPr lang="en-US" sz="1900" u="sng" dirty="0" smtClean="0">
                <a:latin typeface="Calibri" panose="020F0502020204030204" pitchFamily="34" charset="0"/>
                <a:ea typeface="Calibri" panose="020F0502020204030204" pitchFamily="34" charset="0"/>
                <a:cs typeface="Calibri" panose="020F0502020204030204" pitchFamily="34" charset="0"/>
              </a:rPr>
              <a:t>1762</a:t>
            </a:r>
            <a:r>
              <a:rPr lang="en-US" sz="1900" dirty="0" smtClean="0">
                <a:latin typeface="Calibri" panose="020F0502020204030204" pitchFamily="34" charset="0"/>
                <a:ea typeface="Calibri" panose="020F0502020204030204" pitchFamily="34" charset="0"/>
                <a:cs typeface="Calibri" panose="020F0502020204030204" pitchFamily="34" charset="0"/>
              </a:rPr>
              <a:t> ]</a:t>
            </a:r>
            <a:endParaRPr lang="en-US" sz="1700" b="1" dirty="0" smtClean="0">
              <a:effectLst>
                <a:outerShdw blurRad="38100" dist="38100" dir="2700000" algn="tl">
                  <a:srgbClr val="000000">
                    <a:alpha val="43137"/>
                  </a:srgbClr>
                </a:outerShdw>
              </a:effectLst>
              <a:latin typeface="Script MT Bold" panose="03040602040607080904" pitchFamily="66" charset="0"/>
              <a:ea typeface="Calibri" panose="020F0502020204030204" pitchFamily="34" charset="0"/>
              <a:cs typeface="Calibri" panose="020F0502020204030204" pitchFamily="34" charset="0"/>
            </a:endParaRPr>
          </a:p>
          <a:p>
            <a:r>
              <a:rPr lang="en-US" sz="2400" b="1" dirty="0" smtClean="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Besides the definitions of </a:t>
            </a:r>
            <a:r>
              <a:rPr lang="en-US" sz="2400" b="1" u="sng" dirty="0" smtClean="0">
                <a:solidFill>
                  <a:srgbClr val="B83D68"/>
                </a:solidFill>
                <a:latin typeface="Calibri" panose="020F0502020204030204" pitchFamily="34" charset="0"/>
                <a:ea typeface="Calibri" panose="020F0502020204030204" pitchFamily="34" charset="0"/>
                <a:cs typeface="Calibri" panose="020F0502020204030204" pitchFamily="34" charset="0"/>
              </a:rPr>
              <a:t>mix</a:t>
            </a:r>
            <a:r>
              <a:rPr lang="en-US" sz="2400" b="1" dirty="0" smtClean="0">
                <a:solidFill>
                  <a:srgbClr val="B83D68"/>
                </a:solidFill>
                <a:latin typeface="Calibri" panose="020F0502020204030204" pitchFamily="34" charset="0"/>
                <a:ea typeface="Calibri" panose="020F0502020204030204" pitchFamily="34" charset="0"/>
                <a:cs typeface="Calibri" panose="020F0502020204030204" pitchFamily="34" charset="0"/>
              </a:rPr>
              <a:t>, </a:t>
            </a:r>
            <a:r>
              <a:rPr lang="en-US" sz="2400" b="1" u="sng" dirty="0" smtClean="0">
                <a:solidFill>
                  <a:srgbClr val="B83D68"/>
                </a:solidFill>
                <a:latin typeface="Calibri" panose="020F0502020204030204" pitchFamily="34" charset="0"/>
                <a:ea typeface="Calibri" panose="020F0502020204030204" pitchFamily="34" charset="0"/>
                <a:cs typeface="Calibri" panose="020F0502020204030204" pitchFamily="34" charset="0"/>
              </a:rPr>
              <a:t>mingle</a:t>
            </a:r>
            <a:r>
              <a:rPr lang="en-US" sz="2400" b="1" dirty="0" smtClean="0">
                <a:solidFill>
                  <a:srgbClr val="B83D68"/>
                </a:solidFill>
                <a:latin typeface="Calibri" panose="020F0502020204030204" pitchFamily="34" charset="0"/>
                <a:ea typeface="Calibri" panose="020F0502020204030204" pitchFamily="34" charset="0"/>
                <a:cs typeface="Calibri" panose="020F0502020204030204" pitchFamily="34" charset="0"/>
              </a:rPr>
              <a:t>, </a:t>
            </a:r>
            <a:br>
              <a:rPr lang="en-US" sz="2400" b="1" dirty="0" smtClean="0">
                <a:solidFill>
                  <a:srgbClr val="B83D68"/>
                </a:solidFill>
                <a:latin typeface="Calibri" panose="020F0502020204030204" pitchFamily="34" charset="0"/>
                <a:ea typeface="Calibri" panose="020F0502020204030204" pitchFamily="34" charset="0"/>
                <a:cs typeface="Calibri" panose="020F0502020204030204" pitchFamily="34" charset="0"/>
              </a:rPr>
            </a:br>
            <a:r>
              <a:rPr lang="en-US" sz="2400" b="1" u="sng"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to be darkened</a:t>
            </a:r>
            <a:r>
              <a:rPr lang="en-US" sz="2400" b="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&amp; </a:t>
            </a:r>
            <a:r>
              <a:rPr lang="en-US" sz="2400" b="1" u="sng" dirty="0" smtClean="0">
                <a:solidFill>
                  <a:srgbClr val="0070C0"/>
                </a:solidFill>
                <a:latin typeface="Calibri" panose="020F0502020204030204" pitchFamily="34" charset="0"/>
                <a:ea typeface="Calibri" panose="020F0502020204030204" pitchFamily="34" charset="0"/>
                <a:cs typeface="Calibri" panose="020F0502020204030204" pitchFamily="34" charset="0"/>
              </a:rPr>
              <a:t>duskily obscured</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b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br>
            <a:r>
              <a:rPr lang="en-US" sz="2400" b="1" u="sng" dirty="0" smtClean="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he also includes the phrase</a:t>
            </a:r>
            <a:r>
              <a:rPr lang="en-US" sz="2400" b="1" dirty="0" smtClean="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t>
            </a:r>
          </a:p>
          <a:p>
            <a:pPr marL="45720" indent="0">
              <a:buFont typeface="Wingdings 2"/>
              <a:buNone/>
            </a:pPr>
            <a:r>
              <a:rPr lang="en-US" sz="2400" b="1" dirty="0" smtClean="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br>
              <a:rPr lang="en-US" sz="2400" b="1" dirty="0" smtClean="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br>
            <a:endParaRPr lang="en-US" sz="2000" b="1" dirty="0" smtClean="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a:t>
            </a:r>
            <a:r>
              <a:rPr lang="en-US" sz="2400" b="1" dirty="0" err="1"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beyn</a:t>
            </a:r>
            <a: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 ha </a:t>
            </a:r>
            <a:r>
              <a:rPr lang="en-US" sz="2400" b="1" dirty="0" err="1"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arbayim</a:t>
            </a:r>
            <a: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 </a:t>
            </a:r>
            <a:b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br>
            <a: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between the </a:t>
            </a:r>
            <a:r>
              <a:rPr lang="en-US" sz="2400" b="1" dirty="0" err="1" smtClean="0">
                <a:solidFill>
                  <a:srgbClr val="0070C0"/>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evening</a:t>
            </a:r>
            <a:r>
              <a:rPr lang="en-US" sz="2400" b="1" u="sng" dirty="0" err="1"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S</a:t>
            </a:r>
            <a: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 </a:t>
            </a:r>
            <a:b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br>
            <a: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
            </a:r>
            <a:b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br>
            <a: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or more literally … </a:t>
            </a:r>
            <a:b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br>
            <a:r>
              <a:rPr lang="en-US" sz="2400" b="1" dirty="0" smtClean="0">
                <a:solidFill>
                  <a:srgbClr val="B83D68"/>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between the </a:t>
            </a:r>
            <a:r>
              <a:rPr lang="en-US" sz="2400" b="1" u="sng" dirty="0" smtClean="0">
                <a:solidFill>
                  <a:srgbClr val="0070C0"/>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MIXTURES</a:t>
            </a:r>
            <a:r>
              <a:rPr lang="en-US" sz="2400" b="1" dirty="0" smtClean="0">
                <a:solidFill>
                  <a:srgbClr val="0070C0"/>
                </a:solidFill>
                <a:effectLst>
                  <a:glow rad="127000">
                    <a:srgbClr val="B0DD7F">
                      <a:alpha val="93000"/>
                    </a:srgbClr>
                  </a:glow>
                </a:effectLst>
                <a:latin typeface="Calibri" panose="020F0502020204030204" pitchFamily="34" charset="0"/>
                <a:ea typeface="Calibri" panose="020F0502020204030204" pitchFamily="34" charset="0"/>
                <a:cs typeface="Calibri" panose="020F0502020204030204" pitchFamily="34" charset="0"/>
              </a:rPr>
              <a:t>.</a:t>
            </a:r>
            <a:endParaRPr lang="en-US" sz="1600" dirty="0" smtClean="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45720" indent="0">
              <a:buFont typeface="Wingdings 2"/>
              <a:buNone/>
            </a:pPr>
            <a:endParaRPr lang="en-US" dirty="0">
              <a:solidFill>
                <a:srgbClr val="B83D68"/>
              </a:solidFill>
              <a:effectLst>
                <a:glow rad="127000">
                  <a:srgbClr val="00FF99"/>
                </a:glow>
              </a:effectLst>
            </a:endParaRPr>
          </a:p>
        </p:txBody>
      </p:sp>
      <p:sp>
        <p:nvSpPr>
          <p:cNvPr id="11" name="Rounded Rectangle 10"/>
          <p:cNvSpPr/>
          <p:nvPr/>
        </p:nvSpPr>
        <p:spPr>
          <a:xfrm rot="21031886">
            <a:off x="1241708" y="376457"/>
            <a:ext cx="1818311" cy="1008450"/>
          </a:xfrm>
          <a:prstGeom prst="roundRect">
            <a:avLst/>
          </a:prstGeom>
          <a:ln w="57150">
            <a:solidFill>
              <a:srgbClr val="00FF99"/>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sp3d extrusionH="57150">
              <a:bevelT h="25400" prst="softRound"/>
            </a:sp3d>
          </a:bodyPr>
          <a:lstStyle/>
          <a:p>
            <a:pPr algn="ctr"/>
            <a:r>
              <a:rPr lang="en-US" sz="3200" dirty="0" smtClean="0">
                <a:ln>
                  <a:solidFill>
                    <a:srgbClr val="002060"/>
                  </a:solidFill>
                </a:ln>
                <a:latin typeface="Arial Black" pitchFamily="34" charset="0"/>
              </a:rPr>
              <a:t>FIRST</a:t>
            </a:r>
          </a:p>
          <a:p>
            <a:pPr algn="ctr"/>
            <a:r>
              <a:rPr lang="en-US" sz="2400" dirty="0" smtClean="0">
                <a:ln>
                  <a:solidFill>
                    <a:srgbClr val="002060"/>
                  </a:solidFill>
                </a:ln>
                <a:latin typeface="Arial Black" pitchFamily="34" charset="0"/>
              </a:rPr>
              <a:t>Review</a:t>
            </a:r>
            <a:endParaRPr lang="en-CA" sz="2400" dirty="0">
              <a:latin typeface="Arial Black" pitchFamily="34" charset="0"/>
            </a:endParaRPr>
          </a:p>
        </p:txBody>
      </p:sp>
      <p:pic>
        <p:nvPicPr>
          <p:cNvPr id="13" name="Picture 2" descr="C:\Users\Rae\Desktop\Book Hebrew Lexicon Parkhurst 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700" y="1700809"/>
            <a:ext cx="2011664" cy="301497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6" name="Picture 2" descr="C:\Users\Rae\Desktop\Art New Grammar 101\dus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7322" y="880683"/>
            <a:ext cx="2422016" cy="1757999"/>
          </a:xfrm>
          <a:prstGeom prst="ellipse">
            <a:avLst/>
          </a:prstGeom>
          <a:ln w="76200" cap="rnd">
            <a:solidFill>
              <a:schemeClr val="accent6">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524972" y="1251851"/>
            <a:ext cx="1502051" cy="1015664"/>
            <a:chOff x="5002253" y="1268760"/>
            <a:chExt cx="1502051" cy="1015664"/>
          </a:xfrm>
        </p:grpSpPr>
        <p:sp>
          <p:nvSpPr>
            <p:cNvPr id="18" name="Rectangle 17"/>
            <p:cNvSpPr/>
            <p:nvPr/>
          </p:nvSpPr>
          <p:spPr>
            <a:xfrm>
              <a:off x="5970183" y="1268761"/>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ע</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19" name="Rectangle 18"/>
            <p:cNvSpPr/>
            <p:nvPr/>
          </p:nvSpPr>
          <p:spPr>
            <a:xfrm>
              <a:off x="5471058" y="1268761"/>
              <a:ext cx="545342"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ר</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20" name="Rectangle 19"/>
            <p:cNvSpPr/>
            <p:nvPr/>
          </p:nvSpPr>
          <p:spPr>
            <a:xfrm>
              <a:off x="5002253" y="1268760"/>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ב</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grpSp>
      <p:grpSp>
        <p:nvGrpSpPr>
          <p:cNvPr id="21" name="Group 20"/>
          <p:cNvGrpSpPr/>
          <p:nvPr/>
        </p:nvGrpSpPr>
        <p:grpSpPr>
          <a:xfrm>
            <a:off x="4524972" y="3471017"/>
            <a:ext cx="4412553" cy="1028746"/>
            <a:chOff x="4143612" y="3426654"/>
            <a:chExt cx="4412553" cy="1028746"/>
          </a:xfrm>
        </p:grpSpPr>
        <p:sp>
          <p:nvSpPr>
            <p:cNvPr id="22" name="Rectangle 21"/>
            <p:cNvSpPr/>
            <p:nvPr/>
          </p:nvSpPr>
          <p:spPr>
            <a:xfrm>
              <a:off x="8240479" y="3426654"/>
              <a:ext cx="315686" cy="1015663"/>
            </a:xfrm>
            <a:prstGeom prst="rect">
              <a:avLst/>
            </a:prstGeom>
          </p:spPr>
          <p:txBody>
            <a:bodyPr wrap="squar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ב</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23" name="Rectangle 22"/>
            <p:cNvSpPr/>
            <p:nvPr/>
          </p:nvSpPr>
          <p:spPr>
            <a:xfrm>
              <a:off x="7918225" y="3437541"/>
              <a:ext cx="389850"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י</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24" name="Rectangle 23"/>
            <p:cNvSpPr/>
            <p:nvPr/>
          </p:nvSpPr>
          <p:spPr>
            <a:xfrm>
              <a:off x="7574074" y="3437542"/>
              <a:ext cx="434734" cy="1015663"/>
            </a:xfrm>
            <a:prstGeom prst="rect">
              <a:avLst/>
            </a:prstGeom>
          </p:spPr>
          <p:txBody>
            <a:bodyPr wrap="none">
              <a:spAutoFit/>
              <a:scene3d>
                <a:camera prst="orthographicFront"/>
                <a:lightRig rig="threePt" dir="t"/>
              </a:scene3d>
              <a:sp3d extrusionH="57150">
                <a:bevelT w="38100" h="38100"/>
              </a:sp3d>
            </a:bodyPr>
            <a:lstStyle/>
            <a:p>
              <a:r>
                <a:rPr lang="en-US" sz="6000" b="1" dirty="0">
                  <a:ln>
                    <a:solidFill>
                      <a:schemeClr val="accent6">
                        <a:lumMod val="50000"/>
                      </a:schemeClr>
                    </a:solidFill>
                  </a:ln>
                  <a:solidFill>
                    <a:srgbClr val="B83D68"/>
                  </a:solidFill>
                  <a:latin typeface="Times New Roman" pitchFamily="18" charset="0"/>
                  <a:cs typeface="Times New Roman" pitchFamily="18" charset="0"/>
                </a:rPr>
                <a:t>ן</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25" name="Rectangle 24"/>
            <p:cNvSpPr/>
            <p:nvPr/>
          </p:nvSpPr>
          <p:spPr>
            <a:xfrm>
              <a:off x="6669737" y="3439737"/>
              <a:ext cx="579005" cy="1015663"/>
            </a:xfrm>
            <a:prstGeom prst="rect">
              <a:avLst/>
            </a:prstGeom>
          </p:spPr>
          <p:txBody>
            <a:bodyPr wrap="none">
              <a:spAutoFit/>
              <a:scene3d>
                <a:camera prst="orthographicFront"/>
                <a:lightRig rig="threePt" dir="t"/>
              </a:scene3d>
              <a:sp3d extrusionH="57150">
                <a:bevelT w="38100" h="38100"/>
              </a:sp3d>
            </a:bodyPr>
            <a:lstStyle/>
            <a:p>
              <a:r>
                <a:rPr lang="en-US" sz="6000" b="1" dirty="0">
                  <a:ln>
                    <a:solidFill>
                      <a:schemeClr val="accent6">
                        <a:lumMod val="50000"/>
                      </a:schemeClr>
                    </a:solidFill>
                  </a:ln>
                  <a:solidFill>
                    <a:srgbClr val="B83D68"/>
                  </a:solidFill>
                  <a:latin typeface="Times New Roman" pitchFamily="18" charset="0"/>
                  <a:cs typeface="Times New Roman" pitchFamily="18" charset="0"/>
                </a:rPr>
                <a:t>ה</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26" name="Rectangle 25"/>
            <p:cNvSpPr/>
            <p:nvPr/>
          </p:nvSpPr>
          <p:spPr>
            <a:xfrm>
              <a:off x="5994632" y="3439737"/>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ע</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27" name="Rectangle 26"/>
            <p:cNvSpPr/>
            <p:nvPr/>
          </p:nvSpPr>
          <p:spPr>
            <a:xfrm>
              <a:off x="5460176" y="3437543"/>
              <a:ext cx="545342"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ר</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28" name="Rectangle 27"/>
            <p:cNvSpPr/>
            <p:nvPr/>
          </p:nvSpPr>
          <p:spPr>
            <a:xfrm>
              <a:off x="4958713" y="3439737"/>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ב</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29" name="Rectangle 28"/>
            <p:cNvSpPr/>
            <p:nvPr/>
          </p:nvSpPr>
          <p:spPr>
            <a:xfrm>
              <a:off x="4620251" y="3437539"/>
              <a:ext cx="389850"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ea typeface="Calibri"/>
                  <a:cs typeface="Times New Roman" pitchFamily="18" charset="0"/>
                </a:rPr>
                <a:t>י</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30" name="Rectangle 29"/>
            <p:cNvSpPr/>
            <p:nvPr/>
          </p:nvSpPr>
          <p:spPr>
            <a:xfrm>
              <a:off x="4143612" y="3437545"/>
              <a:ext cx="575799"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ם</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grpSp>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78391" y="4480416"/>
            <a:ext cx="2714094" cy="2035571"/>
          </a:xfrm>
          <a:prstGeom prst="ellipse">
            <a:avLst/>
          </a:prstGeom>
          <a:ln w="76200" cap="rnd">
            <a:solidFill>
              <a:schemeClr val="accent6">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33" name="Rectangle 32"/>
          <p:cNvSpPr/>
          <p:nvPr/>
        </p:nvSpPr>
        <p:spPr>
          <a:xfrm>
            <a:off x="1952214" y="4946327"/>
            <a:ext cx="2356734" cy="1569660"/>
          </a:xfrm>
          <a:prstGeom prst="rect">
            <a:avLst/>
          </a:prstGeom>
          <a:ln w="38100">
            <a:solidFill>
              <a:srgbClr val="006666"/>
            </a:solidFill>
          </a:ln>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wrap="none" lIns="91440" tIns="45720" rIns="91440" bIns="45720">
            <a:spAutoFit/>
            <a:sp3d extrusionH="57150">
              <a:bevelT w="82550" h="38100" prst="coolSlant"/>
            </a:sp3d>
          </a:bodyPr>
          <a:lstStyle/>
          <a:p>
            <a:pPr algn="ctr"/>
            <a:r>
              <a:rPr lang="en-US" sz="2400" b="1" cap="none" spc="0" dirty="0" smtClean="0">
                <a:ln w="1905">
                  <a:solidFill>
                    <a:srgbClr val="006666"/>
                  </a:solidFill>
                </a:ln>
                <a:solidFill>
                  <a:srgbClr val="92D050"/>
                </a:solidFill>
                <a:effectLst>
                  <a:innerShdw blurRad="69850" dist="43180" dir="5400000">
                    <a:srgbClr val="000000">
                      <a:alpha val="65000"/>
                    </a:srgbClr>
                  </a:innerShdw>
                </a:effectLst>
              </a:rPr>
              <a:t>Does this have</a:t>
            </a:r>
            <a:br>
              <a:rPr lang="en-US" sz="2400" b="1" cap="none" spc="0" dirty="0" smtClean="0">
                <a:ln w="1905">
                  <a:solidFill>
                    <a:srgbClr val="006666"/>
                  </a:solidFill>
                </a:ln>
                <a:solidFill>
                  <a:srgbClr val="92D050"/>
                </a:solidFill>
                <a:effectLst>
                  <a:innerShdw blurRad="69850" dist="43180" dir="5400000">
                    <a:srgbClr val="000000">
                      <a:alpha val="65000"/>
                    </a:srgbClr>
                  </a:innerShdw>
                </a:effectLst>
              </a:rPr>
            </a:br>
            <a:r>
              <a:rPr lang="en-US" sz="2400" b="1" cap="none" spc="0" dirty="0" smtClean="0">
                <a:ln w="1905">
                  <a:solidFill>
                    <a:srgbClr val="006666"/>
                  </a:solidFill>
                </a:ln>
                <a:solidFill>
                  <a:srgbClr val="92D050"/>
                </a:solidFill>
                <a:effectLst>
                  <a:innerShdw blurRad="69850" dist="43180" dir="5400000">
                    <a:srgbClr val="000000">
                      <a:alpha val="65000"/>
                    </a:srgbClr>
                  </a:innerShdw>
                </a:effectLst>
              </a:rPr>
              <a:t>anything to do</a:t>
            </a:r>
            <a:br>
              <a:rPr lang="en-US" sz="2400" b="1" cap="none" spc="0" dirty="0" smtClean="0">
                <a:ln w="1905">
                  <a:solidFill>
                    <a:srgbClr val="006666"/>
                  </a:solidFill>
                </a:ln>
                <a:solidFill>
                  <a:srgbClr val="92D050"/>
                </a:solidFill>
                <a:effectLst>
                  <a:innerShdw blurRad="69850" dist="43180" dir="5400000">
                    <a:srgbClr val="000000">
                      <a:alpha val="65000"/>
                    </a:srgbClr>
                  </a:innerShdw>
                </a:effectLst>
              </a:rPr>
            </a:br>
            <a:r>
              <a:rPr lang="en-US" sz="2400" b="1" cap="none" spc="0" dirty="0" smtClean="0">
                <a:ln w="1905">
                  <a:solidFill>
                    <a:srgbClr val="006666"/>
                  </a:solidFill>
                </a:ln>
                <a:solidFill>
                  <a:srgbClr val="92D050"/>
                </a:solidFill>
                <a:effectLst>
                  <a:innerShdw blurRad="69850" dist="43180" dir="5400000">
                    <a:srgbClr val="000000">
                      <a:alpha val="65000"/>
                    </a:srgbClr>
                  </a:innerShdw>
                </a:effectLst>
              </a:rPr>
              <a:t>with the nouns</a:t>
            </a:r>
            <a:br>
              <a:rPr lang="en-US" sz="2400" b="1" cap="none" spc="0" dirty="0" smtClean="0">
                <a:ln w="1905">
                  <a:solidFill>
                    <a:srgbClr val="006666"/>
                  </a:solidFill>
                </a:ln>
                <a:solidFill>
                  <a:srgbClr val="92D050"/>
                </a:solidFill>
                <a:effectLst>
                  <a:innerShdw blurRad="69850" dist="43180" dir="5400000">
                    <a:srgbClr val="000000">
                      <a:alpha val="65000"/>
                    </a:srgbClr>
                  </a:innerShdw>
                </a:effectLst>
              </a:rPr>
            </a:br>
            <a:r>
              <a:rPr lang="en-US" sz="2400" b="1" cap="none" spc="0" dirty="0" smtClean="0">
                <a:ln w="1905">
                  <a:solidFill>
                    <a:srgbClr val="006666"/>
                  </a:solidFill>
                </a:ln>
                <a:solidFill>
                  <a:srgbClr val="92D050"/>
                </a:solidFill>
                <a:effectLst>
                  <a:innerShdw blurRad="69850" dist="43180" dir="5400000">
                    <a:srgbClr val="000000">
                      <a:alpha val="65000"/>
                    </a:srgbClr>
                  </a:innerShdw>
                </a:effectLst>
              </a:rPr>
              <a:t>and verbs?</a:t>
            </a:r>
            <a:endParaRPr lang="en-US" sz="2400" b="1" cap="none" spc="0" dirty="0">
              <a:ln w="1905">
                <a:solidFill>
                  <a:srgbClr val="006666"/>
                </a:solidFill>
              </a:ln>
              <a:solidFill>
                <a:srgbClr val="92D050"/>
              </a:solidFill>
              <a:effectLst>
                <a:innerShdw blurRad="69850" dist="43180" dir="5400000">
                  <a:srgbClr val="000000">
                    <a:alpha val="65000"/>
                  </a:srgbClr>
                </a:innerShdw>
              </a:effectLst>
            </a:endParaRPr>
          </a:p>
        </p:txBody>
      </p:sp>
      <p:sp>
        <p:nvSpPr>
          <p:cNvPr id="2" name="Plaque 1"/>
          <p:cNvSpPr/>
          <p:nvPr/>
        </p:nvSpPr>
        <p:spPr>
          <a:xfrm>
            <a:off x="4398380" y="1516284"/>
            <a:ext cx="1715827" cy="659757"/>
          </a:xfrm>
          <a:prstGeom prst="plaque">
            <a:avLst/>
          </a:prstGeom>
          <a:noFill/>
          <a:ln w="57150">
            <a:solidFill>
              <a:schemeClr val="accent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n 33"/>
          <p:cNvSpPr/>
          <p:nvPr/>
        </p:nvSpPr>
        <p:spPr>
          <a:xfrm>
            <a:off x="401320" y="37101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647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500"/>
                            </p:stCondLst>
                            <p:childTnLst>
                              <p:par>
                                <p:cTn id="9" presetID="42" presetClass="entr" presetSubtype="0" fill="hold" nodeType="afterEffect">
                                  <p:stCondLst>
                                    <p:cond delay="75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1500"/>
                                        <p:tgtEl>
                                          <p:spTgt spid="10">
                                            <p:txEl>
                                              <p:pRg st="1" end="1"/>
                                            </p:txEl>
                                          </p:spTgt>
                                        </p:tgtEl>
                                      </p:cBhvr>
                                    </p:animEffect>
                                    <p:anim calcmode="lin" valueType="num">
                                      <p:cBhvr>
                                        <p:cTn id="12" dur="1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3" dur="1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4750"/>
                            </p:stCondLst>
                            <p:childTnLst>
                              <p:par>
                                <p:cTn id="15" presetID="22" presetClass="entr" presetSubtype="2" fill="hold" nodeType="after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3000"/>
                                        <p:tgtEl>
                                          <p:spTgt spid="21"/>
                                        </p:tgtEl>
                                      </p:cBhvr>
                                    </p:animEffect>
                                  </p:childTnLst>
                                </p:cTn>
                              </p:par>
                            </p:childTnLst>
                          </p:cTn>
                        </p:par>
                        <p:par>
                          <p:cTn id="18" fill="hold">
                            <p:stCondLst>
                              <p:cond delay="8750"/>
                            </p:stCondLst>
                            <p:childTnLst>
                              <p:par>
                                <p:cTn id="19" presetID="22" presetClass="entr" presetSubtype="1" fill="hold" nodeType="afterEffect">
                                  <p:stCondLst>
                                    <p:cond delay="75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wipe(up)">
                                      <p:cBhvr>
                                        <p:cTn id="21" dur="2000"/>
                                        <p:tgtEl>
                                          <p:spTgt spid="10">
                                            <p:txEl>
                                              <p:pRg st="3" end="3"/>
                                            </p:txEl>
                                          </p:spTgt>
                                        </p:tgtEl>
                                      </p:cBhvr>
                                    </p:animEffect>
                                  </p:childTnLst>
                                </p:cTn>
                              </p:par>
                            </p:childTnLst>
                          </p:cTn>
                        </p:par>
                        <p:par>
                          <p:cTn id="22" fill="hold">
                            <p:stCondLst>
                              <p:cond delay="11500"/>
                            </p:stCondLst>
                            <p:childTnLst>
                              <p:par>
                                <p:cTn id="23" presetID="21" presetClass="entr" presetSubtype="3"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heel(3)">
                                      <p:cBhvr>
                                        <p:cTn id="25" dur="2000"/>
                                        <p:tgtEl>
                                          <p:spTgt spid="31"/>
                                        </p:tgtEl>
                                      </p:cBhvr>
                                    </p:animEffect>
                                  </p:childTnLst>
                                </p:cTn>
                              </p:par>
                            </p:childTnLst>
                          </p:cTn>
                        </p:par>
                        <p:par>
                          <p:cTn id="26" fill="hold">
                            <p:stCondLst>
                              <p:cond delay="13500"/>
                            </p:stCondLst>
                            <p:childTnLst>
                              <p:par>
                                <p:cTn id="27" presetID="16" presetClass="entr" presetSubtype="21" fill="hold" nodeType="afterEffect">
                                  <p:stCondLst>
                                    <p:cond delay="1000"/>
                                  </p:stCondLst>
                                  <p:childTnLst>
                                    <p:set>
                                      <p:cBhvr>
                                        <p:cTn id="28" dur="1" fill="hold">
                                          <p:stCondLst>
                                            <p:cond delay="0"/>
                                          </p:stCondLst>
                                        </p:cTn>
                                        <p:tgtEl>
                                          <p:spTgt spid="33">
                                            <p:txEl>
                                              <p:pRg st="0" end="0"/>
                                            </p:txEl>
                                          </p:spTgt>
                                        </p:tgtEl>
                                        <p:attrNameLst>
                                          <p:attrName>style.visibility</p:attrName>
                                        </p:attrNameLst>
                                      </p:cBhvr>
                                      <p:to>
                                        <p:strVal val="visible"/>
                                      </p:to>
                                    </p:set>
                                    <p:animEffect transition="in" filter="barn(inVertical)">
                                      <p:cBhvr>
                                        <p:cTn id="29" dur="1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82400" y="6381750"/>
            <a:ext cx="609600" cy="476250"/>
          </a:xfrm>
        </p:spPr>
        <p:txBody>
          <a:bodyPr/>
          <a:lstStyle/>
          <a:p>
            <a:pPr eaLnBrk="1" latinLnBrk="0" hangingPunct="1"/>
            <a:fld id="{D5BBC35B-A44B-4119-B8DA-DE9E3DFADA20}" type="slidenum">
              <a:rPr kumimoji="0" lang="en-US" sz="1400" smtClean="0">
                <a:solidFill>
                  <a:schemeClr val="tx1"/>
                </a:solidFill>
              </a:rPr>
              <a:pPr eaLnBrk="1" latinLnBrk="0" hangingPunct="1"/>
              <a:t>33</a:t>
            </a:fld>
            <a:endParaRPr kumimoji="0" lang="en-US" dirty="0">
              <a:solidFill>
                <a:schemeClr val="tx1"/>
              </a:solidFill>
            </a:endParaRPr>
          </a:p>
        </p:txBody>
      </p:sp>
      <p:sp>
        <p:nvSpPr>
          <p:cNvPr id="4" name="Content Placeholder 2"/>
          <p:cNvSpPr txBox="1">
            <a:spLocks/>
          </p:cNvSpPr>
          <p:nvPr/>
        </p:nvSpPr>
        <p:spPr>
          <a:xfrm>
            <a:off x="1187316" y="476672"/>
            <a:ext cx="10058400" cy="4243248"/>
          </a:xfrm>
          <a:prstGeom prst="rect">
            <a:avLst/>
          </a:prstGeom>
        </p:spPr>
        <p:txBody>
          <a:bodyPr>
            <a:normAutofit/>
            <a:scene3d>
              <a:camera prst="orthographicFront"/>
              <a:lightRig rig="threePt" dir="t"/>
            </a:scene3d>
            <a:sp3d extrusionH="57150">
              <a:bevelT w="38100" h="38100"/>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Font typeface="Georgia" pitchFamily="18" charset="0"/>
              <a:buNone/>
            </a:pPr>
            <a:r>
              <a:rPr lang="en-CA" sz="6600" b="1" dirty="0" err="1" smtClean="0">
                <a:ln>
                  <a:solidFill>
                    <a:srgbClr val="F725E8"/>
                  </a:solidFill>
                </a:ln>
                <a:solidFill>
                  <a:srgbClr val="B83D68"/>
                </a:solidFill>
                <a:effectLst>
                  <a:glow rad="127000">
                    <a:srgbClr val="75DBFF"/>
                  </a:glow>
                </a:effectLst>
                <a:latin typeface="Rockwell" pitchFamily="18" charset="0"/>
                <a:cs typeface="Calibri" pitchFamily="34" charset="0"/>
              </a:rPr>
              <a:t>Beyn</a:t>
            </a:r>
            <a:r>
              <a:rPr lang="en-CA" sz="6600" b="1" dirty="0" smtClean="0">
                <a:ln>
                  <a:solidFill>
                    <a:srgbClr val="F725E8"/>
                  </a:solidFill>
                </a:ln>
                <a:solidFill>
                  <a:srgbClr val="B83D68"/>
                </a:solidFill>
                <a:effectLst>
                  <a:glow rad="127000">
                    <a:srgbClr val="75DBFF"/>
                  </a:glow>
                </a:effectLst>
                <a:latin typeface="Rockwell" pitchFamily="18" charset="0"/>
                <a:cs typeface="Calibri" pitchFamily="34" charset="0"/>
              </a:rPr>
              <a:t> Ha </a:t>
            </a:r>
            <a:r>
              <a:rPr lang="en-CA" sz="6600" b="1" dirty="0" err="1" smtClean="0">
                <a:ln w="1905">
                  <a:solidFill>
                    <a:schemeClr val="tx2">
                      <a:lumMod val="75000"/>
                    </a:schemeClr>
                  </a:solidFill>
                </a:ln>
                <a:solidFill>
                  <a:schemeClr val="accent2"/>
                </a:solidFill>
                <a:effectLst>
                  <a:innerShdw blurRad="69850" dist="43180" dir="5400000">
                    <a:srgbClr val="000000">
                      <a:alpha val="65000"/>
                    </a:srgbClr>
                  </a:innerShdw>
                </a:effectLst>
                <a:latin typeface="Rockwell" pitchFamily="18" charset="0"/>
                <a:cs typeface="Calibri" pitchFamily="34" charset="0"/>
              </a:rPr>
              <a:t>Arbayim</a:t>
            </a:r>
            <a:endParaRPr lang="en-CA" sz="6600" b="1" dirty="0" smtClean="0">
              <a:ln w="1905">
                <a:solidFill>
                  <a:schemeClr val="tx2">
                    <a:lumMod val="75000"/>
                  </a:schemeClr>
                </a:solidFill>
              </a:ln>
              <a:solidFill>
                <a:schemeClr val="accent2"/>
              </a:solidFill>
              <a:effectLst>
                <a:glow rad="127000">
                  <a:srgbClr val="75DBFF"/>
                </a:glow>
              </a:effectLst>
              <a:latin typeface="Rockwell" pitchFamily="18" charset="0"/>
              <a:cs typeface="Calibri" pitchFamily="34" charset="0"/>
            </a:endParaRPr>
          </a:p>
          <a:p>
            <a:pPr marL="0" indent="0" algn="ctr">
              <a:buFont typeface="Georgia" pitchFamily="18" charset="0"/>
              <a:buNone/>
            </a:pPr>
            <a:endParaRPr lang="en-CA" sz="6000" b="1" dirty="0" smtClean="0">
              <a:ln>
                <a:solidFill>
                  <a:srgbClr val="F725E8"/>
                </a:solidFill>
              </a:ln>
              <a:effectLst>
                <a:glow rad="127000">
                  <a:srgbClr val="00FF00"/>
                </a:glow>
              </a:effectLst>
            </a:endParaRPr>
          </a:p>
          <a:p>
            <a:pPr marL="0" indent="0" algn="ctr">
              <a:buFont typeface="Georgia" pitchFamily="18" charset="0"/>
              <a:buNone/>
            </a:pPr>
            <a:endParaRPr lang="en-CA" sz="6000" b="1" dirty="0" smtClean="0">
              <a:ln>
                <a:solidFill>
                  <a:srgbClr val="F725E8"/>
                </a:solidFill>
              </a:ln>
              <a:effectLst>
                <a:glow rad="127000">
                  <a:srgbClr val="00FF00"/>
                </a:glow>
              </a:effectLst>
            </a:endParaRPr>
          </a:p>
          <a:p>
            <a:pPr marL="0" indent="0">
              <a:buFont typeface="Georgia" pitchFamily="18" charset="0"/>
              <a:buNone/>
            </a:pPr>
            <a:r>
              <a:rPr lang="en-CA" sz="4000" b="1" dirty="0" smtClean="0">
                <a:ln>
                  <a:solidFill>
                    <a:srgbClr val="F725E8"/>
                  </a:solidFill>
                </a:ln>
                <a:effectLst>
                  <a:glow rad="127000">
                    <a:srgbClr val="00FF00"/>
                  </a:glow>
                </a:effectLst>
              </a:rPr>
              <a:t>				</a:t>
            </a:r>
            <a:endParaRPr lang="en-CA" sz="4000" b="1" dirty="0">
              <a:ln>
                <a:solidFill>
                  <a:srgbClr val="F725E8"/>
                </a:solidFill>
              </a:ln>
              <a:effectLst>
                <a:glow rad="127000">
                  <a:srgbClr val="00FF00"/>
                </a:glow>
              </a:effectLst>
            </a:endParaRPr>
          </a:p>
        </p:txBody>
      </p:sp>
      <p:sp>
        <p:nvSpPr>
          <p:cNvPr id="5" name="Oval Callout 4"/>
          <p:cNvSpPr/>
          <p:nvPr/>
        </p:nvSpPr>
        <p:spPr>
          <a:xfrm>
            <a:off x="7804391" y="2879071"/>
            <a:ext cx="2533779" cy="1516888"/>
          </a:xfrm>
          <a:prstGeom prst="wedgeEllipseCallout">
            <a:avLst>
              <a:gd name="adj1" fmla="val -48589"/>
              <a:gd name="adj2" fmla="val -84130"/>
            </a:avLst>
          </a:prstGeom>
          <a:solidFill>
            <a:srgbClr val="DB91AB"/>
          </a:solidFill>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err="1" smtClean="0">
                <a:ln w="1905"/>
                <a:solidFill>
                  <a:srgbClr val="B83D68"/>
                </a:solidFill>
                <a:effectLst>
                  <a:innerShdw blurRad="69850" dist="43180" dir="5400000">
                    <a:srgbClr val="000000">
                      <a:alpha val="65000"/>
                    </a:srgbClr>
                  </a:innerShdw>
                </a:effectLst>
                <a:latin typeface="Comic Sans MS" pitchFamily="66" charset="0"/>
              </a:rPr>
              <a:t>Beyn</a:t>
            </a:r>
            <a:r>
              <a:rPr lang="en-US" sz="3600" b="1" dirty="0" smtClean="0">
                <a:solidFill>
                  <a:schemeClr val="bg2">
                    <a:lumMod val="25000"/>
                  </a:schemeClr>
                </a:solidFill>
                <a:latin typeface="Comic Sans MS" pitchFamily="66" charset="0"/>
              </a:rPr>
              <a:t/>
            </a:r>
            <a:br>
              <a:rPr lang="en-US" sz="3600" b="1" dirty="0" smtClean="0">
                <a:solidFill>
                  <a:schemeClr val="bg2">
                    <a:lumMod val="25000"/>
                  </a:schemeClr>
                </a:solidFill>
                <a:latin typeface="Comic Sans MS" pitchFamily="66" charset="0"/>
              </a:rPr>
            </a:br>
            <a:r>
              <a:rPr lang="en-US" sz="2400" b="1" dirty="0">
                <a:solidFill>
                  <a:schemeClr val="tx1">
                    <a:lumMod val="65000"/>
                    <a:lumOff val="35000"/>
                  </a:schemeClr>
                </a:solidFill>
                <a:latin typeface="Comic Sans MS" pitchFamily="66" charset="0"/>
              </a:rPr>
              <a:t>(</a:t>
            </a:r>
            <a:r>
              <a:rPr lang="en-US" sz="2400" b="1" dirty="0" smtClean="0">
                <a:solidFill>
                  <a:schemeClr val="tx1">
                    <a:lumMod val="65000"/>
                    <a:lumOff val="35000"/>
                  </a:schemeClr>
                </a:solidFill>
                <a:latin typeface="Comic Sans MS" pitchFamily="66" charset="0"/>
              </a:rPr>
              <a:t>Between)</a:t>
            </a:r>
            <a:endParaRPr lang="en-CA" sz="2400" b="1" dirty="0">
              <a:solidFill>
                <a:schemeClr val="tx1">
                  <a:lumMod val="65000"/>
                  <a:lumOff val="35000"/>
                </a:schemeClr>
              </a:solidFill>
              <a:latin typeface="Comic Sans MS" pitchFamily="66" charset="0"/>
            </a:endParaRPr>
          </a:p>
        </p:txBody>
      </p:sp>
      <p:sp>
        <p:nvSpPr>
          <p:cNvPr id="6" name="Oval Callout 5"/>
          <p:cNvSpPr/>
          <p:nvPr/>
        </p:nvSpPr>
        <p:spPr>
          <a:xfrm>
            <a:off x="5903819" y="3425216"/>
            <a:ext cx="1510622" cy="1326388"/>
          </a:xfrm>
          <a:prstGeom prst="wedgeEllipseCallout">
            <a:avLst>
              <a:gd name="adj1" fmla="val -2100"/>
              <a:gd name="adj2" fmla="val -121791"/>
            </a:avLst>
          </a:prstGeom>
          <a:solidFill>
            <a:srgbClr val="DB91AB"/>
          </a:solidFill>
          <a:ln w="57150">
            <a:solidFill>
              <a:srgbClr val="B83D6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smtClean="0">
                <a:ln w="1905"/>
                <a:solidFill>
                  <a:srgbClr val="B83D68"/>
                </a:solidFill>
                <a:effectLst>
                  <a:innerShdw blurRad="69850" dist="43180" dir="5400000">
                    <a:srgbClr val="000000">
                      <a:alpha val="65000"/>
                    </a:srgbClr>
                  </a:innerShdw>
                </a:effectLst>
                <a:latin typeface="Comic Sans MS" pitchFamily="66" charset="0"/>
              </a:rPr>
              <a:t>Ha</a:t>
            </a:r>
            <a:r>
              <a:rPr lang="en-US" sz="3600" b="1" dirty="0" smtClean="0">
                <a:solidFill>
                  <a:srgbClr val="FF0000"/>
                </a:solidFill>
                <a:latin typeface="Comic Sans MS" pitchFamily="66" charset="0"/>
              </a:rPr>
              <a:t/>
            </a:r>
            <a:br>
              <a:rPr lang="en-US" sz="3600" b="1" dirty="0" smtClean="0">
                <a:solidFill>
                  <a:srgbClr val="FF0000"/>
                </a:solidFill>
                <a:latin typeface="Comic Sans MS" pitchFamily="66" charset="0"/>
              </a:rPr>
            </a:br>
            <a:r>
              <a:rPr lang="en-US" sz="2400" b="1" dirty="0" smtClean="0">
                <a:solidFill>
                  <a:schemeClr val="tx1">
                    <a:lumMod val="65000"/>
                    <a:lumOff val="35000"/>
                  </a:schemeClr>
                </a:solidFill>
                <a:latin typeface="Comic Sans MS" pitchFamily="66" charset="0"/>
              </a:rPr>
              <a:t>(the)</a:t>
            </a:r>
            <a:endParaRPr lang="en-CA" sz="2400" b="1" dirty="0">
              <a:solidFill>
                <a:schemeClr val="tx1">
                  <a:lumMod val="65000"/>
                  <a:lumOff val="35000"/>
                </a:schemeClr>
              </a:solidFill>
              <a:latin typeface="Comic Sans MS" pitchFamily="66" charset="0"/>
            </a:endParaRPr>
          </a:p>
        </p:txBody>
      </p:sp>
      <p:sp>
        <p:nvSpPr>
          <p:cNvPr id="7" name="Oval Callout 6"/>
          <p:cNvSpPr/>
          <p:nvPr/>
        </p:nvSpPr>
        <p:spPr>
          <a:xfrm>
            <a:off x="2511562" y="3153249"/>
            <a:ext cx="2912408" cy="1598355"/>
          </a:xfrm>
          <a:prstGeom prst="wedgeEllipseCallout">
            <a:avLst>
              <a:gd name="adj1" fmla="val 9225"/>
              <a:gd name="adj2" fmla="val -92424"/>
            </a:avLst>
          </a:prstGeom>
          <a:gradFill flip="none" rotWithShape="1">
            <a:gsLst>
              <a:gs pos="6000">
                <a:srgbClr val="FF9900"/>
              </a:gs>
              <a:gs pos="87000">
                <a:srgbClr val="DB91AB"/>
              </a:gs>
              <a:gs pos="42000">
                <a:srgbClr val="96004B"/>
              </a:gs>
            </a:gsLst>
            <a:path path="shape">
              <a:fillToRect l="50000" t="50000" r="50000" b="50000"/>
            </a:path>
            <a:tileRect/>
          </a:gradFill>
          <a:ln w="76200">
            <a:gradFill flip="none" rotWithShape="1">
              <a:gsLst>
                <a:gs pos="27000">
                  <a:srgbClr val="FF9900"/>
                </a:gs>
                <a:gs pos="50000">
                  <a:srgbClr val="DB91AB"/>
                </a:gs>
                <a:gs pos="100000">
                  <a:srgbClr val="96004B"/>
                </a:gs>
              </a:gsLst>
              <a:lin ang="10800000" scaled="1"/>
              <a:tileRect/>
            </a:gra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err="1" smtClean="0">
                <a:ln w="1905"/>
                <a:solidFill>
                  <a:srgbClr val="FF9900"/>
                </a:solidFill>
                <a:effectLst>
                  <a:innerShdw blurRad="69850" dist="43180" dir="5400000">
                    <a:srgbClr val="000000">
                      <a:alpha val="65000"/>
                    </a:srgbClr>
                  </a:innerShdw>
                </a:effectLst>
                <a:latin typeface="Comic Sans MS" pitchFamily="66" charset="0"/>
              </a:rPr>
              <a:t>Arbayim</a:t>
            </a:r>
            <a:r>
              <a:rPr lang="en-US" sz="3600" b="1" dirty="0" smtClean="0">
                <a:solidFill>
                  <a:srgbClr val="FF0000"/>
                </a:solidFill>
                <a:latin typeface="Comic Sans MS" pitchFamily="66" charset="0"/>
              </a:rPr>
              <a:t/>
            </a:r>
            <a:br>
              <a:rPr lang="en-US" sz="3600" b="1" dirty="0" smtClean="0">
                <a:solidFill>
                  <a:srgbClr val="FF0000"/>
                </a:solidFill>
                <a:latin typeface="Comic Sans MS" pitchFamily="66" charset="0"/>
              </a:rPr>
            </a:br>
            <a:r>
              <a:rPr lang="en-US" sz="2800" b="1" dirty="0" smtClean="0">
                <a:solidFill>
                  <a:schemeClr val="tx1">
                    <a:lumMod val="65000"/>
                    <a:lumOff val="35000"/>
                  </a:schemeClr>
                </a:solidFill>
                <a:latin typeface="Comic Sans MS" pitchFamily="66" charset="0"/>
              </a:rPr>
              <a:t>(mixtures)</a:t>
            </a:r>
            <a:endParaRPr lang="en-CA" sz="2800" i="1" dirty="0">
              <a:solidFill>
                <a:schemeClr val="tx1">
                  <a:lumMod val="65000"/>
                  <a:lumOff val="35000"/>
                </a:schemeClr>
              </a:solidFill>
              <a:latin typeface="Comic Sans MS" pitchFamily="66" charset="0"/>
            </a:endParaRPr>
          </a:p>
        </p:txBody>
      </p:sp>
      <p:cxnSp>
        <p:nvCxnSpPr>
          <p:cNvPr id="8" name="Straight Connector 7"/>
          <p:cNvCxnSpPr/>
          <p:nvPr/>
        </p:nvCxnSpPr>
        <p:spPr>
          <a:xfrm>
            <a:off x="4709992" y="2380468"/>
            <a:ext cx="1396533" cy="0"/>
          </a:xfrm>
          <a:prstGeom prst="line">
            <a:avLst/>
          </a:prstGeom>
          <a:ln w="88900" cap="rnd" cmpd="sng">
            <a:solidFill>
              <a:srgbClr val="FF9900"/>
            </a:solidFill>
            <a:prstDash val="dashDot"/>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843503" y="1436974"/>
            <a:ext cx="4412553" cy="1028746"/>
            <a:chOff x="4143612" y="3426654"/>
            <a:chExt cx="4412553" cy="1028746"/>
          </a:xfrm>
        </p:grpSpPr>
        <p:sp>
          <p:nvSpPr>
            <p:cNvPr id="10" name="Rectangle 9"/>
            <p:cNvSpPr/>
            <p:nvPr/>
          </p:nvSpPr>
          <p:spPr>
            <a:xfrm>
              <a:off x="8240479" y="3426654"/>
              <a:ext cx="315686" cy="1015663"/>
            </a:xfrm>
            <a:prstGeom prst="rect">
              <a:avLst/>
            </a:prstGeom>
          </p:spPr>
          <p:txBody>
            <a:bodyPr wrap="squar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ב</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1" name="Rectangle 10"/>
            <p:cNvSpPr/>
            <p:nvPr/>
          </p:nvSpPr>
          <p:spPr>
            <a:xfrm>
              <a:off x="7918225" y="3437541"/>
              <a:ext cx="389850"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י</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2" name="Rectangle 11"/>
            <p:cNvSpPr/>
            <p:nvPr/>
          </p:nvSpPr>
          <p:spPr>
            <a:xfrm>
              <a:off x="7574074" y="3437542"/>
              <a:ext cx="434734" cy="1015663"/>
            </a:xfrm>
            <a:prstGeom prst="rect">
              <a:avLst/>
            </a:prstGeom>
          </p:spPr>
          <p:txBody>
            <a:bodyPr wrap="none">
              <a:spAutoFit/>
              <a:scene3d>
                <a:camera prst="orthographicFront"/>
                <a:lightRig rig="threePt" dir="t"/>
              </a:scene3d>
              <a:sp3d extrusionH="57150">
                <a:bevelT w="38100" h="38100"/>
              </a:sp3d>
            </a:bodyPr>
            <a:lstStyle/>
            <a:p>
              <a:r>
                <a:rPr lang="en-US" sz="6000" b="1" dirty="0">
                  <a:ln>
                    <a:solidFill>
                      <a:schemeClr val="accent6">
                        <a:lumMod val="50000"/>
                      </a:schemeClr>
                    </a:solidFill>
                  </a:ln>
                  <a:solidFill>
                    <a:srgbClr val="B83D68"/>
                  </a:solidFill>
                  <a:latin typeface="Times New Roman" pitchFamily="18" charset="0"/>
                  <a:cs typeface="Times New Roman" pitchFamily="18" charset="0"/>
                </a:rPr>
                <a:t>ן</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3" name="Rectangle 12"/>
            <p:cNvSpPr/>
            <p:nvPr/>
          </p:nvSpPr>
          <p:spPr>
            <a:xfrm>
              <a:off x="6669737" y="3439737"/>
              <a:ext cx="579005" cy="1015663"/>
            </a:xfrm>
            <a:prstGeom prst="rect">
              <a:avLst/>
            </a:prstGeom>
          </p:spPr>
          <p:txBody>
            <a:bodyPr wrap="none">
              <a:spAutoFit/>
              <a:scene3d>
                <a:camera prst="orthographicFront"/>
                <a:lightRig rig="threePt" dir="t"/>
              </a:scene3d>
              <a:sp3d extrusionH="57150">
                <a:bevelT w="38100" h="38100"/>
              </a:sp3d>
            </a:bodyPr>
            <a:lstStyle/>
            <a:p>
              <a:r>
                <a:rPr lang="en-US" sz="6000" b="1" dirty="0">
                  <a:ln>
                    <a:solidFill>
                      <a:schemeClr val="accent6">
                        <a:lumMod val="50000"/>
                      </a:schemeClr>
                    </a:solidFill>
                  </a:ln>
                  <a:solidFill>
                    <a:srgbClr val="B83D68"/>
                  </a:solidFill>
                  <a:latin typeface="Times New Roman" pitchFamily="18" charset="0"/>
                  <a:cs typeface="Times New Roman" pitchFamily="18" charset="0"/>
                </a:rPr>
                <a:t>ה</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4" name="Rectangle 13"/>
            <p:cNvSpPr/>
            <p:nvPr/>
          </p:nvSpPr>
          <p:spPr>
            <a:xfrm>
              <a:off x="5994632" y="3439737"/>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ע</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15" name="Rectangle 14"/>
            <p:cNvSpPr/>
            <p:nvPr/>
          </p:nvSpPr>
          <p:spPr>
            <a:xfrm>
              <a:off x="5460176" y="3437543"/>
              <a:ext cx="545342"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ר</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16" name="Rectangle 15"/>
            <p:cNvSpPr/>
            <p:nvPr/>
          </p:nvSpPr>
          <p:spPr>
            <a:xfrm>
              <a:off x="4958713" y="3439737"/>
              <a:ext cx="534121"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FF9900"/>
                  </a:solidFill>
                  <a:latin typeface="Times New Roman" pitchFamily="18" charset="0"/>
                  <a:cs typeface="Times New Roman" pitchFamily="18" charset="0"/>
                </a:rPr>
                <a:t>ב</a:t>
              </a:r>
              <a:endParaRPr lang="en-CA" sz="6000" dirty="0">
                <a:ln>
                  <a:solidFill>
                    <a:schemeClr val="accent6">
                      <a:lumMod val="50000"/>
                    </a:schemeClr>
                  </a:solidFill>
                </a:ln>
                <a:solidFill>
                  <a:srgbClr val="FF9900"/>
                </a:solidFill>
                <a:latin typeface="Times New Roman" pitchFamily="18" charset="0"/>
                <a:cs typeface="Times New Roman" pitchFamily="18" charset="0"/>
              </a:endParaRPr>
            </a:p>
          </p:txBody>
        </p:sp>
        <p:sp>
          <p:nvSpPr>
            <p:cNvPr id="17" name="Rectangle 16"/>
            <p:cNvSpPr/>
            <p:nvPr/>
          </p:nvSpPr>
          <p:spPr>
            <a:xfrm>
              <a:off x="4620251" y="3437539"/>
              <a:ext cx="389850"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ea typeface="Calibri"/>
                  <a:cs typeface="Times New Roman" pitchFamily="18" charset="0"/>
                </a:rPr>
                <a:t>י</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sp>
          <p:nvSpPr>
            <p:cNvPr id="18" name="Rectangle 17"/>
            <p:cNvSpPr/>
            <p:nvPr/>
          </p:nvSpPr>
          <p:spPr>
            <a:xfrm>
              <a:off x="4143612" y="3437545"/>
              <a:ext cx="575799" cy="1015663"/>
            </a:xfrm>
            <a:prstGeom prst="rect">
              <a:avLst/>
            </a:prstGeom>
          </p:spPr>
          <p:txBody>
            <a:bodyPr wrap="none">
              <a:spAutoFit/>
              <a:scene3d>
                <a:camera prst="orthographicFront"/>
                <a:lightRig rig="threePt" dir="t"/>
              </a:scene3d>
              <a:sp3d extrusionH="57150">
                <a:bevelT w="38100" h="38100"/>
              </a:sp3d>
            </a:bodyPr>
            <a:lstStyle/>
            <a:p>
              <a:r>
                <a:rPr lang="en-US" sz="6000" dirty="0">
                  <a:ln>
                    <a:solidFill>
                      <a:schemeClr val="accent6">
                        <a:lumMod val="50000"/>
                      </a:schemeClr>
                    </a:solidFill>
                  </a:ln>
                  <a:solidFill>
                    <a:srgbClr val="B83D68"/>
                  </a:solidFill>
                  <a:latin typeface="Times New Roman" pitchFamily="18" charset="0"/>
                  <a:cs typeface="Times New Roman" pitchFamily="18" charset="0"/>
                </a:rPr>
                <a:t>ם</a:t>
              </a:r>
              <a:endParaRPr lang="en-CA" sz="6000" dirty="0">
                <a:ln>
                  <a:solidFill>
                    <a:schemeClr val="accent6">
                      <a:lumMod val="50000"/>
                    </a:schemeClr>
                  </a:solidFill>
                </a:ln>
                <a:solidFill>
                  <a:srgbClr val="B83D68"/>
                </a:solidFill>
                <a:latin typeface="Times New Roman" pitchFamily="18" charset="0"/>
                <a:cs typeface="Times New Roman" pitchFamily="18" charset="0"/>
              </a:endParaRPr>
            </a:p>
          </p:txBody>
        </p:sp>
      </p:grpSp>
      <p:sp>
        <p:nvSpPr>
          <p:cNvPr id="19" name="Rectangle 18"/>
          <p:cNvSpPr/>
          <p:nvPr/>
        </p:nvSpPr>
        <p:spPr>
          <a:xfrm>
            <a:off x="152400" y="4863931"/>
            <a:ext cx="5801924"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Ravie" pitchFamily="82" charset="0"/>
                <a:cs typeface="Raavi" pitchFamily="34" charset="0"/>
              </a:rPr>
              <a:t>Question #1:  </a:t>
            </a: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rPr>
              <a:t/>
            </a:r>
            <a:b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rPr>
            </a:b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How many “</a:t>
            </a:r>
            <a:r>
              <a:rPr lang="en-US" sz="3200" b="1" u="sng"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evenings/</a:t>
            </a:r>
            <a:r>
              <a:rPr lang="en-US" sz="3200" b="1" u="sng" cap="none" spc="0" dirty="0" err="1"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erebs</a:t>
            </a:r>
            <a:r>
              <a:rPr lang="en-US" sz="3200" b="1" cap="none" spc="0" dirty="0" smtClean="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rPr>
              <a:t>” are there in 24 hours?  </a:t>
            </a:r>
            <a:endParaRPr lang="en-US" sz="2800" b="1" cap="none" spc="0" dirty="0">
              <a:ln w="1905">
                <a:solidFill>
                  <a:schemeClr val="accent3">
                    <a:lumMod val="50000"/>
                  </a:schemeClr>
                </a:solidFill>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a:innerShdw blurRad="69850" dist="43180" dir="5400000">
                  <a:srgbClr val="000000">
                    <a:alpha val="65000"/>
                  </a:srgbClr>
                </a:innerShdw>
              </a:effectLst>
              <a:latin typeface="Comic Sans MS" pitchFamily="66" charset="0"/>
            </a:endParaRPr>
          </a:p>
        </p:txBody>
      </p:sp>
      <p:sp>
        <p:nvSpPr>
          <p:cNvPr id="20" name="Rectangle 19"/>
          <p:cNvSpPr/>
          <p:nvPr/>
        </p:nvSpPr>
        <p:spPr>
          <a:xfrm>
            <a:off x="6150894" y="4863930"/>
            <a:ext cx="5907181"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cap="none" spc="0" dirty="0" smtClean="0">
                <a:ln w="1905">
                  <a:solidFill>
                    <a:schemeClr val="accent3">
                      <a:lumMod val="50000"/>
                    </a:schemeClr>
                  </a:solidFill>
                </a:ln>
                <a:gradFill flip="none" rotWithShape="1">
                  <a:gsLst>
                    <a:gs pos="22000">
                      <a:srgbClr val="9999FF"/>
                    </a:gs>
                    <a:gs pos="3000">
                      <a:srgbClr val="7030A0"/>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Ravie" pitchFamily="82" charset="0"/>
                <a:cs typeface="Raavi" pitchFamily="34" charset="0"/>
              </a:rPr>
              <a:t>Question</a:t>
            </a:r>
            <a: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Ravie" pitchFamily="82" charset="0"/>
                <a:cs typeface="Raavi" pitchFamily="34" charset="0"/>
              </a:rPr>
              <a:t> #2:  </a:t>
            </a:r>
            <a: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rPr>
              <a:t/>
            </a:r>
            <a:b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rPr>
            </a:br>
            <a: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How many “</a:t>
            </a:r>
            <a:r>
              <a:rPr lang="en-US" sz="3200" b="1" u="sng"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mixtures/</a:t>
            </a:r>
            <a:r>
              <a:rPr lang="en-US" sz="3200" b="1" u="sng" cap="none" spc="0" dirty="0" err="1"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arabs</a:t>
            </a:r>
            <a:r>
              <a:rPr lang="en-US" sz="3200" b="1" cap="none" spc="0" dirty="0" smtClean="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rPr>
              <a:t>” are there in 24 hours?  </a:t>
            </a:r>
            <a:endParaRPr lang="en-US" sz="3200" b="1" cap="none" spc="0" dirty="0">
              <a:ln w="1905">
                <a:solidFill>
                  <a:schemeClr val="accent3">
                    <a:lumMod val="50000"/>
                  </a:schemeClr>
                </a:solidFill>
              </a:ln>
              <a:gradFill flip="none" rotWithShape="1">
                <a:gsLst>
                  <a:gs pos="22000">
                    <a:schemeClr val="accent1">
                      <a:lumMod val="40000"/>
                      <a:lumOff val="60000"/>
                    </a:schemeClr>
                  </a:gs>
                  <a:gs pos="3000">
                    <a:schemeClr val="accent1">
                      <a:lumMod val="75000"/>
                    </a:schemeClr>
                  </a:gs>
                  <a:gs pos="43000">
                    <a:srgbClr val="FFF200"/>
                  </a:gs>
                  <a:gs pos="62000">
                    <a:srgbClr val="FF7A00"/>
                  </a:gs>
                  <a:gs pos="80000">
                    <a:srgbClr val="FF0300"/>
                  </a:gs>
                  <a:gs pos="100000">
                    <a:srgbClr val="4D0808"/>
                  </a:gs>
                </a:gsLst>
                <a:path path="circle">
                  <a:fillToRect l="50000" t="50000" r="50000" b="50000"/>
                </a:path>
                <a:tileRect/>
              </a:gradFill>
              <a:effectLst>
                <a:innerShdw blurRad="69850" dist="43180" dir="5400000">
                  <a:srgbClr val="000000">
                    <a:alpha val="65000"/>
                  </a:srgbClr>
                </a:innerShdw>
              </a:effectLst>
              <a:latin typeface="Comic Sans MS" pitchFamily="66" charset="0"/>
            </a:endParaRPr>
          </a:p>
        </p:txBody>
      </p:sp>
      <p:sp>
        <p:nvSpPr>
          <p:cNvPr id="22" name="TextBox 29"/>
          <p:cNvSpPr txBox="1"/>
          <p:nvPr/>
        </p:nvSpPr>
        <p:spPr>
          <a:xfrm>
            <a:off x="708352" y="2155624"/>
            <a:ext cx="648072" cy="1995249"/>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
        <p:nvSpPr>
          <p:cNvPr id="21" name="Plaque 20"/>
          <p:cNvSpPr/>
          <p:nvPr/>
        </p:nvSpPr>
        <p:spPr>
          <a:xfrm>
            <a:off x="3761773" y="1655184"/>
            <a:ext cx="2456610" cy="659757"/>
          </a:xfrm>
          <a:prstGeom prst="plaque">
            <a:avLst/>
          </a:prstGeom>
          <a:noFill/>
          <a:ln w="76200">
            <a:gradFill flip="none" rotWithShape="1">
              <a:gsLst>
                <a:gs pos="52000">
                  <a:srgbClr val="FF9900"/>
                </a:gs>
                <a:gs pos="64000">
                  <a:srgbClr val="DB91AB"/>
                </a:gs>
                <a:gs pos="100000">
                  <a:srgbClr val="96004B"/>
                </a:gs>
              </a:gsLst>
              <a:lin ang="10800000" scaled="1"/>
              <a:tileRect/>
            </a:gra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n 22"/>
          <p:cNvSpPr/>
          <p:nvPr/>
        </p:nvSpPr>
        <p:spPr>
          <a:xfrm>
            <a:off x="401320" y="37101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544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childTnLst>
                          </p:cTn>
                        </p:par>
                        <p:par>
                          <p:cTn id="8" fill="hold">
                            <p:stCondLst>
                              <p:cond delay="2750"/>
                            </p:stCondLst>
                            <p:childTnLst>
                              <p:par>
                                <p:cTn id="9" presetID="22" presetClass="entr" presetSubtype="1"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250"/>
                                        <p:tgtEl>
                                          <p:spTgt spid="6"/>
                                        </p:tgtEl>
                                      </p:cBhvr>
                                    </p:animEffect>
                                  </p:childTnLst>
                                </p:cTn>
                              </p:par>
                            </p:childTnLst>
                          </p:cTn>
                        </p:par>
                        <p:par>
                          <p:cTn id="12" fill="hold">
                            <p:stCondLst>
                              <p:cond delay="4500"/>
                            </p:stCondLst>
                            <p:childTnLst>
                              <p:par>
                                <p:cTn id="13" presetID="22" presetClass="entr" presetSubtype="2"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1750"/>
                                        <p:tgtEl>
                                          <p:spTgt spid="8"/>
                                        </p:tgtEl>
                                      </p:cBhvr>
                                    </p:animEffect>
                                  </p:childTnLst>
                                </p:cTn>
                              </p:par>
                            </p:childTnLst>
                          </p:cTn>
                        </p:par>
                        <p:par>
                          <p:cTn id="16" fill="hold">
                            <p:stCondLst>
                              <p:cond delay="7250"/>
                            </p:stCondLst>
                            <p:childTnLst>
                              <p:par>
                                <p:cTn id="17" presetID="31" presetClass="exit" presetSubtype="0" fill="hold" nodeType="afterEffect">
                                  <p:stCondLst>
                                    <p:cond delay="1250"/>
                                  </p:stCondLst>
                                  <p:childTnLst>
                                    <p:anim calcmode="lin" valueType="num">
                                      <p:cBhvr>
                                        <p:cTn id="18" dur="2000"/>
                                        <p:tgtEl>
                                          <p:spTgt spid="8"/>
                                        </p:tgtEl>
                                        <p:attrNameLst>
                                          <p:attrName>ppt_w</p:attrName>
                                        </p:attrNameLst>
                                      </p:cBhvr>
                                      <p:tavLst>
                                        <p:tav tm="0">
                                          <p:val>
                                            <p:strVal val="ppt_w"/>
                                          </p:val>
                                        </p:tav>
                                        <p:tav tm="100000">
                                          <p:val>
                                            <p:fltVal val="0"/>
                                          </p:val>
                                        </p:tav>
                                      </p:tavLst>
                                    </p:anim>
                                    <p:anim calcmode="lin" valueType="num">
                                      <p:cBhvr>
                                        <p:cTn id="19" dur="2000"/>
                                        <p:tgtEl>
                                          <p:spTgt spid="8"/>
                                        </p:tgtEl>
                                        <p:attrNameLst>
                                          <p:attrName>ppt_h</p:attrName>
                                        </p:attrNameLst>
                                      </p:cBhvr>
                                      <p:tavLst>
                                        <p:tav tm="0">
                                          <p:val>
                                            <p:strVal val="ppt_h"/>
                                          </p:val>
                                        </p:tav>
                                        <p:tav tm="100000">
                                          <p:val>
                                            <p:fltVal val="0"/>
                                          </p:val>
                                        </p:tav>
                                      </p:tavLst>
                                    </p:anim>
                                    <p:anim calcmode="lin" valueType="num">
                                      <p:cBhvr>
                                        <p:cTn id="20" dur="2000"/>
                                        <p:tgtEl>
                                          <p:spTgt spid="8"/>
                                        </p:tgtEl>
                                        <p:attrNameLst>
                                          <p:attrName>style.rotation</p:attrName>
                                        </p:attrNameLst>
                                      </p:cBhvr>
                                      <p:tavLst>
                                        <p:tav tm="0">
                                          <p:val>
                                            <p:fltVal val="0"/>
                                          </p:val>
                                        </p:tav>
                                        <p:tav tm="100000">
                                          <p:val>
                                            <p:fltVal val="90"/>
                                          </p:val>
                                        </p:tav>
                                      </p:tavLst>
                                    </p:anim>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par>
                                <p:cTn id="23" presetID="21" presetClass="entr" presetSubtype="1" fill="hold" grpId="0" nodeType="withEffect">
                                  <p:stCondLst>
                                    <p:cond delay="1500"/>
                                  </p:stCondLst>
                                  <p:childTnLst>
                                    <p:set>
                                      <p:cBhvr>
                                        <p:cTn id="24" dur="1" fill="hold">
                                          <p:stCondLst>
                                            <p:cond delay="0"/>
                                          </p:stCondLst>
                                        </p:cTn>
                                        <p:tgtEl>
                                          <p:spTgt spid="21"/>
                                        </p:tgtEl>
                                        <p:attrNameLst>
                                          <p:attrName>style.visibility</p:attrName>
                                        </p:attrNameLst>
                                      </p:cBhvr>
                                      <p:to>
                                        <p:strVal val="visible"/>
                                      </p:to>
                                    </p:set>
                                    <p:animEffect transition="in" filter="wheel(1)">
                                      <p:cBhvr>
                                        <p:cTn id="25" dur="2000"/>
                                        <p:tgtEl>
                                          <p:spTgt spid="21"/>
                                        </p:tgtEl>
                                      </p:cBhvr>
                                    </p:animEffect>
                                  </p:childTnLst>
                                </p:cTn>
                              </p:par>
                              <p:par>
                                <p:cTn id="26" presetID="22" presetClass="entr" presetSubtype="1" fill="hold" grpId="0" nodeType="withEffect">
                                  <p:stCondLst>
                                    <p:cond delay="375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1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p:bldP spid="20" grpId="0"/>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tx1"/>
                </a:solidFill>
              </a:rPr>
              <a:pPr eaLnBrk="1" latinLnBrk="0" hangingPunct="1"/>
              <a:t>34</a:t>
            </a:fld>
            <a:endParaRPr kumimoji="0" lang="en-US" dirty="0">
              <a:solidFill>
                <a:schemeClr val="tx1"/>
              </a:solidFill>
            </a:endParaRPr>
          </a:p>
        </p:txBody>
      </p:sp>
      <p:sp>
        <p:nvSpPr>
          <p:cNvPr id="3" name="Rectangle 2"/>
          <p:cNvSpPr/>
          <p:nvPr/>
        </p:nvSpPr>
        <p:spPr>
          <a:xfrm>
            <a:off x="3770917" y="19288"/>
            <a:ext cx="7276351" cy="37548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96004B"/>
                </a:solidFill>
                <a:effectLst>
                  <a:outerShdw blurRad="50800" dist="39000" dir="5460000" algn="tl">
                    <a:srgbClr val="000000">
                      <a:alpha val="38000"/>
                    </a:srgbClr>
                  </a:outerShdw>
                </a:effectLst>
              </a:rPr>
              <a:t>A look at the phrase</a:t>
            </a:r>
            <a:br>
              <a:rPr lang="en-US" sz="5400" b="1" cap="none" spc="0" dirty="0" smtClean="0">
                <a:ln w="11430"/>
                <a:solidFill>
                  <a:srgbClr val="96004B"/>
                </a:solidFill>
                <a:effectLst>
                  <a:outerShdw blurRad="50800" dist="39000" dir="5460000" algn="tl">
                    <a:srgbClr val="000000">
                      <a:alpha val="38000"/>
                    </a:srgbClr>
                  </a:outerShdw>
                </a:effectLst>
              </a:rPr>
            </a:br>
            <a:r>
              <a:rPr lang="en-US" sz="4800" b="1" cap="none" spc="0" dirty="0" smtClean="0">
                <a:ln w="11430"/>
                <a:solidFill>
                  <a:srgbClr val="96004B"/>
                </a:solidFill>
                <a:effectLst>
                  <a:outerShdw blurRad="50800" dist="39000" dir="5460000" algn="tl">
                    <a:srgbClr val="000000">
                      <a:alpha val="38000"/>
                    </a:srgbClr>
                  </a:outerShdw>
                </a:effectLst>
              </a:rPr>
              <a:t>“between the </a:t>
            </a:r>
            <a:r>
              <a:rPr lang="en-US" sz="4800" b="1" cap="none" spc="0" dirty="0" err="1" smtClean="0">
                <a:ln w="11430"/>
                <a:solidFill>
                  <a:srgbClr val="0070C0"/>
                </a:solidFill>
                <a:effectLst>
                  <a:outerShdw blurRad="50800" dist="39000" dir="5460000" algn="tl">
                    <a:srgbClr val="000000">
                      <a:alpha val="38000"/>
                    </a:srgbClr>
                  </a:outerShdw>
                </a:effectLst>
              </a:rPr>
              <a:t>evening</a:t>
            </a:r>
            <a:r>
              <a:rPr lang="en-US" sz="4800" b="1" cap="none" spc="0" dirty="0" err="1" smtClean="0">
                <a:ln w="11430"/>
                <a:solidFill>
                  <a:srgbClr val="96004B"/>
                </a:solidFill>
                <a:effectLst>
                  <a:outerShdw blurRad="50800" dist="39000" dir="5460000" algn="tl">
                    <a:srgbClr val="000000">
                      <a:alpha val="38000"/>
                    </a:srgbClr>
                  </a:outerShdw>
                </a:effectLst>
              </a:rPr>
              <a:t>S</a:t>
            </a:r>
            <a:r>
              <a:rPr lang="en-US" sz="4800" b="1" cap="none" spc="0" dirty="0" smtClean="0">
                <a:ln w="11430"/>
                <a:solidFill>
                  <a:srgbClr val="96004B"/>
                </a:solidFill>
                <a:effectLst>
                  <a:outerShdw blurRad="50800" dist="39000" dir="5460000" algn="tl">
                    <a:srgbClr val="000000">
                      <a:alpha val="38000"/>
                    </a:srgbClr>
                  </a:outerShdw>
                </a:effectLst>
              </a:rPr>
              <a:t>”</a:t>
            </a:r>
            <a:r>
              <a:rPr lang="en-US" sz="5400" b="1" cap="none" spc="0" dirty="0" smtClean="0">
                <a:ln w="11430"/>
                <a:solidFill>
                  <a:srgbClr val="96004B"/>
                </a:solidFill>
                <a:effectLst>
                  <a:outerShdw blurRad="50800" dist="39000" dir="5460000" algn="tl">
                    <a:srgbClr val="000000">
                      <a:alpha val="38000"/>
                    </a:srgbClr>
                  </a:outerShdw>
                </a:effectLst>
              </a:rPr>
              <a:t/>
            </a:r>
            <a:br>
              <a:rPr lang="en-US" sz="5400" b="1" cap="none" spc="0" dirty="0" smtClean="0">
                <a:ln w="11430"/>
                <a:solidFill>
                  <a:srgbClr val="96004B"/>
                </a:solidFill>
                <a:effectLst>
                  <a:outerShdw blurRad="50800" dist="39000" dir="5460000" algn="tl">
                    <a:srgbClr val="000000">
                      <a:alpha val="38000"/>
                    </a:srgbClr>
                  </a:outerShdw>
                </a:effectLst>
              </a:rPr>
            </a:br>
            <a:r>
              <a:rPr lang="en-US" sz="4000" b="1" cap="none" spc="0" dirty="0" smtClean="0">
                <a:ln w="11430"/>
                <a:solidFill>
                  <a:srgbClr val="96004B"/>
                </a:solidFill>
                <a:effectLst>
                  <a:outerShdw blurRad="50800" dist="39000" dir="5460000" algn="tl">
                    <a:srgbClr val="000000">
                      <a:alpha val="38000"/>
                    </a:srgbClr>
                  </a:outerShdw>
                </a:effectLst>
              </a:rPr>
              <a:t>[“</a:t>
            </a:r>
            <a:r>
              <a:rPr lang="en-US" sz="4000" b="1" cap="none" spc="0" dirty="0" err="1" smtClean="0">
                <a:ln w="11430"/>
                <a:solidFill>
                  <a:srgbClr val="96004B"/>
                </a:solidFill>
                <a:effectLst>
                  <a:outerShdw blurRad="50800" dist="39000" dir="5460000" algn="tl">
                    <a:srgbClr val="000000">
                      <a:alpha val="38000"/>
                    </a:srgbClr>
                  </a:outerShdw>
                </a:effectLst>
              </a:rPr>
              <a:t>beyn</a:t>
            </a:r>
            <a:r>
              <a:rPr lang="en-US" sz="4000" b="1" cap="none" spc="0" dirty="0" smtClean="0">
                <a:ln w="11430"/>
                <a:solidFill>
                  <a:srgbClr val="96004B"/>
                </a:solidFill>
                <a:effectLst>
                  <a:outerShdw blurRad="50800" dist="39000" dir="5460000" algn="tl">
                    <a:srgbClr val="000000">
                      <a:alpha val="38000"/>
                    </a:srgbClr>
                  </a:outerShdw>
                </a:effectLst>
              </a:rPr>
              <a:t> ha </a:t>
            </a:r>
            <a:r>
              <a:rPr lang="en-US" sz="4000" b="1" cap="none" spc="0" dirty="0" err="1" smtClean="0">
                <a:ln w="11430"/>
                <a:solidFill>
                  <a:srgbClr val="96004B"/>
                </a:solidFill>
                <a:effectLst>
                  <a:outerShdw blurRad="50800" dist="39000" dir="5460000" algn="tl">
                    <a:srgbClr val="000000">
                      <a:alpha val="38000"/>
                    </a:srgbClr>
                  </a:outerShdw>
                </a:effectLst>
              </a:rPr>
              <a:t>arbayim</a:t>
            </a:r>
            <a:r>
              <a:rPr lang="en-US" sz="4000" b="1" cap="none" spc="0" dirty="0" smtClean="0">
                <a:ln w="11430"/>
                <a:solidFill>
                  <a:srgbClr val="96004B"/>
                </a:solidFill>
                <a:effectLst>
                  <a:outerShdw blurRad="50800" dist="39000" dir="5460000" algn="tl">
                    <a:srgbClr val="000000">
                      <a:alpha val="38000"/>
                    </a:srgbClr>
                  </a:outerShdw>
                </a:effectLst>
              </a:rPr>
              <a:t>”]</a:t>
            </a:r>
            <a:r>
              <a:rPr lang="en-US" sz="4400" b="1" cap="none" spc="0" dirty="0" smtClean="0">
                <a:ln w="11430"/>
                <a:solidFill>
                  <a:srgbClr val="96004B"/>
                </a:solidFill>
                <a:effectLst>
                  <a:outerShdw blurRad="50800" dist="39000" dir="5460000" algn="tl">
                    <a:srgbClr val="000000">
                      <a:alpha val="38000"/>
                    </a:srgbClr>
                  </a:outerShdw>
                </a:effectLst>
              </a:rPr>
              <a:t/>
            </a:r>
            <a:br>
              <a:rPr lang="en-US" sz="4400" b="1" cap="none" spc="0" dirty="0" smtClean="0">
                <a:ln w="11430"/>
                <a:solidFill>
                  <a:srgbClr val="96004B"/>
                </a:solidFill>
                <a:effectLst>
                  <a:outerShdw blurRad="50800" dist="39000" dir="5460000" algn="tl">
                    <a:srgbClr val="000000">
                      <a:alpha val="38000"/>
                    </a:srgbClr>
                  </a:outerShdw>
                </a:effectLst>
              </a:rPr>
            </a:br>
            <a:r>
              <a:rPr lang="en-US" sz="4800" b="1" cap="none" spc="0" dirty="0" smtClean="0">
                <a:ln w="11430"/>
                <a:solidFill>
                  <a:srgbClr val="96004B"/>
                </a:solidFill>
                <a:effectLst>
                  <a:outerShdw blurRad="50800" dist="39000" dir="5460000" algn="tl">
                    <a:srgbClr val="000000">
                      <a:alpha val="38000"/>
                    </a:srgbClr>
                  </a:outerShdw>
                </a:effectLst>
              </a:rPr>
              <a:t>using &lt;ereb&gt; H6153</a:t>
            </a:r>
            <a:br>
              <a:rPr lang="en-US" sz="4800" b="1" cap="none" spc="0" dirty="0" smtClean="0">
                <a:ln w="11430"/>
                <a:solidFill>
                  <a:srgbClr val="96004B"/>
                </a:solidFill>
                <a:effectLst>
                  <a:outerShdw blurRad="50800" dist="39000" dir="5460000" algn="tl">
                    <a:srgbClr val="000000">
                      <a:alpha val="38000"/>
                    </a:srgbClr>
                  </a:outerShdw>
                </a:effectLst>
              </a:rPr>
            </a:br>
            <a:r>
              <a:rPr lang="en-US" sz="4800" b="1" cap="none" spc="0" dirty="0" smtClean="0">
                <a:ln w="11430"/>
                <a:solidFill>
                  <a:srgbClr val="96004B"/>
                </a:solidFill>
                <a:effectLst>
                  <a:outerShdw blurRad="50800" dist="39000" dir="5460000" algn="tl">
                    <a:srgbClr val="000000">
                      <a:alpha val="38000"/>
                    </a:srgbClr>
                  </a:outerShdw>
                </a:effectLst>
              </a:rPr>
              <a:t> &amp; &lt;</a:t>
            </a:r>
            <a:r>
              <a:rPr lang="en-US" sz="4800" b="1" cap="none" spc="0" dirty="0" err="1" smtClean="0">
                <a:ln w="11430"/>
                <a:solidFill>
                  <a:srgbClr val="96004B"/>
                </a:solidFill>
                <a:effectLst>
                  <a:outerShdw blurRad="50800" dist="39000" dir="5460000" algn="tl">
                    <a:srgbClr val="000000">
                      <a:alpha val="38000"/>
                    </a:srgbClr>
                  </a:outerShdw>
                </a:effectLst>
              </a:rPr>
              <a:t>arab</a:t>
            </a:r>
            <a:r>
              <a:rPr lang="en-US" sz="4800" b="1" cap="none" spc="0" dirty="0" smtClean="0">
                <a:ln w="11430"/>
                <a:solidFill>
                  <a:srgbClr val="96004B"/>
                </a:solidFill>
                <a:effectLst>
                  <a:outerShdw blurRad="50800" dist="39000" dir="5460000" algn="tl">
                    <a:srgbClr val="000000">
                      <a:alpha val="38000"/>
                    </a:srgbClr>
                  </a:outerShdw>
                </a:effectLst>
              </a:rPr>
              <a:t>&gt; H6148</a:t>
            </a:r>
            <a:endParaRPr lang="en-US" sz="5400" b="1" cap="none" spc="0" dirty="0">
              <a:ln w="11430"/>
              <a:solidFill>
                <a:srgbClr val="96004B"/>
              </a:solidFill>
              <a:effectLst>
                <a:outerShdw blurRad="50800" dist="39000" dir="5460000" algn="tl">
                  <a:srgbClr val="000000">
                    <a:alpha val="38000"/>
                  </a:srgbClr>
                </a:outerShdw>
              </a:effectLst>
            </a:endParaRPr>
          </a:p>
        </p:txBody>
      </p:sp>
      <p:sp>
        <p:nvSpPr>
          <p:cNvPr id="4" name="Rectangle 3"/>
          <p:cNvSpPr/>
          <p:nvPr/>
        </p:nvSpPr>
        <p:spPr>
          <a:xfrm>
            <a:off x="3959385" y="4197737"/>
            <a:ext cx="6899416" cy="17543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none" spc="0" dirty="0" smtClean="0">
                <a:ln w="1905"/>
                <a:solidFill>
                  <a:srgbClr val="0070C0"/>
                </a:solidFill>
                <a:effectLst>
                  <a:innerShdw blurRad="69850" dist="43180" dir="5400000">
                    <a:srgbClr val="000000">
                      <a:alpha val="65000"/>
                    </a:srgbClr>
                  </a:innerShdw>
                </a:effectLst>
              </a:rPr>
              <a:t>A </a:t>
            </a:r>
            <a:r>
              <a:rPr lang="en-US" sz="4000" b="1" dirty="0" smtClean="0">
                <a:ln w="1905"/>
                <a:solidFill>
                  <a:srgbClr val="0070C0"/>
                </a:solidFill>
                <a:effectLst>
                  <a:innerShdw blurRad="69850" dist="43180" dir="5400000">
                    <a:srgbClr val="000000">
                      <a:alpha val="65000"/>
                    </a:srgbClr>
                  </a:innerShdw>
                </a:effectLst>
              </a:rPr>
              <a:t>co</a:t>
            </a:r>
            <a:r>
              <a:rPr lang="en-US" sz="4000" b="1" cap="none" spc="0" dirty="0" smtClean="0">
                <a:ln w="1905"/>
                <a:solidFill>
                  <a:srgbClr val="0070C0"/>
                </a:solidFill>
                <a:effectLst>
                  <a:innerShdw blurRad="69850" dist="43180" dir="5400000">
                    <a:srgbClr val="000000">
                      <a:alpha val="65000"/>
                    </a:srgbClr>
                  </a:innerShdw>
                </a:effectLst>
              </a:rPr>
              <a:t>mparison of tenses:</a:t>
            </a:r>
            <a:br>
              <a:rPr lang="en-US" sz="4000" b="1" cap="none" spc="0" dirty="0" smtClean="0">
                <a:ln w="1905"/>
                <a:solidFill>
                  <a:srgbClr val="0070C0"/>
                </a:solidFill>
                <a:effectLst>
                  <a:innerShdw blurRad="69850" dist="43180" dir="5400000">
                    <a:srgbClr val="000000">
                      <a:alpha val="65000"/>
                    </a:srgbClr>
                  </a:innerShdw>
                </a:effectLst>
              </a:rPr>
            </a:br>
            <a:r>
              <a:rPr lang="en-US" sz="4000" b="1" cap="none" spc="0" dirty="0" smtClean="0">
                <a:ln w="1905"/>
                <a:solidFill>
                  <a:srgbClr val="0070C0"/>
                </a:solidFill>
                <a:effectLst>
                  <a:innerShdw blurRad="69850" dist="43180" dir="5400000">
                    <a:srgbClr val="000000">
                      <a:alpha val="65000"/>
                    </a:srgbClr>
                  </a:innerShdw>
                </a:effectLst>
              </a:rPr>
              <a:t>singular &amp; plural.</a:t>
            </a:r>
            <a:r>
              <a:rPr lang="en-US" sz="4000" b="1" dirty="0">
                <a:ln w="1905"/>
                <a:solidFill>
                  <a:srgbClr val="0070C0"/>
                </a:solidFill>
                <a:effectLst>
                  <a:innerShdw blurRad="69850" dist="43180" dir="5400000">
                    <a:srgbClr val="000000">
                      <a:alpha val="65000"/>
                    </a:srgbClr>
                  </a:innerShdw>
                </a:effectLst>
              </a:rPr>
              <a:t/>
            </a:r>
            <a:br>
              <a:rPr lang="en-US" sz="4000" b="1" dirty="0">
                <a:ln w="1905"/>
                <a:solidFill>
                  <a:srgbClr val="0070C0"/>
                </a:solidFill>
                <a:effectLst>
                  <a:innerShdw blurRad="69850" dist="43180" dir="5400000">
                    <a:srgbClr val="000000">
                      <a:alpha val="65000"/>
                    </a:srgbClr>
                  </a:innerShdw>
                </a:effectLst>
              </a:rPr>
            </a:br>
            <a:r>
              <a:rPr lang="en-US" sz="1600" b="1" cap="none" spc="0" dirty="0" smtClean="0">
                <a:ln w="1905"/>
                <a:solidFill>
                  <a:srgbClr val="0070C0"/>
                </a:solidFill>
                <a:effectLst>
                  <a:innerShdw blurRad="69850" dist="43180" dir="5400000">
                    <a:srgbClr val="000000">
                      <a:alpha val="65000"/>
                    </a:srgbClr>
                  </a:innerShdw>
                </a:effectLst>
              </a:rPr>
              <a:t>    </a:t>
            </a:r>
            <a:r>
              <a:rPr lang="en-US" sz="2800" b="1" cap="none" spc="0" dirty="0" smtClean="0">
                <a:ln w="1905"/>
                <a:solidFill>
                  <a:srgbClr val="0070C0"/>
                </a:solidFill>
                <a:effectLst>
                  <a:innerShdw blurRad="69850" dist="43180" dir="5400000">
                    <a:srgbClr val="000000">
                      <a:alpha val="65000"/>
                    </a:srgbClr>
                  </a:innerShdw>
                </a:effectLst>
              </a:rPr>
              <a:t>[ereb]             [</a:t>
            </a:r>
            <a:r>
              <a:rPr lang="en-US" sz="2800" b="1" cap="none" spc="0" dirty="0" err="1" smtClean="0">
                <a:ln w="1905"/>
                <a:solidFill>
                  <a:srgbClr val="0070C0"/>
                </a:solidFill>
                <a:effectLst>
                  <a:innerShdw blurRad="69850" dist="43180" dir="5400000">
                    <a:srgbClr val="000000">
                      <a:alpha val="65000"/>
                    </a:srgbClr>
                  </a:innerShdw>
                </a:effectLst>
              </a:rPr>
              <a:t>arab</a:t>
            </a:r>
            <a:r>
              <a:rPr lang="en-US" sz="2800" b="1" cap="none" spc="0" dirty="0" smtClean="0">
                <a:ln w="1905"/>
                <a:solidFill>
                  <a:srgbClr val="0070C0"/>
                </a:solidFill>
                <a:effectLst>
                  <a:innerShdw blurRad="69850" dist="43180" dir="5400000">
                    <a:srgbClr val="000000">
                      <a:alpha val="65000"/>
                    </a:srgbClr>
                  </a:innerShdw>
                </a:effectLst>
              </a:rPr>
              <a:t>]</a:t>
            </a:r>
            <a:endParaRPr lang="en-US" sz="1600" b="1" cap="none" spc="0" dirty="0">
              <a:ln w="1905"/>
              <a:solidFill>
                <a:srgbClr val="0070C0"/>
              </a:solidFill>
              <a:effectLst>
                <a:innerShdw blurRad="69850" dist="43180" dir="5400000">
                  <a:srgbClr val="000000">
                    <a:alpha val="65000"/>
                  </a:srgbClr>
                </a:innerShdw>
              </a:effectLst>
            </a:endParaRPr>
          </a:p>
        </p:txBody>
      </p:sp>
      <p:sp>
        <p:nvSpPr>
          <p:cNvPr id="5" name="Rounded Rectangle 4"/>
          <p:cNvSpPr/>
          <p:nvPr/>
        </p:nvSpPr>
        <p:spPr>
          <a:xfrm rot="21031886">
            <a:off x="1590986" y="812464"/>
            <a:ext cx="1406436" cy="494386"/>
          </a:xfrm>
          <a:prstGeom prst="roundRect">
            <a:avLst/>
          </a:prstGeom>
          <a:solidFill>
            <a:schemeClr val="accent3">
              <a:lumMod val="40000"/>
              <a:lumOff val="60000"/>
            </a:schemeClr>
          </a:solidFill>
          <a:ln w="57150">
            <a:solidFill>
              <a:schemeClr val="accent6">
                <a:lumMod val="75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1153330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4" name="Title 2"/>
          <p:cNvSpPr>
            <a:spLocks noGrp="1"/>
          </p:cNvSpPr>
          <p:nvPr>
            <p:ph type="title"/>
          </p:nvPr>
        </p:nvSpPr>
        <p:spPr>
          <a:xfrm>
            <a:off x="2930704" y="-44837"/>
            <a:ext cx="8316924" cy="2123658"/>
          </a:xfrm>
        </p:spPr>
        <p:txBody>
          <a:bodyPr>
            <a:scene3d>
              <a:camera prst="orthographicFront"/>
              <a:lightRig rig="threePt" dir="t"/>
            </a:scene3d>
            <a:sp3d extrusionH="57150">
              <a:bevelT h="25400" prst="softRound"/>
            </a:sp3d>
          </a:bodyPr>
          <a:lstStyle/>
          <a:p>
            <a:pPr algn="ctr"/>
            <a:r>
              <a:rPr lang="en-US" sz="48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“ereb”</a:t>
            </a:r>
            <a:r>
              <a:rPr lang="en-US" sz="32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r>
              <a:rPr lang="en-US" sz="20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000" spc="3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H6153</a:t>
            </a:r>
            <a:r>
              <a:rPr lang="en-US" sz="20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48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as a noun; </a:t>
            </a:r>
            <a:r>
              <a:rPr lang="en-US" sz="48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
            </a:r>
            <a:br>
              <a:rPr lang="en-US" sz="48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br>
            <a:r>
              <a:rPr lang="en-US" sz="4800" dirty="0" smtClean="0">
                <a:ln>
                  <a:solidFill>
                    <a:srgbClr val="002060"/>
                  </a:solidFill>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Rounded MT Bold" pitchFamily="34" charset="0"/>
              </a:rPr>
              <a:t> </a:t>
            </a:r>
            <a:r>
              <a:rPr lang="en-US" sz="48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t>
            </a:r>
            <a:r>
              <a:rPr lang="en-US" sz="4800" dirty="0" err="1"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arab</a:t>
            </a:r>
            <a:r>
              <a:rPr lang="en-US" sz="48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t>
            </a:r>
            <a:r>
              <a:rPr lang="en-US" sz="20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t>
            </a:r>
            <a:r>
              <a:rPr lang="en-US" sz="2000" spc="3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H6150 &amp; H6148</a:t>
            </a:r>
            <a:r>
              <a:rPr lang="en-US" sz="20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t>
            </a:r>
            <a:r>
              <a:rPr lang="en-US" sz="48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as a verb </a:t>
            </a:r>
            <a:br>
              <a:rPr lang="en-US" sz="48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endParaRPr lang="en-US" dirty="0">
              <a:ln>
                <a:solidFill>
                  <a:srgbClr val="002060"/>
                </a:solidFill>
                <a:prstDash val="solid"/>
              </a:ln>
              <a:solidFill>
                <a:srgbClr val="B0DD7F"/>
              </a:solidFill>
            </a:endParaRPr>
          </a:p>
        </p:txBody>
      </p:sp>
      <p:sp>
        <p:nvSpPr>
          <p:cNvPr id="35" name="TextBox 29"/>
          <p:cNvSpPr txBox="1"/>
          <p:nvPr/>
        </p:nvSpPr>
        <p:spPr>
          <a:xfrm>
            <a:off x="1927025" y="4155093"/>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
        <p:nvSpPr>
          <p:cNvPr id="36" name="Rounded Rectangle 35"/>
          <p:cNvSpPr/>
          <p:nvPr/>
        </p:nvSpPr>
        <p:spPr>
          <a:xfrm rot="20894675">
            <a:off x="1485855" y="439065"/>
            <a:ext cx="1491940" cy="598232"/>
          </a:xfrm>
          <a:prstGeom prst="roundRect">
            <a:avLst/>
          </a:prstGeom>
          <a:solidFill>
            <a:srgbClr val="B83D68"/>
          </a:solidFill>
          <a:ln w="57150">
            <a:solidFill>
              <a:srgbClr val="0099FF"/>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h="25400" prst="softRound"/>
            </a:sp3d>
          </a:bodyPr>
          <a:lstStyle/>
          <a:p>
            <a:pPr algn="ctr"/>
            <a:r>
              <a:rPr lang="en-US" sz="2800" dirty="0" smtClean="0">
                <a:ln>
                  <a:solidFill>
                    <a:srgbClr val="002060"/>
                  </a:solidFill>
                </a:ln>
                <a:latin typeface="Arial Black" pitchFamily="34" charset="0"/>
              </a:rPr>
              <a:t>NEXT!</a:t>
            </a:r>
            <a:endParaRPr lang="en-CA" sz="2800" dirty="0">
              <a:latin typeface="Arial Black" pitchFamily="34" charset="0"/>
            </a:endParaRPr>
          </a:p>
        </p:txBody>
      </p:sp>
      <p:sp>
        <p:nvSpPr>
          <p:cNvPr id="37" name="Rounded Rectangle 36"/>
          <p:cNvSpPr/>
          <p:nvPr/>
        </p:nvSpPr>
        <p:spPr>
          <a:xfrm>
            <a:off x="3074720" y="1695440"/>
            <a:ext cx="7848872" cy="4896544"/>
          </a:xfrm>
          <a:prstGeom prst="roundRect">
            <a:avLst>
              <a:gd name="adj" fmla="val 6624"/>
            </a:avLst>
          </a:prstGeom>
          <a:solidFill>
            <a:schemeClr val="accent5">
              <a:lumMod val="20000"/>
              <a:lumOff val="80000"/>
            </a:schemeClr>
          </a:solidFill>
          <a:ln w="57150">
            <a:solidFill>
              <a:srgbClr val="DFA6C0"/>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400" dirty="0" smtClean="0">
                <a:solidFill>
                  <a:srgbClr val="C00000"/>
                </a:solidFill>
                <a:latin typeface="Rockwell Extra Bold" pitchFamily="18" charset="0"/>
              </a:rPr>
              <a:t>Many definitions for </a:t>
            </a:r>
            <a:r>
              <a:rPr lang="en-CA" sz="2400" b="1" u="sng" dirty="0" err="1" smtClean="0">
                <a:ln>
                  <a:solidFill>
                    <a:srgbClr val="002060"/>
                  </a:solidFill>
                </a:ln>
                <a:solidFill>
                  <a:srgbClr val="339933"/>
                </a:solidFill>
                <a:effectLst>
                  <a:glow rad="127000">
                    <a:srgbClr val="B0DD7F"/>
                  </a:glow>
                </a:effectLst>
                <a:latin typeface="Rockwell Extra Bold" pitchFamily="18" charset="0"/>
              </a:rPr>
              <a:t>arab</a:t>
            </a:r>
            <a:r>
              <a:rPr lang="en-CA" sz="2400" dirty="0" smtClean="0">
                <a:latin typeface="Rockwell Extra Bold" pitchFamily="18" charset="0"/>
              </a:rPr>
              <a:t> </a:t>
            </a:r>
            <a:r>
              <a:rPr lang="en-CA" sz="2400" dirty="0" smtClean="0">
                <a:solidFill>
                  <a:srgbClr val="C00000"/>
                </a:solidFill>
                <a:latin typeface="Rockwell Extra Bold" pitchFamily="18" charset="0"/>
              </a:rPr>
              <a:t>are </a:t>
            </a:r>
            <a:br>
              <a:rPr lang="en-CA" sz="2400" dirty="0" smtClean="0">
                <a:solidFill>
                  <a:srgbClr val="C00000"/>
                </a:solidFill>
                <a:latin typeface="Rockwell Extra Bold" pitchFamily="18" charset="0"/>
              </a:rPr>
            </a:br>
            <a:r>
              <a:rPr lang="en-CA" sz="2400" dirty="0" smtClean="0">
                <a:ln>
                  <a:solidFill>
                    <a:srgbClr val="002060"/>
                  </a:solidFill>
                </a:ln>
                <a:solidFill>
                  <a:srgbClr val="339933"/>
                </a:solidFill>
                <a:effectLst>
                  <a:glow rad="127000">
                    <a:srgbClr val="B0DD7F"/>
                  </a:glow>
                </a:effectLst>
                <a:latin typeface="Rockwell Extra Bold" pitchFamily="18" charset="0"/>
              </a:rPr>
              <a:t>descriptive </a:t>
            </a:r>
            <a:r>
              <a:rPr lang="en-CA" sz="2400" u="sng" dirty="0" smtClean="0">
                <a:ln>
                  <a:solidFill>
                    <a:srgbClr val="002060"/>
                  </a:solidFill>
                </a:ln>
                <a:solidFill>
                  <a:srgbClr val="339933"/>
                </a:solidFill>
                <a:effectLst>
                  <a:glow rad="127000">
                    <a:srgbClr val="B0DD7F"/>
                  </a:glow>
                </a:effectLst>
                <a:latin typeface="Rockwell Extra Bold" pitchFamily="18" charset="0"/>
              </a:rPr>
              <a:t>action</a:t>
            </a:r>
            <a:r>
              <a:rPr lang="en-CA" sz="2400" dirty="0" smtClean="0">
                <a:ln>
                  <a:solidFill>
                    <a:srgbClr val="002060"/>
                  </a:solidFill>
                </a:ln>
                <a:solidFill>
                  <a:srgbClr val="339933"/>
                </a:solidFill>
                <a:effectLst>
                  <a:glow rad="127000">
                    <a:srgbClr val="B0DD7F"/>
                  </a:glow>
                </a:effectLst>
                <a:latin typeface="Rockwell Extra Bold" pitchFamily="18" charset="0"/>
              </a:rPr>
              <a:t> </a:t>
            </a:r>
            <a:r>
              <a:rPr lang="en-CA" sz="2400" dirty="0" smtClean="0">
                <a:solidFill>
                  <a:srgbClr val="C00000"/>
                </a:solidFill>
                <a:latin typeface="Rockwell Extra Bold" pitchFamily="18" charset="0"/>
              </a:rPr>
              <a:t>words.</a:t>
            </a:r>
          </a:p>
          <a:p>
            <a:pPr algn="ctr"/>
            <a:r>
              <a:rPr lang="en-CA" sz="2400" dirty="0" smtClean="0">
                <a:solidFill>
                  <a:srgbClr val="C00000"/>
                </a:solidFill>
                <a:latin typeface="Rockwell Extra Bold" pitchFamily="18" charset="0"/>
              </a:rPr>
              <a:t>Every </a:t>
            </a:r>
            <a:r>
              <a:rPr lang="en-CA" sz="2400" dirty="0" smtClean="0">
                <a:solidFill>
                  <a:srgbClr val="00B0F0"/>
                </a:solidFill>
                <a:latin typeface="Rockwell Extra Bold" pitchFamily="18" charset="0"/>
              </a:rPr>
              <a:t>ereb twilight </a:t>
            </a:r>
            <a:r>
              <a:rPr lang="en-CA" sz="2400" dirty="0" smtClean="0">
                <a:solidFill>
                  <a:srgbClr val="C00000"/>
                </a:solidFill>
                <a:latin typeface="Rockwell Extra Bold" pitchFamily="18" charset="0"/>
              </a:rPr>
              <a:t>is an </a:t>
            </a:r>
            <a:r>
              <a:rPr lang="en-CA" sz="2400" dirty="0" err="1" smtClean="0">
                <a:ln>
                  <a:solidFill>
                    <a:srgbClr val="006666"/>
                  </a:solidFill>
                </a:ln>
                <a:solidFill>
                  <a:srgbClr val="B0DD7F"/>
                </a:solidFill>
                <a:latin typeface="Rockwell Extra Bold" pitchFamily="18" charset="0"/>
              </a:rPr>
              <a:t>arab</a:t>
            </a:r>
            <a:r>
              <a:rPr lang="en-CA" sz="2400" dirty="0" smtClean="0">
                <a:ln>
                  <a:solidFill>
                    <a:srgbClr val="006666"/>
                  </a:solidFill>
                </a:ln>
                <a:solidFill>
                  <a:srgbClr val="B0DD7F"/>
                </a:solidFill>
                <a:latin typeface="Rockwell Extra Bold" pitchFamily="18" charset="0"/>
              </a:rPr>
              <a:t> “mixing”!</a:t>
            </a:r>
          </a:p>
          <a:p>
            <a:r>
              <a:rPr lang="en-CA" sz="2400" dirty="0" smtClean="0">
                <a:ln>
                  <a:solidFill>
                    <a:srgbClr val="006666"/>
                  </a:solidFill>
                </a:ln>
                <a:solidFill>
                  <a:srgbClr val="B0DD7F"/>
                </a:solidFill>
                <a:latin typeface="Rockwell Extra Bold" pitchFamily="18" charset="0"/>
              </a:rPr>
              <a:t>                      </a:t>
            </a:r>
            <a:r>
              <a:rPr lang="en-CA" sz="2400" dirty="0" smtClean="0">
                <a:ln>
                  <a:solidFill>
                    <a:srgbClr val="006666"/>
                  </a:solidFill>
                </a:ln>
                <a:solidFill>
                  <a:srgbClr val="00B0F0"/>
                </a:solidFill>
                <a:latin typeface="Rockwell Extra Bold" pitchFamily="18" charset="0"/>
              </a:rPr>
              <a:t>(noun)                            </a:t>
            </a:r>
            <a:r>
              <a:rPr lang="en-CA" sz="2400" dirty="0" smtClean="0">
                <a:ln>
                  <a:solidFill>
                    <a:srgbClr val="006666"/>
                  </a:solidFill>
                </a:ln>
                <a:solidFill>
                  <a:srgbClr val="B0DD7F"/>
                </a:solidFill>
                <a:latin typeface="Rockwell Extra Bold" pitchFamily="18" charset="0"/>
              </a:rPr>
              <a:t>(verb)</a:t>
            </a:r>
            <a:endParaRPr lang="en-CA" sz="1200" b="1" dirty="0" smtClean="0">
              <a:solidFill>
                <a:schemeClr val="tx1">
                  <a:lumMod val="75000"/>
                  <a:lumOff val="25000"/>
                </a:schemeClr>
              </a:solidFill>
              <a:latin typeface="Poor Richard" pitchFamily="18" charset="0"/>
            </a:endParaRPr>
          </a:p>
          <a:p>
            <a:pPr algn="ctr"/>
            <a:r>
              <a:rPr lang="en-CA" sz="2400" b="1" dirty="0" smtClean="0">
                <a:solidFill>
                  <a:srgbClr val="0070C0"/>
                </a:solidFill>
                <a:effectLst>
                  <a:glow rad="127000">
                    <a:srgbClr val="00FFFF"/>
                  </a:glow>
                </a:effectLst>
                <a:latin typeface="Arial Rounded MT Bold" pitchFamily="34" charset="0"/>
              </a:rPr>
              <a:t>Boqer/morning  </a:t>
            </a:r>
            <a:r>
              <a:rPr lang="en-CA" sz="1600" dirty="0" smtClean="0">
                <a:solidFill>
                  <a:srgbClr val="0070C0"/>
                </a:solidFill>
                <a:effectLst>
                  <a:glow rad="127000">
                    <a:srgbClr val="00FFFF"/>
                  </a:glow>
                </a:effectLst>
                <a:latin typeface="Arial Rounded MT Bold" pitchFamily="34" charset="0"/>
              </a:rPr>
              <a:t>[the noun] </a:t>
            </a:r>
            <a:r>
              <a:rPr lang="en-CA" sz="1600" dirty="0" smtClean="0">
                <a:solidFill>
                  <a:srgbClr val="0070C0"/>
                </a:solidFill>
                <a:latin typeface="Arial Rounded MT Bold" pitchFamily="34" charset="0"/>
              </a:rPr>
              <a:t> </a:t>
            </a:r>
            <a:r>
              <a:rPr lang="en-CA" sz="2400" dirty="0" smtClean="0">
                <a:solidFill>
                  <a:srgbClr val="C00000"/>
                </a:solidFill>
                <a:latin typeface="Rockwell Extra Bold" pitchFamily="18" charset="0"/>
              </a:rPr>
              <a:t>identifies a </a:t>
            </a:r>
            <a:r>
              <a:rPr lang="en-CA" sz="2400" dirty="0">
                <a:ln>
                  <a:solidFill>
                    <a:srgbClr val="006666"/>
                  </a:solidFill>
                </a:ln>
                <a:solidFill>
                  <a:srgbClr val="B0DD7F"/>
                </a:solidFill>
                <a:latin typeface="Rockwell Extra Bold" pitchFamily="18" charset="0"/>
              </a:rPr>
              <a:t>“</a:t>
            </a:r>
            <a:r>
              <a:rPr lang="en-CA" sz="2400" dirty="0" smtClean="0">
                <a:ln>
                  <a:solidFill>
                    <a:srgbClr val="006666"/>
                  </a:solidFill>
                </a:ln>
                <a:solidFill>
                  <a:srgbClr val="B0DD7F"/>
                </a:solidFill>
                <a:latin typeface="Rockwell Extra Bold" pitchFamily="18" charset="0"/>
              </a:rPr>
              <a:t>mixing”</a:t>
            </a:r>
            <a:endParaRPr lang="en-CA" sz="2400" dirty="0">
              <a:ln>
                <a:solidFill>
                  <a:srgbClr val="006666"/>
                </a:solidFill>
              </a:ln>
              <a:solidFill>
                <a:srgbClr val="B0DD7F"/>
              </a:solidFill>
              <a:latin typeface="Rockwell Extra Bold" pitchFamily="18" charset="0"/>
            </a:endParaRPr>
          </a:p>
          <a:p>
            <a:pPr algn="ctr"/>
            <a:r>
              <a:rPr lang="en-CA" sz="2400" dirty="0" smtClean="0">
                <a:solidFill>
                  <a:srgbClr val="C00000"/>
                </a:solidFill>
                <a:latin typeface="Rockwell Extra Bold" pitchFamily="18" charset="0"/>
              </a:rPr>
              <a:t>of the Light </a:t>
            </a:r>
            <a:r>
              <a:rPr lang="en-CA" sz="900" dirty="0" smtClean="0">
                <a:solidFill>
                  <a:srgbClr val="C00000"/>
                </a:solidFill>
                <a:latin typeface="Rockwell Extra Bold" pitchFamily="18" charset="0"/>
              </a:rPr>
              <a:t> </a:t>
            </a:r>
            <a:r>
              <a:rPr lang="en-CA" sz="1600" dirty="0" smtClean="0">
                <a:solidFill>
                  <a:srgbClr val="0070C0"/>
                </a:solidFill>
                <a:effectLst>
                  <a:glow rad="127000">
                    <a:srgbClr val="00FFFF"/>
                  </a:glow>
                </a:effectLst>
                <a:latin typeface="Arial Rounded MT Bold" pitchFamily="34" charset="0"/>
              </a:rPr>
              <a:t>[noun] </a:t>
            </a:r>
            <a:r>
              <a:rPr lang="en-CA" sz="2400" dirty="0" smtClean="0">
                <a:solidFill>
                  <a:srgbClr val="C00000"/>
                </a:solidFill>
                <a:latin typeface="Rockwell Extra Bold" pitchFamily="18" charset="0"/>
              </a:rPr>
              <a:t> with the Night </a:t>
            </a:r>
            <a:r>
              <a:rPr lang="en-CA" sz="1200" dirty="0" smtClean="0">
                <a:solidFill>
                  <a:srgbClr val="C00000"/>
                </a:solidFill>
                <a:latin typeface="Rockwell Extra Bold" pitchFamily="18" charset="0"/>
              </a:rPr>
              <a:t> </a:t>
            </a:r>
            <a:r>
              <a:rPr lang="en-CA" sz="1600" dirty="0" smtClean="0">
                <a:solidFill>
                  <a:srgbClr val="0070C0"/>
                </a:solidFill>
                <a:effectLst>
                  <a:glow rad="127000">
                    <a:srgbClr val="00FFFF"/>
                  </a:glow>
                </a:effectLst>
                <a:latin typeface="Arial Rounded MT Bold" pitchFamily="34" charset="0"/>
              </a:rPr>
              <a:t>[</a:t>
            </a:r>
            <a:r>
              <a:rPr lang="en-CA" sz="1600" dirty="0">
                <a:solidFill>
                  <a:srgbClr val="0070C0"/>
                </a:solidFill>
                <a:effectLst>
                  <a:glow rad="127000">
                    <a:srgbClr val="00FFFF"/>
                  </a:glow>
                </a:effectLst>
                <a:latin typeface="Arial Rounded MT Bold" pitchFamily="34" charset="0"/>
              </a:rPr>
              <a:t>noun</a:t>
            </a:r>
            <a:r>
              <a:rPr lang="en-CA" sz="1600" dirty="0" smtClean="0">
                <a:solidFill>
                  <a:srgbClr val="0070C0"/>
                </a:solidFill>
                <a:effectLst>
                  <a:glow rad="127000">
                    <a:srgbClr val="00FFFF"/>
                  </a:glow>
                </a:effectLst>
                <a:latin typeface="Arial Rounded MT Bold" pitchFamily="34" charset="0"/>
              </a:rPr>
              <a:t>]</a:t>
            </a:r>
            <a:r>
              <a:rPr lang="en-CA" sz="1400" dirty="0" smtClean="0">
                <a:solidFill>
                  <a:srgbClr val="0070C0"/>
                </a:solidFill>
                <a:latin typeface="Rockwell Extra Bold" pitchFamily="18" charset="0"/>
              </a:rPr>
              <a:t>.</a:t>
            </a:r>
          </a:p>
          <a:p>
            <a:pPr algn="ctr"/>
            <a:endParaRPr lang="en-CA" sz="1400" dirty="0" smtClean="0">
              <a:solidFill>
                <a:srgbClr val="0070C0"/>
              </a:solidFill>
              <a:latin typeface="Rockwell Extra Bold" pitchFamily="18" charset="0"/>
            </a:endParaRPr>
          </a:p>
          <a:p>
            <a:pPr algn="ctr"/>
            <a:r>
              <a:rPr lang="en-CA" sz="2400" b="1" dirty="0" smtClean="0">
                <a:ln>
                  <a:solidFill>
                    <a:srgbClr val="002060"/>
                  </a:solidFill>
                </a:ln>
                <a:solidFill>
                  <a:srgbClr val="339933"/>
                </a:solidFill>
                <a:effectLst>
                  <a:glow rad="127000">
                    <a:srgbClr val="B0DD7F"/>
                  </a:glow>
                </a:effectLst>
                <a:latin typeface="Rockwell Extra Bold" pitchFamily="18" charset="0"/>
              </a:rPr>
              <a:t>Arab,</a:t>
            </a:r>
            <a:r>
              <a:rPr lang="en-CA" sz="2400" b="1" dirty="0" smtClean="0">
                <a:ln>
                  <a:solidFill>
                    <a:srgbClr val="002060"/>
                  </a:solidFill>
                </a:ln>
                <a:solidFill>
                  <a:srgbClr val="339933"/>
                </a:solidFill>
                <a:effectLst>
                  <a:glow rad="127000">
                    <a:srgbClr val="00FF00"/>
                  </a:glow>
                </a:effectLst>
                <a:latin typeface="Rockwell Extra Bold" pitchFamily="18" charset="0"/>
              </a:rPr>
              <a:t> </a:t>
            </a:r>
            <a:r>
              <a:rPr lang="en-CA" sz="2400" dirty="0" smtClean="0">
                <a:solidFill>
                  <a:srgbClr val="C00000"/>
                </a:solidFill>
                <a:latin typeface="Rockwell Extra Bold" pitchFamily="18" charset="0"/>
              </a:rPr>
              <a:t>when it is </a:t>
            </a:r>
            <a:r>
              <a:rPr lang="en-CA" sz="2400" u="sng" dirty="0" smtClean="0">
                <a:solidFill>
                  <a:srgbClr val="C00000"/>
                </a:solidFill>
                <a:latin typeface="Rockwell Extra Bold" pitchFamily="18" charset="0"/>
              </a:rPr>
              <a:t>applied to</a:t>
            </a:r>
            <a:r>
              <a:rPr lang="en-CA" sz="2400" dirty="0" smtClean="0">
                <a:solidFill>
                  <a:srgbClr val="C00000"/>
                </a:solidFill>
                <a:latin typeface="Rockwell Extra Bold" pitchFamily="18" charset="0"/>
              </a:rPr>
              <a:t> </a:t>
            </a:r>
            <a:r>
              <a:rPr lang="en-CA" sz="2400" b="1" dirty="0" smtClean="0">
                <a:solidFill>
                  <a:srgbClr val="0070C0"/>
                </a:solidFill>
                <a:effectLst>
                  <a:glow rad="127000">
                    <a:srgbClr val="00FFFF"/>
                  </a:glow>
                </a:effectLst>
                <a:latin typeface="Arial Rounded MT Bold" pitchFamily="34" charset="0"/>
              </a:rPr>
              <a:t>morning</a:t>
            </a:r>
            <a:r>
              <a:rPr lang="en-CA" sz="2400" dirty="0" smtClean="0">
                <a:solidFill>
                  <a:srgbClr val="C00000"/>
                </a:solidFill>
                <a:latin typeface="Rockwell Extra Bold" pitchFamily="18" charset="0"/>
              </a:rPr>
              <a:t> </a:t>
            </a:r>
            <a:r>
              <a:rPr lang="en-CA" dirty="0" smtClean="0">
                <a:solidFill>
                  <a:srgbClr val="0070C0"/>
                </a:solidFill>
                <a:effectLst>
                  <a:glow rad="127000">
                    <a:srgbClr val="00FFFF"/>
                  </a:glow>
                </a:effectLst>
                <a:latin typeface="Arial Rounded MT Bold" pitchFamily="34" charset="0"/>
              </a:rPr>
              <a:t>{boqer}, </a:t>
            </a:r>
            <a:r>
              <a:rPr lang="en-CA" sz="2400" dirty="0" smtClean="0">
                <a:solidFill>
                  <a:srgbClr val="C00000"/>
                </a:solidFill>
                <a:latin typeface="Rockwell Extra Bold" pitchFamily="18" charset="0"/>
              </a:rPr>
              <a:t> also describes the </a:t>
            </a:r>
            <a:r>
              <a:rPr lang="en-CA" sz="2400" dirty="0">
                <a:ln>
                  <a:solidFill>
                    <a:srgbClr val="006666"/>
                  </a:solidFill>
                </a:ln>
                <a:solidFill>
                  <a:srgbClr val="B0DD7F"/>
                </a:solidFill>
                <a:latin typeface="Rockwell Extra Bold" pitchFamily="18" charset="0"/>
              </a:rPr>
              <a:t>mixing</a:t>
            </a:r>
            <a:r>
              <a:rPr lang="en-CA" sz="2400" dirty="0" smtClean="0">
                <a:solidFill>
                  <a:srgbClr val="C00000"/>
                </a:solidFill>
                <a:latin typeface="Rockwell Extra Bold" pitchFamily="18" charset="0"/>
              </a:rPr>
              <a:t> of </a:t>
            </a:r>
            <a:br>
              <a:rPr lang="en-CA" sz="2400" dirty="0" smtClean="0">
                <a:solidFill>
                  <a:srgbClr val="C00000"/>
                </a:solidFill>
                <a:latin typeface="Rockwell Extra Bold" pitchFamily="18" charset="0"/>
              </a:rPr>
            </a:br>
            <a:r>
              <a:rPr lang="en-CA" sz="1600" spc="300" dirty="0" smtClean="0">
                <a:ln>
                  <a:solidFill>
                    <a:srgbClr val="002060"/>
                  </a:solidFill>
                </a:ln>
                <a:solidFill>
                  <a:srgbClr val="339933"/>
                </a:solidFill>
                <a:effectLst>
                  <a:glow rad="127000">
                    <a:srgbClr val="B0DD7F"/>
                  </a:glow>
                </a:effectLst>
                <a:latin typeface="Rockwell Extra Bold" pitchFamily="18" charset="0"/>
              </a:rPr>
              <a:t>[the action/verb] </a:t>
            </a:r>
            <a:r>
              <a:rPr lang="en-CA" sz="1600" dirty="0" smtClean="0">
                <a:ln>
                  <a:solidFill>
                    <a:srgbClr val="002060"/>
                  </a:solidFill>
                </a:ln>
                <a:solidFill>
                  <a:srgbClr val="339933"/>
                </a:solidFill>
                <a:latin typeface="Rockwell Extra Bold" pitchFamily="18" charset="0"/>
              </a:rPr>
              <a:t/>
            </a:r>
            <a:br>
              <a:rPr lang="en-CA" sz="1600" dirty="0" smtClean="0">
                <a:ln>
                  <a:solidFill>
                    <a:srgbClr val="002060"/>
                  </a:solidFill>
                </a:ln>
                <a:solidFill>
                  <a:srgbClr val="339933"/>
                </a:solidFill>
                <a:latin typeface="Rockwell Extra Bold" pitchFamily="18" charset="0"/>
              </a:rPr>
            </a:br>
            <a:r>
              <a:rPr lang="en-CA" sz="2400" dirty="0" smtClean="0">
                <a:solidFill>
                  <a:srgbClr val="C00000"/>
                </a:solidFill>
                <a:latin typeface="Rockwell Extra Bold" pitchFamily="18" charset="0"/>
              </a:rPr>
              <a:t>“light and darkness” in the </a:t>
            </a:r>
            <a:r>
              <a:rPr lang="en-CA" sz="2400" b="1" dirty="0" smtClean="0">
                <a:solidFill>
                  <a:srgbClr val="0070C0"/>
                </a:solidFill>
                <a:effectLst>
                  <a:glow rad="127000">
                    <a:srgbClr val="00FFFF"/>
                  </a:glow>
                </a:effectLst>
                <a:latin typeface="Arial Rounded MT Bold" pitchFamily="34" charset="0"/>
              </a:rPr>
              <a:t>morning.</a:t>
            </a:r>
            <a:r>
              <a:rPr lang="en-CA" sz="2400" dirty="0" smtClean="0">
                <a:solidFill>
                  <a:srgbClr val="C00000"/>
                </a:solidFill>
                <a:latin typeface="Rockwell Extra Bold" pitchFamily="18" charset="0"/>
              </a:rPr>
              <a:t> </a:t>
            </a:r>
            <a:endParaRPr lang="en-CA" sz="2000" dirty="0">
              <a:ln>
                <a:solidFill>
                  <a:srgbClr val="006666"/>
                </a:solidFill>
              </a:ln>
              <a:solidFill>
                <a:srgbClr val="B0DD7F"/>
              </a:solidFill>
              <a:latin typeface="Rockwell Extra Bold" pitchFamily="18" charset="0"/>
            </a:endParaRPr>
          </a:p>
          <a:p>
            <a:endParaRPr lang="en-CA" sz="1200" dirty="0">
              <a:ln>
                <a:solidFill>
                  <a:srgbClr val="006666"/>
                </a:solidFill>
              </a:ln>
              <a:solidFill>
                <a:srgbClr val="B0DD7F"/>
              </a:solidFill>
              <a:latin typeface="Rockwell Extra Bold" pitchFamily="18" charset="0"/>
            </a:endParaRPr>
          </a:p>
          <a:p>
            <a:pPr algn="ctr"/>
            <a:r>
              <a:rPr lang="en-CA" sz="2600" b="1" dirty="0" smtClean="0">
                <a:solidFill>
                  <a:schemeClr val="tx1">
                    <a:lumMod val="75000"/>
                    <a:lumOff val="25000"/>
                  </a:schemeClr>
                </a:solidFill>
                <a:latin typeface="Poor Richard" pitchFamily="18" charset="0"/>
              </a:rPr>
              <a:t>(</a:t>
            </a:r>
            <a:r>
              <a:rPr lang="en-CA" sz="2600" b="1" u="sng" dirty="0" smtClean="0">
                <a:solidFill>
                  <a:schemeClr val="tx1">
                    <a:lumMod val="75000"/>
                    <a:lumOff val="25000"/>
                  </a:schemeClr>
                </a:solidFill>
                <a:latin typeface="Poor Richard" pitchFamily="18" charset="0"/>
              </a:rPr>
              <a:t>Note</a:t>
            </a:r>
            <a:r>
              <a:rPr lang="en-CA" sz="2600" b="1" dirty="0" smtClean="0">
                <a:solidFill>
                  <a:schemeClr val="tx1">
                    <a:lumMod val="75000"/>
                    <a:lumOff val="25000"/>
                  </a:schemeClr>
                </a:solidFill>
                <a:latin typeface="Poor Richard" pitchFamily="18" charset="0"/>
              </a:rPr>
              <a:t>:   Every </a:t>
            </a:r>
            <a:r>
              <a:rPr lang="en-CA" sz="2600" b="1" dirty="0">
                <a:solidFill>
                  <a:srgbClr val="00B0F0"/>
                </a:solidFill>
                <a:latin typeface="Poor Richard" pitchFamily="18" charset="0"/>
              </a:rPr>
              <a:t>boqer</a:t>
            </a:r>
            <a:r>
              <a:rPr lang="en-CA" sz="2600" b="1" dirty="0">
                <a:solidFill>
                  <a:schemeClr val="tx1">
                    <a:lumMod val="75000"/>
                    <a:lumOff val="25000"/>
                  </a:schemeClr>
                </a:solidFill>
                <a:latin typeface="Poor Richard" pitchFamily="18" charset="0"/>
              </a:rPr>
              <a:t> is </a:t>
            </a:r>
            <a:r>
              <a:rPr lang="en-CA" sz="2600" b="1" dirty="0" smtClean="0">
                <a:solidFill>
                  <a:schemeClr val="tx1">
                    <a:lumMod val="75000"/>
                    <a:lumOff val="25000"/>
                  </a:schemeClr>
                </a:solidFill>
                <a:latin typeface="Poor Richard" pitchFamily="18" charset="0"/>
              </a:rPr>
              <a:t>an </a:t>
            </a:r>
            <a:r>
              <a:rPr lang="en-CA" sz="2600" b="1" dirty="0" err="1" smtClean="0">
                <a:ln>
                  <a:solidFill>
                    <a:srgbClr val="006600"/>
                  </a:solidFill>
                </a:ln>
                <a:solidFill>
                  <a:srgbClr val="B0DD7F"/>
                </a:solidFill>
                <a:latin typeface="Poor Richard" pitchFamily="18" charset="0"/>
              </a:rPr>
              <a:t>arab</a:t>
            </a:r>
            <a:r>
              <a:rPr lang="en-CA" sz="2600" b="1" dirty="0">
                <a:solidFill>
                  <a:schemeClr val="tx1">
                    <a:lumMod val="75000"/>
                    <a:lumOff val="25000"/>
                  </a:schemeClr>
                </a:solidFill>
                <a:latin typeface="Poor Richard" pitchFamily="18" charset="0"/>
              </a:rPr>
              <a:t> </a:t>
            </a:r>
            <a:r>
              <a:rPr lang="en-CA" sz="2600" b="1" dirty="0" smtClean="0">
                <a:solidFill>
                  <a:schemeClr val="tx1">
                    <a:lumMod val="75000"/>
                    <a:lumOff val="25000"/>
                  </a:schemeClr>
                </a:solidFill>
                <a:latin typeface="Poor Richard" pitchFamily="18" charset="0"/>
              </a:rPr>
              <a:t>only when there is a qualifier.)</a:t>
            </a:r>
            <a:r>
              <a:rPr lang="en-CA" sz="2600" dirty="0" smtClean="0">
                <a:solidFill>
                  <a:srgbClr val="C00000"/>
                </a:solidFill>
                <a:latin typeface="Rockwell Extra Bold" pitchFamily="18" charset="0"/>
              </a:rPr>
              <a:t> </a:t>
            </a:r>
            <a:endParaRPr lang="en-CA" sz="2600" dirty="0">
              <a:solidFill>
                <a:srgbClr val="C00000"/>
              </a:solidFill>
              <a:latin typeface="Rockwell Extra Bold" pitchFamily="18" charset="0"/>
            </a:endParaRPr>
          </a:p>
        </p:txBody>
      </p:sp>
      <p:sp>
        <p:nvSpPr>
          <p:cNvPr id="38" name="TextBox 29"/>
          <p:cNvSpPr txBox="1"/>
          <p:nvPr/>
        </p:nvSpPr>
        <p:spPr>
          <a:xfrm>
            <a:off x="1927025" y="1619240"/>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NEWEST</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3760850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500" fill="hold"/>
                                        <p:tgtEl>
                                          <p:spTgt spid="36"/>
                                        </p:tgtEl>
                                        <p:attrNameLst>
                                          <p:attrName>ppt_x</p:attrName>
                                        </p:attrNameLst>
                                      </p:cBhvr>
                                      <p:tavLst>
                                        <p:tav tm="0">
                                          <p:val>
                                            <p:strVal val="0-#ppt_w/2"/>
                                          </p:val>
                                        </p:tav>
                                        <p:tav tm="100000">
                                          <p:val>
                                            <p:strVal val="#ppt_x"/>
                                          </p:val>
                                        </p:tav>
                                      </p:tavLst>
                                    </p:anim>
                                    <p:anim calcmode="lin" valueType="num">
                                      <p:cBhvr additive="base">
                                        <p:cTn id="8" dur="1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7">
                                            <p:txEl>
                                              <p:pRg st="0" end="0"/>
                                            </p:txEl>
                                          </p:spTgt>
                                        </p:tgtEl>
                                        <p:attrNameLst>
                                          <p:attrName>style.visibility</p:attrName>
                                        </p:attrNameLst>
                                      </p:cBhvr>
                                      <p:to>
                                        <p:strVal val="visible"/>
                                      </p:to>
                                    </p:set>
                                    <p:animEffect transition="in" filter="wipe(left)">
                                      <p:cBhvr>
                                        <p:cTn id="13" dur="1750"/>
                                        <p:tgtEl>
                                          <p:spTgt spid="37">
                                            <p:txEl>
                                              <p:pRg st="0" end="0"/>
                                            </p:txEl>
                                          </p:spTgt>
                                        </p:tgtEl>
                                      </p:cBhvr>
                                    </p:animEffect>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1750"/>
                                        <p:tgtEl>
                                          <p:spTgt spid="38"/>
                                        </p:tgtEl>
                                      </p:cBhvr>
                                    </p:animEffect>
                                  </p:childTnLst>
                                </p:cTn>
                              </p:par>
                            </p:childTnLst>
                          </p:cTn>
                        </p:par>
                        <p:par>
                          <p:cTn id="18" fill="hold">
                            <p:stCondLst>
                              <p:cond delay="3500"/>
                            </p:stCondLst>
                            <p:childTnLst>
                              <p:par>
                                <p:cTn id="19" presetID="22" presetClass="entr" presetSubtype="1"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175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xEl>
                                              <p:pRg st="1" end="1"/>
                                            </p:txEl>
                                          </p:spTgt>
                                        </p:tgtEl>
                                        <p:attrNameLst>
                                          <p:attrName>style.visibility</p:attrName>
                                        </p:attrNameLst>
                                      </p:cBhvr>
                                      <p:to>
                                        <p:strVal val="visible"/>
                                      </p:to>
                                    </p:set>
                                    <p:animEffect transition="in" filter="wipe(left)">
                                      <p:cBhvr>
                                        <p:cTn id="26" dur="1750"/>
                                        <p:tgtEl>
                                          <p:spTgt spid="3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7">
                                            <p:txEl>
                                              <p:pRg st="2" end="2"/>
                                            </p:txEl>
                                          </p:spTgt>
                                        </p:tgtEl>
                                        <p:attrNameLst>
                                          <p:attrName>style.visibility</p:attrName>
                                        </p:attrNameLst>
                                      </p:cBhvr>
                                      <p:to>
                                        <p:strVal val="visible"/>
                                      </p:to>
                                    </p:set>
                                    <p:animEffect transition="in" filter="wipe(left)">
                                      <p:cBhvr>
                                        <p:cTn id="31" dur="1750"/>
                                        <p:tgtEl>
                                          <p:spTgt spid="3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7">
                                            <p:txEl>
                                              <p:pRg st="3" end="3"/>
                                            </p:txEl>
                                          </p:spTgt>
                                        </p:tgtEl>
                                        <p:attrNameLst>
                                          <p:attrName>style.visibility</p:attrName>
                                        </p:attrNameLst>
                                      </p:cBhvr>
                                      <p:to>
                                        <p:strVal val="visible"/>
                                      </p:to>
                                    </p:set>
                                    <p:animEffect transition="in" filter="wipe(left)">
                                      <p:cBhvr>
                                        <p:cTn id="36" dur="1750"/>
                                        <p:tgtEl>
                                          <p:spTgt spid="37">
                                            <p:txEl>
                                              <p:pRg st="3" end="3"/>
                                            </p:txEl>
                                          </p:spTgt>
                                        </p:tgtEl>
                                      </p:cBhvr>
                                    </p:animEffect>
                                  </p:childTnLst>
                                </p:cTn>
                              </p:par>
                            </p:childTnLst>
                          </p:cTn>
                        </p:par>
                        <p:par>
                          <p:cTn id="37" fill="hold">
                            <p:stCondLst>
                              <p:cond delay="1750"/>
                            </p:stCondLst>
                            <p:childTnLst>
                              <p:par>
                                <p:cTn id="38" presetID="22" presetClass="entr" presetSubtype="8" fill="hold" nodeType="afterEffect">
                                  <p:stCondLst>
                                    <p:cond delay="500"/>
                                  </p:stCondLst>
                                  <p:childTnLst>
                                    <p:set>
                                      <p:cBhvr>
                                        <p:cTn id="39" dur="1" fill="hold">
                                          <p:stCondLst>
                                            <p:cond delay="0"/>
                                          </p:stCondLst>
                                        </p:cTn>
                                        <p:tgtEl>
                                          <p:spTgt spid="37">
                                            <p:txEl>
                                              <p:pRg st="4" end="4"/>
                                            </p:txEl>
                                          </p:spTgt>
                                        </p:tgtEl>
                                        <p:attrNameLst>
                                          <p:attrName>style.visibility</p:attrName>
                                        </p:attrNameLst>
                                      </p:cBhvr>
                                      <p:to>
                                        <p:strVal val="visible"/>
                                      </p:to>
                                    </p:set>
                                    <p:animEffect transition="in" filter="wipe(left)">
                                      <p:cBhvr>
                                        <p:cTn id="40" dur="1750"/>
                                        <p:tgtEl>
                                          <p:spTgt spid="3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7">
                                            <p:txEl>
                                              <p:pRg st="6" end="6"/>
                                            </p:txEl>
                                          </p:spTgt>
                                        </p:tgtEl>
                                        <p:attrNameLst>
                                          <p:attrName>style.visibility</p:attrName>
                                        </p:attrNameLst>
                                      </p:cBhvr>
                                      <p:to>
                                        <p:strVal val="visible"/>
                                      </p:to>
                                    </p:set>
                                    <p:animEffect transition="in" filter="wipe(left)">
                                      <p:cBhvr>
                                        <p:cTn id="45" dur="1750"/>
                                        <p:tgtEl>
                                          <p:spTgt spid="37">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7">
                                            <p:txEl>
                                              <p:pRg st="8" end="8"/>
                                            </p:txEl>
                                          </p:spTgt>
                                        </p:tgtEl>
                                        <p:attrNameLst>
                                          <p:attrName>style.visibility</p:attrName>
                                        </p:attrNameLst>
                                      </p:cBhvr>
                                      <p:to>
                                        <p:strVal val="visible"/>
                                      </p:to>
                                    </p:set>
                                    <p:animEffect transition="in" filter="wipe(left)">
                                      <p:cBhvr>
                                        <p:cTn id="50" dur="1750"/>
                                        <p:tgtEl>
                                          <p:spTgt spid="3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TextBox 29"/>
          <p:cNvSpPr txBox="1"/>
          <p:nvPr/>
        </p:nvSpPr>
        <p:spPr>
          <a:xfrm>
            <a:off x="11338398" y="3065069"/>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
        <p:nvSpPr>
          <p:cNvPr id="5" name="Rectangle 4"/>
          <p:cNvSpPr/>
          <p:nvPr/>
        </p:nvSpPr>
        <p:spPr>
          <a:xfrm>
            <a:off x="3240674" y="5224467"/>
            <a:ext cx="325120" cy="650240"/>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6" name="Rectangle 5"/>
          <p:cNvSpPr/>
          <p:nvPr/>
        </p:nvSpPr>
        <p:spPr>
          <a:xfrm>
            <a:off x="3657234" y="5224467"/>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7" name="Rectangle 6"/>
          <p:cNvSpPr/>
          <p:nvPr/>
        </p:nvSpPr>
        <p:spPr>
          <a:xfrm>
            <a:off x="7411688" y="5224467"/>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8" name="Rectangle 7"/>
          <p:cNvSpPr/>
          <p:nvPr/>
        </p:nvSpPr>
        <p:spPr>
          <a:xfrm>
            <a:off x="7103174" y="5224467"/>
            <a:ext cx="322122" cy="650240"/>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9" name="Straight Connector 8"/>
          <p:cNvCxnSpPr/>
          <p:nvPr/>
        </p:nvCxnSpPr>
        <p:spPr>
          <a:xfrm>
            <a:off x="3210920" y="4445776"/>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16594" y="481806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51648" y="480790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976050" y="4532317"/>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00842" y="3393953"/>
            <a:ext cx="361336" cy="1814639"/>
          </a:xfrm>
          <a:prstGeom prst="straightConnector1">
            <a:avLst/>
          </a:prstGeom>
          <a:ln w="38100">
            <a:solidFill>
              <a:schemeClr val="tx1">
                <a:lumMod val="65000"/>
                <a:lumOff val="35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424443" y="3009587"/>
            <a:ext cx="6674439" cy="4572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i="1" dirty="0" smtClean="0">
                <a:solidFill>
                  <a:srgbClr val="00B0F0"/>
                </a:solidFill>
                <a:effectLst/>
                <a:latin typeface="Comic Sans MS" pitchFamily="66" charset="0"/>
              </a:rPr>
              <a:t>Morning</a:t>
            </a:r>
            <a:r>
              <a:rPr lang="en-CA" sz="2000" b="1" i="1" dirty="0" smtClean="0">
                <a:solidFill>
                  <a:srgbClr val="FF00FF"/>
                </a:solidFill>
                <a:effectLst/>
              </a:rPr>
              <a:t> </a:t>
            </a:r>
            <a:r>
              <a:rPr lang="en-CA" sz="2000" b="1" i="1" dirty="0" smtClean="0">
                <a:solidFill>
                  <a:srgbClr val="FF00FF"/>
                </a:solidFill>
                <a:effectLst>
                  <a:glow rad="177800">
                    <a:srgbClr val="00B050">
                      <a:alpha val="79000"/>
                    </a:srgbClr>
                  </a:glow>
                </a:effectLst>
                <a:latin typeface="Comic Sans MS" pitchFamily="66" charset="0"/>
              </a:rPr>
              <a:t>action</a:t>
            </a:r>
            <a:r>
              <a:rPr lang="en-CA" sz="2000" b="1" i="1" dirty="0" smtClean="0">
                <a:solidFill>
                  <a:srgbClr val="FF00FF"/>
                </a:solidFill>
                <a:effectLst/>
                <a:latin typeface="Comic Sans MS" pitchFamily="66" charset="0"/>
              </a:rPr>
              <a:t> described as</a:t>
            </a:r>
            <a:r>
              <a:rPr lang="en-CA" sz="2000" b="1" dirty="0" smtClean="0">
                <a:solidFill>
                  <a:srgbClr val="FF00FF"/>
                </a:solidFill>
                <a:effectLst/>
                <a:latin typeface="Comic Sans MS" pitchFamily="66" charset="0"/>
              </a:rPr>
              <a:t> </a:t>
            </a:r>
            <a:r>
              <a:rPr lang="en-CA" sz="2000" b="1" i="1" dirty="0" smtClean="0">
                <a:solidFill>
                  <a:srgbClr val="00B050"/>
                </a:solidFill>
                <a:latin typeface="Comic Sans MS" pitchFamily="66" charset="0"/>
              </a:rPr>
              <a:t>“</a:t>
            </a:r>
            <a:r>
              <a:rPr lang="en-CA" sz="2000" b="1" i="1" dirty="0" err="1" smtClean="0">
                <a:solidFill>
                  <a:srgbClr val="00B050"/>
                </a:solidFill>
                <a:latin typeface="Comic Sans MS" pitchFamily="66" charset="0"/>
              </a:rPr>
              <a:t>arab</a:t>
            </a:r>
            <a:r>
              <a:rPr lang="en-CA" sz="2000" b="1" i="1" dirty="0" smtClean="0">
                <a:solidFill>
                  <a:srgbClr val="00B050"/>
                </a:solidFill>
                <a:latin typeface="Comic Sans MS" pitchFamily="66" charset="0"/>
              </a:rPr>
              <a:t>” </a:t>
            </a:r>
            <a:r>
              <a:rPr lang="en-CA" sz="2000" b="1" dirty="0" smtClean="0">
                <a:solidFill>
                  <a:schemeClr val="accent6">
                    <a:lumMod val="75000"/>
                  </a:schemeClr>
                </a:solidFill>
                <a:effectLst>
                  <a:glow rad="127000">
                    <a:srgbClr val="FFFF00"/>
                  </a:glow>
                </a:effectLst>
              </a:rPr>
              <a:t>twilight </a:t>
            </a:r>
            <a:r>
              <a:rPr lang="en-CA" sz="2000" b="1" i="1" u="sng" dirty="0" smtClean="0">
                <a:solidFill>
                  <a:schemeClr val="accent6">
                    <a:lumMod val="75000"/>
                  </a:schemeClr>
                </a:solidFill>
                <a:effectLst>
                  <a:glow rad="190500">
                    <a:srgbClr val="FFFF00"/>
                  </a:glow>
                </a:effectLst>
              </a:rPr>
              <a:t>mixture</a:t>
            </a:r>
            <a:r>
              <a:rPr lang="en-CA" sz="2000" i="1" dirty="0" smtClean="0">
                <a:solidFill>
                  <a:schemeClr val="accent6">
                    <a:lumMod val="75000"/>
                  </a:schemeClr>
                </a:solidFill>
                <a:effectLst>
                  <a:glow rad="190500">
                    <a:srgbClr val="FFFF00"/>
                  </a:glow>
                </a:effectLst>
              </a:rPr>
              <a:t>.</a:t>
            </a:r>
            <a:endParaRPr lang="en-CA" sz="2000" b="1" i="1" u="sng" dirty="0">
              <a:solidFill>
                <a:schemeClr val="accent6">
                  <a:lumMod val="75000"/>
                </a:schemeClr>
              </a:solidFill>
              <a:effectLst>
                <a:glow rad="190500">
                  <a:srgbClr val="FFFF00"/>
                </a:glow>
              </a:effectLst>
            </a:endParaRPr>
          </a:p>
        </p:txBody>
      </p:sp>
      <p:sp>
        <p:nvSpPr>
          <p:cNvPr id="15" name="Rectangle 14"/>
          <p:cNvSpPr/>
          <p:nvPr/>
        </p:nvSpPr>
        <p:spPr>
          <a:xfrm>
            <a:off x="2527352" y="2323787"/>
            <a:ext cx="3880268" cy="4572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i="1" dirty="0" smtClean="0">
                <a:solidFill>
                  <a:srgbClr val="00B0F0"/>
                </a:solidFill>
                <a:latin typeface="Comic Sans MS" pitchFamily="66" charset="0"/>
              </a:rPr>
              <a:t>Morning/boqer:</a:t>
            </a:r>
            <a:r>
              <a:rPr lang="en-CA" dirty="0">
                <a:solidFill>
                  <a:schemeClr val="bg1"/>
                </a:solidFill>
              </a:rPr>
              <a:t> </a:t>
            </a:r>
            <a:r>
              <a:rPr lang="en-CA" dirty="0" smtClean="0">
                <a:solidFill>
                  <a:schemeClr val="bg1"/>
                </a:solidFill>
              </a:rPr>
              <a:t> </a:t>
            </a:r>
            <a:r>
              <a:rPr lang="en-CA" b="1" i="1" dirty="0" smtClean="0">
                <a:solidFill>
                  <a:srgbClr val="FF00FF"/>
                </a:solidFill>
              </a:rPr>
              <a:t>Dawn’s</a:t>
            </a:r>
            <a:r>
              <a:rPr lang="en-CA" dirty="0" smtClean="0">
                <a:solidFill>
                  <a:schemeClr val="bg1"/>
                </a:solidFill>
              </a:rPr>
              <a:t> </a:t>
            </a:r>
            <a:r>
              <a:rPr lang="en-CA" dirty="0" smtClean="0">
                <a:solidFill>
                  <a:srgbClr val="00B0F0"/>
                </a:solidFill>
              </a:rPr>
              <a:t>1</a:t>
            </a:r>
            <a:r>
              <a:rPr lang="en-CA" baseline="30000" dirty="0" smtClean="0">
                <a:solidFill>
                  <a:srgbClr val="00B0F0"/>
                </a:solidFill>
              </a:rPr>
              <a:t>st</a:t>
            </a:r>
            <a:r>
              <a:rPr lang="en-CA" dirty="0" smtClean="0">
                <a:solidFill>
                  <a:srgbClr val="00B0F0"/>
                </a:solidFill>
              </a:rPr>
              <a:t> LIGHT</a:t>
            </a:r>
            <a:endParaRPr lang="en-CA" dirty="0">
              <a:solidFill>
                <a:srgbClr val="00B0F0"/>
              </a:solidFill>
            </a:endParaRPr>
          </a:p>
        </p:txBody>
      </p:sp>
      <p:cxnSp>
        <p:nvCxnSpPr>
          <p:cNvPr id="16" name="Straight Arrow Connector 15"/>
          <p:cNvCxnSpPr/>
          <p:nvPr/>
        </p:nvCxnSpPr>
        <p:spPr>
          <a:xfrm>
            <a:off x="2979417" y="2780987"/>
            <a:ext cx="231503" cy="1654629"/>
          </a:xfrm>
          <a:prstGeom prst="straightConnector1">
            <a:avLst/>
          </a:prstGeom>
          <a:ln w="38100">
            <a:solidFill>
              <a:schemeClr val="tx1">
                <a:lumMod val="65000"/>
                <a:lumOff val="35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936634" y="3748728"/>
            <a:ext cx="1493520" cy="462279"/>
          </a:xfrm>
          <a:prstGeom prst="rect">
            <a:avLst/>
          </a:prstGeom>
          <a:solidFill>
            <a:schemeClr val="accent5">
              <a:lumMod val="20000"/>
              <a:lumOff val="80000"/>
            </a:schemeClr>
          </a:solidFill>
          <a:ln w="57150">
            <a:solidFill>
              <a:srgbClr val="CC00CC"/>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400" dirty="0" smtClean="0">
                <a:solidFill>
                  <a:schemeClr val="tx2">
                    <a:lumMod val="75000"/>
                  </a:schemeClr>
                </a:solidFill>
              </a:rPr>
              <a:t>Sunrise</a:t>
            </a:r>
            <a:endParaRPr lang="en-CA" dirty="0">
              <a:solidFill>
                <a:schemeClr val="tx2">
                  <a:lumMod val="75000"/>
                </a:schemeClr>
              </a:solidFill>
            </a:endParaRPr>
          </a:p>
        </p:txBody>
      </p:sp>
      <p:cxnSp>
        <p:nvCxnSpPr>
          <p:cNvPr id="18" name="Straight Arrow Connector 17"/>
          <p:cNvCxnSpPr/>
          <p:nvPr/>
        </p:nvCxnSpPr>
        <p:spPr>
          <a:xfrm flipH="1">
            <a:off x="3616594" y="4211007"/>
            <a:ext cx="518160" cy="642620"/>
          </a:xfrm>
          <a:prstGeom prst="straightConnector1">
            <a:avLst/>
          </a:prstGeom>
          <a:ln w="38100">
            <a:solidFill>
              <a:schemeClr val="tx1">
                <a:lumMod val="65000"/>
                <a:lumOff val="35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Curved Down Arrow 18"/>
          <p:cNvSpPr/>
          <p:nvPr/>
        </p:nvSpPr>
        <p:spPr>
          <a:xfrm>
            <a:off x="3657234" y="4675826"/>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20" name="Rectangle 19"/>
          <p:cNvSpPr/>
          <p:nvPr/>
        </p:nvSpPr>
        <p:spPr>
          <a:xfrm>
            <a:off x="5850410" y="3748728"/>
            <a:ext cx="1381760" cy="462279"/>
          </a:xfrm>
          <a:prstGeom prst="rect">
            <a:avLst/>
          </a:prstGeom>
          <a:solidFill>
            <a:schemeClr val="accent6">
              <a:lumMod val="40000"/>
              <a:lumOff val="60000"/>
            </a:schemeClr>
          </a:solidFill>
          <a:ln w="57150">
            <a:solidFill>
              <a:srgbClr val="CC00CC"/>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400" dirty="0" smtClean="0">
                <a:solidFill>
                  <a:schemeClr val="accent6">
                    <a:lumMod val="75000"/>
                  </a:schemeClr>
                </a:solidFill>
              </a:rPr>
              <a:t>Sunset</a:t>
            </a:r>
            <a:endParaRPr lang="en-CA" dirty="0">
              <a:solidFill>
                <a:schemeClr val="accent6">
                  <a:lumMod val="75000"/>
                </a:schemeClr>
              </a:solidFill>
            </a:endParaRPr>
          </a:p>
        </p:txBody>
      </p:sp>
      <p:cxnSp>
        <p:nvCxnSpPr>
          <p:cNvPr id="21" name="Straight Arrow Connector 20"/>
          <p:cNvCxnSpPr/>
          <p:nvPr/>
        </p:nvCxnSpPr>
        <p:spPr>
          <a:xfrm>
            <a:off x="6858522" y="4232613"/>
            <a:ext cx="193126" cy="575294"/>
          </a:xfrm>
          <a:prstGeom prst="straightConnector1">
            <a:avLst/>
          </a:prstGeom>
          <a:ln w="38100">
            <a:solidFill>
              <a:schemeClr val="tx1">
                <a:lumMod val="65000"/>
                <a:lumOff val="35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8" idx="0"/>
          </p:cNvCxnSpPr>
          <p:nvPr/>
        </p:nvCxnSpPr>
        <p:spPr>
          <a:xfrm flipH="1">
            <a:off x="7264235" y="4345626"/>
            <a:ext cx="435486" cy="878841"/>
          </a:xfrm>
          <a:prstGeom prst="straightConnector1">
            <a:avLst/>
          </a:prstGeom>
          <a:ln w="38100">
            <a:solidFill>
              <a:schemeClr val="tx1">
                <a:lumMod val="65000"/>
                <a:lumOff val="35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642498" y="2323787"/>
            <a:ext cx="4464497" cy="457200"/>
          </a:xfrm>
          <a:prstGeom prst="rect">
            <a:avLst/>
          </a:prstGeom>
          <a:solidFill>
            <a:schemeClr val="accent5">
              <a:lumMod val="20000"/>
              <a:lumOff val="80000"/>
            </a:schemeClr>
          </a:solidFill>
          <a:ln w="57150">
            <a:solidFill>
              <a:srgbClr val="9933FF"/>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i="1" dirty="0" smtClean="0">
                <a:solidFill>
                  <a:srgbClr val="00B0F0"/>
                </a:solidFill>
                <a:latin typeface="Comic Sans MS" pitchFamily="66" charset="0"/>
              </a:rPr>
              <a:t>Next boqer:</a:t>
            </a:r>
            <a:r>
              <a:rPr lang="en-CA" b="1" i="1" dirty="0">
                <a:solidFill>
                  <a:srgbClr val="00B050"/>
                </a:solidFill>
              </a:rPr>
              <a:t> </a:t>
            </a:r>
            <a:r>
              <a:rPr lang="en-CA" b="1" i="1" dirty="0" smtClean="0">
                <a:solidFill>
                  <a:srgbClr val="00B050"/>
                </a:solidFill>
              </a:rPr>
              <a:t> </a:t>
            </a:r>
            <a:r>
              <a:rPr lang="en-CA" b="1" i="1" dirty="0" smtClean="0">
                <a:solidFill>
                  <a:srgbClr val="FF00FF"/>
                </a:solidFill>
              </a:rPr>
              <a:t>Dawn</a:t>
            </a:r>
            <a:r>
              <a:rPr lang="en-CA" dirty="0" smtClean="0">
                <a:solidFill>
                  <a:schemeClr val="bg1"/>
                </a:solidFill>
              </a:rPr>
              <a:t> </a:t>
            </a:r>
            <a:r>
              <a:rPr lang="en-CA" dirty="0" smtClean="0">
                <a:solidFill>
                  <a:srgbClr val="7030A0"/>
                </a:solidFill>
              </a:rPr>
              <a:t>Begins A New Cycle</a:t>
            </a:r>
            <a:endParaRPr lang="en-CA" dirty="0">
              <a:solidFill>
                <a:srgbClr val="7030A0"/>
              </a:solidFill>
            </a:endParaRPr>
          </a:p>
        </p:txBody>
      </p:sp>
      <p:cxnSp>
        <p:nvCxnSpPr>
          <p:cNvPr id="24" name="Straight Arrow Connector 23"/>
          <p:cNvCxnSpPr/>
          <p:nvPr/>
        </p:nvCxnSpPr>
        <p:spPr>
          <a:xfrm>
            <a:off x="10911840" y="2780987"/>
            <a:ext cx="64210" cy="1751330"/>
          </a:xfrm>
          <a:prstGeom prst="straightConnector1">
            <a:avLst/>
          </a:prstGeom>
          <a:ln w="38100">
            <a:solidFill>
              <a:schemeClr val="tx1">
                <a:lumMod val="65000"/>
                <a:lumOff val="35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5" name="Bent-Up Arrow 24"/>
          <p:cNvSpPr/>
          <p:nvPr/>
        </p:nvSpPr>
        <p:spPr>
          <a:xfrm rot="5400000">
            <a:off x="2778575" y="2652355"/>
            <a:ext cx="685534" cy="797662"/>
          </a:xfrm>
          <a:prstGeom prst="bentUpArrow">
            <a:avLst>
              <a:gd name="adj1" fmla="val 12297"/>
              <a:gd name="adj2" fmla="val 19707"/>
              <a:gd name="adj3" fmla="val 35586"/>
            </a:avLst>
          </a:prstGeom>
          <a:solidFill>
            <a:srgbClr val="00FFFF"/>
          </a:solidFill>
          <a:ln>
            <a:solidFill>
              <a:srgbClr val="0070C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6" name="Rectangle 25"/>
          <p:cNvSpPr/>
          <p:nvPr/>
        </p:nvSpPr>
        <p:spPr>
          <a:xfrm>
            <a:off x="7578601" y="3748728"/>
            <a:ext cx="3096345" cy="783589"/>
          </a:xfrm>
          <a:prstGeom prst="rect">
            <a:avLst/>
          </a:prstGeom>
          <a:solidFill>
            <a:schemeClr val="accent2">
              <a:lumMod val="40000"/>
              <a:lumOff val="60000"/>
            </a:schemeClr>
          </a:solidFill>
          <a:ln w="57150">
            <a:solidFill>
              <a:schemeClr val="accent3">
                <a:lumMod val="5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i="1" dirty="0" smtClean="0">
                <a:solidFill>
                  <a:srgbClr val="CC3300"/>
                </a:solidFill>
                <a:latin typeface="Comic Sans MS" pitchFamily="66" charset="0"/>
              </a:rPr>
              <a:t>Evening/ereb action:</a:t>
            </a:r>
            <a:r>
              <a:rPr lang="en-CA" sz="2000" i="1" dirty="0" smtClean="0">
                <a:solidFill>
                  <a:schemeClr val="bg1"/>
                </a:solidFill>
                <a:latin typeface="Comic Sans MS" pitchFamily="66" charset="0"/>
              </a:rPr>
              <a:t> </a:t>
            </a:r>
            <a:br>
              <a:rPr lang="en-CA" sz="2000" i="1" dirty="0" smtClean="0">
                <a:solidFill>
                  <a:schemeClr val="bg1"/>
                </a:solidFill>
                <a:latin typeface="Comic Sans MS" pitchFamily="66" charset="0"/>
              </a:rPr>
            </a:br>
            <a:r>
              <a:rPr lang="en-CA" sz="2000" b="1" i="1" dirty="0">
                <a:solidFill>
                  <a:srgbClr val="00B050"/>
                </a:solidFill>
                <a:latin typeface="Comic Sans MS" pitchFamily="66" charset="0"/>
              </a:rPr>
              <a:t>“</a:t>
            </a:r>
            <a:r>
              <a:rPr lang="en-CA" sz="2000" b="1" i="1" dirty="0" err="1">
                <a:solidFill>
                  <a:srgbClr val="00B050"/>
                </a:solidFill>
                <a:latin typeface="Comic Sans MS" pitchFamily="66" charset="0"/>
              </a:rPr>
              <a:t>arab</a:t>
            </a:r>
            <a:r>
              <a:rPr lang="en-CA" sz="2000" b="1" i="1" dirty="0">
                <a:solidFill>
                  <a:srgbClr val="00B050"/>
                </a:solidFill>
                <a:latin typeface="Comic Sans MS" pitchFamily="66" charset="0"/>
              </a:rPr>
              <a:t>”</a:t>
            </a:r>
            <a:r>
              <a:rPr lang="en-CA" sz="2000" b="1" i="1" dirty="0" smtClean="0">
                <a:solidFill>
                  <a:srgbClr val="00B050"/>
                </a:solidFill>
              </a:rPr>
              <a:t> </a:t>
            </a:r>
            <a:r>
              <a:rPr lang="en-CA" sz="2000" b="1" dirty="0" smtClean="0">
                <a:solidFill>
                  <a:schemeClr val="accent6">
                    <a:lumMod val="75000"/>
                  </a:schemeClr>
                </a:solidFill>
                <a:effectLst>
                  <a:glow rad="127000">
                    <a:srgbClr val="FFFF00"/>
                  </a:glow>
                </a:effectLst>
              </a:rPr>
              <a:t>twilight </a:t>
            </a:r>
            <a:r>
              <a:rPr lang="en-CA" sz="2000" b="1" i="1" u="sng" dirty="0">
                <a:solidFill>
                  <a:schemeClr val="accent6">
                    <a:lumMod val="75000"/>
                  </a:schemeClr>
                </a:solidFill>
                <a:effectLst>
                  <a:glow rad="190500">
                    <a:srgbClr val="FFFF00"/>
                  </a:glow>
                </a:effectLst>
              </a:rPr>
              <a:t>mixture</a:t>
            </a:r>
            <a:r>
              <a:rPr lang="en-CA" sz="2000" i="1" dirty="0">
                <a:solidFill>
                  <a:schemeClr val="accent6">
                    <a:lumMod val="75000"/>
                  </a:schemeClr>
                </a:solidFill>
                <a:effectLst>
                  <a:glow rad="190500">
                    <a:srgbClr val="FFFF00"/>
                  </a:glow>
                </a:effectLst>
              </a:rPr>
              <a:t>.</a:t>
            </a:r>
            <a:endParaRPr lang="en-CA" sz="2000" b="1" i="1" u="sng" dirty="0">
              <a:solidFill>
                <a:schemeClr val="accent6">
                  <a:lumMod val="75000"/>
                </a:schemeClr>
              </a:solidFill>
              <a:effectLst>
                <a:glow rad="190500">
                  <a:srgbClr val="FFFF00"/>
                </a:glow>
              </a:effectLst>
            </a:endParaRPr>
          </a:p>
        </p:txBody>
      </p:sp>
      <p:sp>
        <p:nvSpPr>
          <p:cNvPr id="27" name="Title 2"/>
          <p:cNvSpPr txBox="1">
            <a:spLocks/>
          </p:cNvSpPr>
          <p:nvPr/>
        </p:nvSpPr>
        <p:spPr>
          <a:xfrm>
            <a:off x="2214514" y="18376"/>
            <a:ext cx="9143999" cy="728464"/>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smtClean="0">
                <a:ln>
                  <a:solidFill>
                    <a:srgbClr val="002060"/>
                  </a:solidFill>
                  <a:prstDash val="solid"/>
                </a:ln>
                <a:solidFill>
                  <a:srgbClr val="DB91AB"/>
                </a:solidFill>
                <a:effectLst>
                  <a:glow rad="101600">
                    <a:srgbClr val="00B050">
                      <a:alpha val="33000"/>
                    </a:srgbClr>
                  </a:glow>
                  <a:outerShdw blurRad="88000" dist="50800" dir="5040000" algn="tl">
                    <a:schemeClr val="accent4">
                      <a:tint val="80000"/>
                      <a:satMod val="250000"/>
                      <a:alpha val="45000"/>
                    </a:schemeClr>
                  </a:outerShdw>
                </a:effectLst>
                <a:latin typeface="Arial Rounded MT Bold" pitchFamily="34" charset="0"/>
              </a:rPr>
              <a:t>“Nouns” </a:t>
            </a:r>
            <a:r>
              <a:rPr lang="en-US" sz="4800" dirty="0" smtClean="0">
                <a:ln>
                  <a:solidFill>
                    <a:srgbClr val="002060"/>
                  </a:solidFill>
                  <a:prstDash val="solid"/>
                </a:ln>
                <a:solidFill>
                  <a:srgbClr val="00B0F0"/>
                </a:solidFill>
                <a:effectLst>
                  <a:glow rad="101600">
                    <a:srgbClr val="00B050">
                      <a:alpha val="33000"/>
                    </a:srgbClr>
                  </a:glow>
                  <a:outerShdw blurRad="88000" dist="50800" dir="5040000" algn="tl">
                    <a:schemeClr val="accent4">
                      <a:tint val="80000"/>
                      <a:satMod val="250000"/>
                      <a:alpha val="45000"/>
                    </a:schemeClr>
                  </a:outerShdw>
                </a:effectLst>
                <a:latin typeface="Arial Rounded MT Bold" pitchFamily="34" charset="0"/>
              </a:rPr>
              <a:t>and</a:t>
            </a:r>
            <a:r>
              <a:rPr lang="en-US" sz="4800" dirty="0" smtClean="0">
                <a:ln>
                  <a:solidFill>
                    <a:srgbClr val="002060"/>
                  </a:solidFill>
                  <a:prstDash val="solid"/>
                </a:ln>
                <a:solidFill>
                  <a:schemeClr val="accent1">
                    <a:lumMod val="60000"/>
                    <a:lumOff val="40000"/>
                  </a:schemeClr>
                </a:solidFill>
                <a:effectLst>
                  <a:glow rad="101600">
                    <a:srgbClr val="00B050">
                      <a:alpha val="33000"/>
                    </a:srgbClr>
                  </a:glow>
                  <a:outerShdw blurRad="88000" dist="50800" dir="5040000" algn="tl">
                    <a:schemeClr val="accent4">
                      <a:tint val="80000"/>
                      <a:satMod val="250000"/>
                      <a:alpha val="45000"/>
                    </a:schemeClr>
                  </a:outerShdw>
                </a:effectLst>
                <a:latin typeface="Arial Rounded MT Bold" pitchFamily="34" charset="0"/>
              </a:rPr>
              <a:t> </a:t>
            </a:r>
            <a:r>
              <a:rPr lang="en-US" sz="4800" dirty="0" smtClean="0">
                <a:ln>
                  <a:solidFill>
                    <a:srgbClr val="002060"/>
                  </a:solidFill>
                  <a:prstDash val="solid"/>
                </a:ln>
                <a:solidFill>
                  <a:srgbClr val="00B050"/>
                </a:solidFill>
                <a:effectLst>
                  <a:glow rad="101600">
                    <a:srgbClr val="00B050">
                      <a:alpha val="33000"/>
                    </a:srgbClr>
                  </a:glow>
                  <a:outerShdw blurRad="88000" dist="50800" dir="5040000" algn="tl">
                    <a:schemeClr val="accent4">
                      <a:tint val="80000"/>
                      <a:satMod val="250000"/>
                      <a:alpha val="45000"/>
                    </a:schemeClr>
                  </a:outerShdw>
                </a:effectLst>
                <a:latin typeface="Arial Rounded MT Bold" pitchFamily="34" charset="0"/>
              </a:rPr>
              <a:t>“Verb Tenses”</a:t>
            </a:r>
            <a:endParaRPr lang="en-US" sz="2000" dirty="0">
              <a:ln>
                <a:noFill/>
                <a:prstDash val="solid"/>
              </a:ln>
              <a:solidFill>
                <a:srgbClr val="00B050"/>
              </a:solidFill>
              <a:effectLst>
                <a:glow rad="101600">
                  <a:srgbClr val="00B050">
                    <a:alpha val="33000"/>
                  </a:srgbClr>
                </a:glow>
                <a:outerShdw blurRad="88000" dist="50800" dir="5040000" algn="tl">
                  <a:schemeClr val="accent4">
                    <a:tint val="80000"/>
                    <a:satMod val="250000"/>
                    <a:alpha val="45000"/>
                  </a:schemeClr>
                </a:outerShdw>
              </a:effectLst>
            </a:endParaRPr>
          </a:p>
        </p:txBody>
      </p:sp>
      <p:sp>
        <p:nvSpPr>
          <p:cNvPr id="28" name="Title 2"/>
          <p:cNvSpPr txBox="1">
            <a:spLocks/>
          </p:cNvSpPr>
          <p:nvPr/>
        </p:nvSpPr>
        <p:spPr>
          <a:xfrm>
            <a:off x="4266234" y="747673"/>
            <a:ext cx="5001826" cy="679843"/>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ln>
                  <a:solidFill>
                    <a:srgbClr val="002060"/>
                  </a:solidFill>
                  <a:prstDash val="solid"/>
                </a:ln>
                <a:solidFill>
                  <a:srgbClr val="00B0F0"/>
                </a:solidFill>
                <a:effectLst>
                  <a:glow rad="127000">
                    <a:srgbClr val="00B050">
                      <a:alpha val="37000"/>
                    </a:srgbClr>
                  </a:glow>
                  <a:outerShdw blurRad="88000" dist="50800" dir="5040000" algn="tl">
                    <a:schemeClr val="accent4">
                      <a:tint val="80000"/>
                      <a:satMod val="250000"/>
                      <a:alpha val="45000"/>
                    </a:schemeClr>
                  </a:outerShdw>
                </a:effectLst>
                <a:latin typeface="Arial Rounded MT Bold" pitchFamily="34" charset="0"/>
              </a:rPr>
              <a:t>Working Together</a:t>
            </a:r>
            <a:endParaRPr lang="en-US" sz="3600" dirty="0">
              <a:ln>
                <a:solidFill>
                  <a:srgbClr val="002060"/>
                </a:solidFill>
                <a:prstDash val="solid"/>
              </a:ln>
              <a:solidFill>
                <a:srgbClr val="00B0F0"/>
              </a:solidFill>
              <a:effectLst>
                <a:glow rad="127000">
                  <a:srgbClr val="00B050">
                    <a:alpha val="37000"/>
                  </a:srgbClr>
                </a:glow>
                <a:outerShdw blurRad="88000" dist="50800" dir="5040000" algn="tl">
                  <a:schemeClr val="accent4">
                    <a:tint val="80000"/>
                    <a:satMod val="250000"/>
                    <a:alpha val="45000"/>
                  </a:schemeClr>
                </a:outerShdw>
              </a:effectLst>
            </a:endParaRPr>
          </a:p>
        </p:txBody>
      </p:sp>
      <p:sp>
        <p:nvSpPr>
          <p:cNvPr id="30" name="Title 2"/>
          <p:cNvSpPr txBox="1">
            <a:spLocks/>
          </p:cNvSpPr>
          <p:nvPr/>
        </p:nvSpPr>
        <p:spPr>
          <a:xfrm>
            <a:off x="2214514" y="1390660"/>
            <a:ext cx="9143999" cy="440432"/>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smtClean="0">
                <a:ln>
                  <a:noFill/>
                  <a:prstDash val="solid"/>
                </a:ln>
                <a:solidFill>
                  <a:srgbClr val="CC3300"/>
                </a:solidFill>
              </a:rPr>
              <a:t>   </a:t>
            </a:r>
            <a:r>
              <a:rPr lang="en-US" sz="2000" dirty="0" smtClean="0">
                <a:ln>
                  <a:noFill/>
                  <a:prstDash val="solid"/>
                </a:ln>
                <a:solidFill>
                  <a:schemeClr val="accent6">
                    <a:lumMod val="50000"/>
                  </a:schemeClr>
                </a:solidFill>
              </a:rPr>
              <a:t>[ereb/evening twilight]     </a:t>
            </a:r>
            <a:r>
              <a:rPr lang="en-US" sz="2000" dirty="0" smtClean="0">
                <a:ln>
                  <a:noFill/>
                  <a:prstDash val="solid"/>
                </a:ln>
                <a:solidFill>
                  <a:srgbClr val="00B050"/>
                </a:solidFill>
              </a:rPr>
              <a:t>[H61</a:t>
            </a:r>
            <a:r>
              <a:rPr lang="en-US" sz="2000" dirty="0" smtClean="0">
                <a:ln>
                  <a:noFill/>
                  <a:prstDash val="solid"/>
                </a:ln>
                <a:solidFill>
                  <a:schemeClr val="accent6">
                    <a:lumMod val="50000"/>
                  </a:schemeClr>
                </a:solidFill>
              </a:rPr>
              <a:t>50:</a:t>
            </a:r>
            <a:r>
              <a:rPr lang="en-US" sz="2000" dirty="0" smtClean="0">
                <a:ln>
                  <a:noFill/>
                  <a:prstDash val="solid"/>
                </a:ln>
                <a:solidFill>
                  <a:srgbClr val="00B050"/>
                </a:solidFill>
              </a:rPr>
              <a:t> </a:t>
            </a:r>
            <a:r>
              <a:rPr lang="en-US" sz="2000" dirty="0" smtClean="0">
                <a:ln>
                  <a:noFill/>
                  <a:prstDash val="solid"/>
                </a:ln>
                <a:solidFill>
                  <a:schemeClr val="accent6">
                    <a:lumMod val="50000"/>
                  </a:schemeClr>
                </a:solidFill>
              </a:rPr>
              <a:t>singular</a:t>
            </a:r>
            <a:r>
              <a:rPr lang="en-US" sz="2000" dirty="0" smtClean="0">
                <a:ln>
                  <a:noFill/>
                  <a:prstDash val="solid"/>
                </a:ln>
                <a:solidFill>
                  <a:srgbClr val="00B050"/>
                </a:solidFill>
              </a:rPr>
              <a:t> </a:t>
            </a:r>
            <a:r>
              <a:rPr lang="en-US" sz="2000" dirty="0" err="1" smtClean="0">
                <a:ln>
                  <a:noFill/>
                  <a:prstDash val="solid"/>
                </a:ln>
                <a:solidFill>
                  <a:srgbClr val="00B050"/>
                </a:solidFill>
              </a:rPr>
              <a:t>arab</a:t>
            </a:r>
            <a:r>
              <a:rPr lang="en-US" sz="2000" dirty="0" smtClean="0">
                <a:ln>
                  <a:noFill/>
                  <a:prstDash val="solid"/>
                </a:ln>
                <a:solidFill>
                  <a:srgbClr val="00B050"/>
                </a:solidFill>
              </a:rPr>
              <a:t>/mixing</a:t>
            </a:r>
            <a:r>
              <a:rPr lang="en-US" sz="2000" dirty="0">
                <a:ln>
                  <a:noFill/>
                  <a:prstDash val="solid"/>
                </a:ln>
                <a:solidFill>
                  <a:srgbClr val="00B050"/>
                </a:solidFill>
              </a:rPr>
              <a:t>]</a:t>
            </a:r>
            <a:r>
              <a:rPr lang="en-US" sz="2000" dirty="0">
                <a:ln>
                  <a:noFill/>
                  <a:prstDash val="solid"/>
                </a:ln>
                <a:solidFill>
                  <a:srgbClr val="B83D68"/>
                </a:solidFill>
              </a:rPr>
              <a:t> </a:t>
            </a:r>
            <a:endParaRPr lang="en-US" sz="2000" dirty="0">
              <a:ln>
                <a:noFill/>
                <a:prstDash val="solid"/>
              </a:ln>
              <a:solidFill>
                <a:srgbClr val="CC3300"/>
              </a:solidFill>
            </a:endParaRPr>
          </a:p>
        </p:txBody>
      </p:sp>
      <p:sp>
        <p:nvSpPr>
          <p:cNvPr id="31" name="Title 2"/>
          <p:cNvSpPr txBox="1">
            <a:spLocks/>
          </p:cNvSpPr>
          <p:nvPr/>
        </p:nvSpPr>
        <p:spPr>
          <a:xfrm>
            <a:off x="2214515" y="1831092"/>
            <a:ext cx="9143999" cy="355848"/>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smtClean="0">
                <a:ln>
                  <a:noFill/>
                  <a:prstDash val="solid"/>
                </a:ln>
                <a:solidFill>
                  <a:srgbClr val="0070C0"/>
                </a:solidFill>
              </a:rPr>
              <a:t>[boqer/morning twilight]     </a:t>
            </a:r>
            <a:r>
              <a:rPr lang="en-US" sz="2000" dirty="0" smtClean="0">
                <a:ln>
                  <a:noFill/>
                  <a:prstDash val="solid"/>
                </a:ln>
                <a:solidFill>
                  <a:srgbClr val="00B050"/>
                </a:solidFill>
              </a:rPr>
              <a:t>[H61</a:t>
            </a:r>
            <a:r>
              <a:rPr lang="en-US" sz="2000" dirty="0" smtClean="0">
                <a:ln>
                  <a:noFill/>
                  <a:prstDash val="solid"/>
                </a:ln>
                <a:solidFill>
                  <a:srgbClr val="0070C0"/>
                </a:solidFill>
              </a:rPr>
              <a:t>48:</a:t>
            </a:r>
            <a:r>
              <a:rPr lang="en-US" sz="2000" dirty="0" smtClean="0">
                <a:ln>
                  <a:noFill/>
                  <a:prstDash val="solid"/>
                </a:ln>
                <a:solidFill>
                  <a:srgbClr val="00B050"/>
                </a:solidFill>
              </a:rPr>
              <a:t> </a:t>
            </a:r>
            <a:r>
              <a:rPr lang="en-US" sz="2000" dirty="0" smtClean="0">
                <a:ln>
                  <a:noFill/>
                  <a:prstDash val="solid"/>
                </a:ln>
                <a:solidFill>
                  <a:srgbClr val="0070C0"/>
                </a:solidFill>
              </a:rPr>
              <a:t>plural</a:t>
            </a:r>
            <a:r>
              <a:rPr lang="en-US" sz="2000" dirty="0" smtClean="0">
                <a:ln>
                  <a:noFill/>
                  <a:prstDash val="solid"/>
                </a:ln>
                <a:solidFill>
                  <a:srgbClr val="00B050"/>
                </a:solidFill>
              </a:rPr>
              <a:t> </a:t>
            </a:r>
            <a:r>
              <a:rPr lang="en-US" sz="2000" dirty="0" err="1" smtClean="0">
                <a:ln>
                  <a:noFill/>
                  <a:prstDash val="solid"/>
                </a:ln>
                <a:solidFill>
                  <a:srgbClr val="00B050"/>
                </a:solidFill>
              </a:rPr>
              <a:t>arab</a:t>
            </a:r>
            <a:r>
              <a:rPr lang="en-US" sz="2000" dirty="0" smtClean="0">
                <a:ln>
                  <a:noFill/>
                  <a:prstDash val="solid"/>
                </a:ln>
                <a:solidFill>
                  <a:srgbClr val="00B050"/>
                </a:solidFill>
              </a:rPr>
              <a:t>/</a:t>
            </a:r>
            <a:r>
              <a:rPr lang="en-US" sz="2000" dirty="0" err="1" smtClean="0">
                <a:ln>
                  <a:noFill/>
                  <a:prstDash val="solid"/>
                </a:ln>
                <a:solidFill>
                  <a:srgbClr val="0070C0"/>
                </a:solidFill>
              </a:rPr>
              <a:t>mixing</a:t>
            </a:r>
            <a:r>
              <a:rPr lang="en-US" sz="2000" u="sng" dirty="0" err="1" smtClean="0">
                <a:ln>
                  <a:noFill/>
                  <a:prstDash val="solid"/>
                </a:ln>
                <a:solidFill>
                  <a:srgbClr val="FF0000"/>
                </a:solidFill>
              </a:rPr>
              <a:t>S</a:t>
            </a:r>
            <a:r>
              <a:rPr lang="en-US" sz="2000" dirty="0" smtClean="0">
                <a:ln>
                  <a:noFill/>
                  <a:prstDash val="solid"/>
                </a:ln>
                <a:solidFill>
                  <a:srgbClr val="00B050"/>
                </a:solidFill>
              </a:rPr>
              <a:t>]</a:t>
            </a:r>
            <a:r>
              <a:rPr lang="en-US" sz="2000" dirty="0" smtClean="0">
                <a:ln>
                  <a:noFill/>
                  <a:prstDash val="solid"/>
                </a:ln>
                <a:solidFill>
                  <a:srgbClr val="B83D68"/>
                </a:solidFill>
              </a:rPr>
              <a:t>        </a:t>
            </a:r>
            <a:endParaRPr lang="en-US" sz="2000" dirty="0">
              <a:ln>
                <a:noFill/>
                <a:prstDash val="solid"/>
              </a:ln>
              <a:solidFill>
                <a:srgbClr val="00B050"/>
              </a:solidFill>
            </a:endParaRPr>
          </a:p>
        </p:txBody>
      </p:sp>
      <p:sp>
        <p:nvSpPr>
          <p:cNvPr id="32" name="Title 2"/>
          <p:cNvSpPr txBox="1">
            <a:spLocks/>
          </p:cNvSpPr>
          <p:nvPr/>
        </p:nvSpPr>
        <p:spPr>
          <a:xfrm>
            <a:off x="2189662" y="6067048"/>
            <a:ext cx="9143999" cy="836712"/>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ln>
                  <a:noFill/>
                  <a:prstDash val="solid"/>
                </a:ln>
                <a:solidFill>
                  <a:srgbClr val="0070C0"/>
                </a:solidFill>
              </a:rPr>
              <a:t> </a:t>
            </a:r>
            <a:r>
              <a:rPr lang="en-US" sz="2000" dirty="0" smtClean="0">
                <a:ln>
                  <a:noFill/>
                  <a:prstDash val="solid"/>
                </a:ln>
                <a:solidFill>
                  <a:srgbClr val="0070C0"/>
                </a:solidFill>
              </a:rPr>
              <a:t>The morning/boqer twilight qualifies for the </a:t>
            </a:r>
            <a:r>
              <a:rPr lang="en-US" sz="2000" dirty="0" smtClean="0">
                <a:ln>
                  <a:noFill/>
                  <a:prstDash val="solid"/>
                </a:ln>
                <a:solidFill>
                  <a:srgbClr val="00B050"/>
                </a:solidFill>
              </a:rPr>
              <a:t>H61</a:t>
            </a:r>
            <a:r>
              <a:rPr lang="en-US" sz="2000" dirty="0" smtClean="0">
                <a:ln>
                  <a:noFill/>
                  <a:prstDash val="solid"/>
                </a:ln>
                <a:solidFill>
                  <a:srgbClr val="0070C0"/>
                </a:solidFill>
              </a:rPr>
              <a:t>48:</a:t>
            </a:r>
            <a:r>
              <a:rPr lang="en-US" sz="2000" dirty="0" smtClean="0">
                <a:ln>
                  <a:noFill/>
                  <a:prstDash val="solid"/>
                </a:ln>
                <a:solidFill>
                  <a:srgbClr val="00B050"/>
                </a:solidFill>
              </a:rPr>
              <a:t> </a:t>
            </a:r>
            <a:r>
              <a:rPr lang="en-US" sz="2000" dirty="0" smtClean="0">
                <a:ln>
                  <a:noFill/>
                  <a:prstDash val="solid"/>
                </a:ln>
                <a:solidFill>
                  <a:srgbClr val="0070C0"/>
                </a:solidFill>
              </a:rPr>
              <a:t>plural</a:t>
            </a:r>
            <a:r>
              <a:rPr lang="en-US" sz="2000" dirty="0" smtClean="0">
                <a:ln>
                  <a:noFill/>
                  <a:prstDash val="solid"/>
                </a:ln>
                <a:solidFill>
                  <a:srgbClr val="00B050"/>
                </a:solidFill>
              </a:rPr>
              <a:t> </a:t>
            </a:r>
            <a:r>
              <a:rPr lang="en-US" sz="2000" dirty="0" err="1" smtClean="0">
                <a:ln>
                  <a:noFill/>
                  <a:prstDash val="solid"/>
                </a:ln>
                <a:solidFill>
                  <a:srgbClr val="00B050"/>
                </a:solidFill>
              </a:rPr>
              <a:t>arab</a:t>
            </a:r>
            <a:r>
              <a:rPr lang="en-US" sz="2000" dirty="0" smtClean="0">
                <a:ln>
                  <a:noFill/>
                  <a:prstDash val="solid"/>
                </a:ln>
                <a:solidFill>
                  <a:srgbClr val="00B050"/>
                </a:solidFill>
              </a:rPr>
              <a:t>/</a:t>
            </a:r>
            <a:r>
              <a:rPr lang="en-US" sz="2000" dirty="0" err="1" smtClean="0">
                <a:ln>
                  <a:noFill/>
                  <a:prstDash val="solid"/>
                </a:ln>
                <a:solidFill>
                  <a:srgbClr val="0070C0"/>
                </a:solidFill>
              </a:rPr>
              <a:t>mixing</a:t>
            </a:r>
            <a:r>
              <a:rPr lang="en-US" sz="2000" dirty="0" err="1" smtClean="0">
                <a:ln>
                  <a:noFill/>
                  <a:prstDash val="solid"/>
                </a:ln>
                <a:solidFill>
                  <a:srgbClr val="FF0000"/>
                </a:solidFill>
              </a:rPr>
              <a:t>S</a:t>
            </a:r>
            <a:r>
              <a:rPr lang="en-US" sz="2000" dirty="0" smtClean="0">
                <a:ln>
                  <a:noFill/>
                  <a:prstDash val="solid"/>
                </a:ln>
                <a:solidFill>
                  <a:srgbClr val="00B050"/>
                </a:solidFill>
              </a:rPr>
              <a:t> </a:t>
            </a:r>
            <a:r>
              <a:rPr lang="en-US" sz="2000" dirty="0" smtClean="0">
                <a:ln>
                  <a:noFill/>
                  <a:prstDash val="solid"/>
                </a:ln>
                <a:solidFill>
                  <a:schemeClr val="tx1">
                    <a:lumMod val="75000"/>
                    <a:lumOff val="25000"/>
                  </a:schemeClr>
                </a:solidFill>
              </a:rPr>
              <a:t>only with the phrase “between the </a:t>
            </a:r>
            <a:r>
              <a:rPr lang="en-US" sz="2000" dirty="0" err="1" smtClean="0">
                <a:ln>
                  <a:noFill/>
                  <a:prstDash val="solid"/>
                </a:ln>
                <a:solidFill>
                  <a:srgbClr val="0070C0"/>
                </a:solidFill>
              </a:rPr>
              <a:t>evening</a:t>
            </a:r>
            <a:r>
              <a:rPr lang="en-US" sz="2000" u="sng" dirty="0" err="1" smtClean="0">
                <a:ln>
                  <a:noFill/>
                  <a:prstDash val="solid"/>
                </a:ln>
                <a:solidFill>
                  <a:srgbClr val="FF0000"/>
                </a:solidFill>
              </a:rPr>
              <a:t>S</a:t>
            </a:r>
            <a:r>
              <a:rPr lang="en-US" sz="2000" dirty="0" smtClean="0">
                <a:ln>
                  <a:noFill/>
                  <a:prstDash val="solid"/>
                </a:ln>
                <a:solidFill>
                  <a:schemeClr val="tx1">
                    <a:lumMod val="75000"/>
                    <a:lumOff val="25000"/>
                  </a:schemeClr>
                </a:solidFill>
              </a:rPr>
              <a:t>.”</a:t>
            </a:r>
            <a:r>
              <a:rPr lang="en-US" sz="2000" dirty="0" smtClean="0">
                <a:ln>
                  <a:noFill/>
                  <a:prstDash val="solid"/>
                </a:ln>
                <a:solidFill>
                  <a:srgbClr val="B83D68"/>
                </a:solidFill>
              </a:rPr>
              <a:t>        </a:t>
            </a:r>
            <a:endParaRPr lang="en-US" sz="2000" dirty="0">
              <a:ln>
                <a:noFill/>
                <a:prstDash val="solid"/>
              </a:ln>
              <a:solidFill>
                <a:srgbClr val="00B050"/>
              </a:solidFill>
            </a:endParaRPr>
          </a:p>
        </p:txBody>
      </p:sp>
      <p:pic>
        <p:nvPicPr>
          <p:cNvPr id="33" name="Picture 2" descr="C:\Users\Rae\Desktop\puppy brea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170890" y="5294977"/>
            <a:ext cx="648073" cy="55581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656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2250"/>
                                        <p:tgtEl>
                                          <p:spTgt spid="28">
                                            <p:txEl>
                                              <p:pRg st="0" end="0"/>
                                            </p:txEl>
                                          </p:spTgt>
                                        </p:tgtEl>
                                      </p:cBhvr>
                                    </p:animEffect>
                                  </p:childTnLst>
                                </p:cTn>
                              </p:par>
                            </p:childTnLst>
                          </p:cTn>
                        </p:par>
                        <p:par>
                          <p:cTn id="8" fill="hold">
                            <p:stCondLst>
                              <p:cond delay="2250"/>
                            </p:stCondLst>
                            <p:childTnLst>
                              <p:par>
                                <p:cTn id="9" presetID="42" presetClass="entr" presetSubtype="0" fill="hold" grpId="0" nodeType="afterEffect">
                                  <p:stCondLst>
                                    <p:cond delay="5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3750"/>
                            </p:stCondLst>
                            <p:childTnLst>
                              <p:par>
                                <p:cTn id="15" presetID="42" presetClass="entr" presetSubtype="0" fill="hold" grpId="0" nodeType="after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2" presetClass="entr" presetSubtype="8" fill="hold" grpId="0" nodeType="withEffect">
                                  <p:stCondLst>
                                    <p:cond delay="125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1500"/>
                                        <p:tgtEl>
                                          <p:spTgt spid="15"/>
                                        </p:tgtEl>
                                      </p:cBhvr>
                                    </p:animEffect>
                                  </p:childTnLst>
                                </p:cTn>
                              </p:par>
                              <p:par>
                                <p:cTn id="41" presetID="22" presetClass="entr" presetSubtype="1" fill="hold" nodeType="withEffect">
                                  <p:stCondLst>
                                    <p:cond delay="125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1250"/>
                                        <p:tgtEl>
                                          <p:spTgt spid="16"/>
                                        </p:tgtEl>
                                      </p:cBhvr>
                                    </p:animEffect>
                                  </p:childTnLst>
                                </p:cTn>
                              </p:par>
                            </p:childTnLst>
                          </p:cTn>
                        </p:par>
                        <p:par>
                          <p:cTn id="44" fill="hold">
                            <p:stCondLst>
                              <p:cond delay="2750"/>
                            </p:stCondLst>
                            <p:childTnLst>
                              <p:par>
                                <p:cTn id="45" presetID="22" presetClass="entr" presetSubtype="8"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1750"/>
                                        <p:tgtEl>
                                          <p:spTgt spid="25"/>
                                        </p:tgtEl>
                                      </p:cBhvr>
                                    </p:animEffect>
                                  </p:childTnLst>
                                </p:cTn>
                              </p:par>
                              <p:par>
                                <p:cTn id="48" presetID="6" presetClass="entr" presetSubtype="16" fill="hold" grpId="0" nodeType="withEffect">
                                  <p:stCondLst>
                                    <p:cond delay="1500"/>
                                  </p:stCondLst>
                                  <p:childTnLst>
                                    <p:set>
                                      <p:cBhvr>
                                        <p:cTn id="49" dur="1" fill="hold">
                                          <p:stCondLst>
                                            <p:cond delay="0"/>
                                          </p:stCondLst>
                                        </p:cTn>
                                        <p:tgtEl>
                                          <p:spTgt spid="5"/>
                                        </p:tgtEl>
                                        <p:attrNameLst>
                                          <p:attrName>style.visibility</p:attrName>
                                        </p:attrNameLst>
                                      </p:cBhvr>
                                      <p:to>
                                        <p:strVal val="visible"/>
                                      </p:to>
                                    </p:set>
                                    <p:animEffect transition="in" filter="circle(in)">
                                      <p:cBhvr>
                                        <p:cTn id="50" dur="2000"/>
                                        <p:tgtEl>
                                          <p:spTgt spid="5"/>
                                        </p:tgtEl>
                                      </p:cBhvr>
                                    </p:animEffect>
                                  </p:childTnLst>
                                </p:cTn>
                              </p:par>
                              <p:par>
                                <p:cTn id="51" presetID="22" presetClass="entr" presetSubtype="1" fill="hold" nodeType="withEffect">
                                  <p:stCondLst>
                                    <p:cond delay="125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1250"/>
                                        <p:tgtEl>
                                          <p:spTgt spid="13"/>
                                        </p:tgtEl>
                                      </p:cBhvr>
                                    </p:animEffect>
                                  </p:childTnLst>
                                </p:cTn>
                              </p:par>
                              <p:par>
                                <p:cTn id="54" presetID="22" presetClass="entr" presetSubtype="8" fill="hold" grpId="0" nodeType="withEffect">
                                  <p:stCondLst>
                                    <p:cond delay="125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1250"/>
                                        <p:tgtEl>
                                          <p:spTgt spid="14"/>
                                        </p:tgtEl>
                                      </p:cBhvr>
                                    </p:animEffect>
                                  </p:childTnLst>
                                </p:cTn>
                              </p:par>
                            </p:childTnLst>
                          </p:cTn>
                        </p:par>
                        <p:par>
                          <p:cTn id="57" fill="hold">
                            <p:stCondLst>
                              <p:cond delay="6250"/>
                            </p:stCondLst>
                            <p:childTnLst>
                              <p:par>
                                <p:cTn id="58" presetID="26" presetClass="entr" presetSubtype="0" fill="hold" nodeType="afterEffect">
                                  <p:stCondLst>
                                    <p:cond delay="100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80">
                                          <p:stCondLst>
                                            <p:cond delay="0"/>
                                          </p:stCondLst>
                                        </p:cTn>
                                        <p:tgtEl>
                                          <p:spTgt spid="10"/>
                                        </p:tgtEl>
                                      </p:cBhvr>
                                    </p:animEffect>
                                    <p:anim calcmode="lin" valueType="num">
                                      <p:cBhvr>
                                        <p:cTn id="6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6" dur="26">
                                          <p:stCondLst>
                                            <p:cond delay="650"/>
                                          </p:stCondLst>
                                        </p:cTn>
                                        <p:tgtEl>
                                          <p:spTgt spid="10"/>
                                        </p:tgtEl>
                                      </p:cBhvr>
                                      <p:to x="100000" y="60000"/>
                                    </p:animScale>
                                    <p:animScale>
                                      <p:cBhvr>
                                        <p:cTn id="67" dur="166" decel="50000">
                                          <p:stCondLst>
                                            <p:cond delay="676"/>
                                          </p:stCondLst>
                                        </p:cTn>
                                        <p:tgtEl>
                                          <p:spTgt spid="10"/>
                                        </p:tgtEl>
                                      </p:cBhvr>
                                      <p:to x="100000" y="100000"/>
                                    </p:animScale>
                                    <p:animScale>
                                      <p:cBhvr>
                                        <p:cTn id="68" dur="26">
                                          <p:stCondLst>
                                            <p:cond delay="1312"/>
                                          </p:stCondLst>
                                        </p:cTn>
                                        <p:tgtEl>
                                          <p:spTgt spid="10"/>
                                        </p:tgtEl>
                                      </p:cBhvr>
                                      <p:to x="100000" y="80000"/>
                                    </p:animScale>
                                    <p:animScale>
                                      <p:cBhvr>
                                        <p:cTn id="69" dur="166" decel="50000">
                                          <p:stCondLst>
                                            <p:cond delay="1338"/>
                                          </p:stCondLst>
                                        </p:cTn>
                                        <p:tgtEl>
                                          <p:spTgt spid="10"/>
                                        </p:tgtEl>
                                      </p:cBhvr>
                                      <p:to x="100000" y="100000"/>
                                    </p:animScale>
                                    <p:animScale>
                                      <p:cBhvr>
                                        <p:cTn id="70" dur="26">
                                          <p:stCondLst>
                                            <p:cond delay="1642"/>
                                          </p:stCondLst>
                                        </p:cTn>
                                        <p:tgtEl>
                                          <p:spTgt spid="10"/>
                                        </p:tgtEl>
                                      </p:cBhvr>
                                      <p:to x="100000" y="90000"/>
                                    </p:animScale>
                                    <p:animScale>
                                      <p:cBhvr>
                                        <p:cTn id="71" dur="166" decel="50000">
                                          <p:stCondLst>
                                            <p:cond delay="1668"/>
                                          </p:stCondLst>
                                        </p:cTn>
                                        <p:tgtEl>
                                          <p:spTgt spid="10"/>
                                        </p:tgtEl>
                                      </p:cBhvr>
                                      <p:to x="100000" y="100000"/>
                                    </p:animScale>
                                    <p:animScale>
                                      <p:cBhvr>
                                        <p:cTn id="72" dur="26">
                                          <p:stCondLst>
                                            <p:cond delay="1808"/>
                                          </p:stCondLst>
                                        </p:cTn>
                                        <p:tgtEl>
                                          <p:spTgt spid="10"/>
                                        </p:tgtEl>
                                      </p:cBhvr>
                                      <p:to x="100000" y="95000"/>
                                    </p:animScale>
                                    <p:animScale>
                                      <p:cBhvr>
                                        <p:cTn id="73" dur="166" decel="50000">
                                          <p:stCondLst>
                                            <p:cond delay="1834"/>
                                          </p:stCondLst>
                                        </p:cTn>
                                        <p:tgtEl>
                                          <p:spTgt spid="10"/>
                                        </p:tgtEl>
                                      </p:cBhvr>
                                      <p:to x="100000" y="100000"/>
                                    </p:animScale>
                                  </p:childTnLst>
                                </p:cTn>
                              </p:par>
                              <p:par>
                                <p:cTn id="74" presetID="22" presetClass="entr" presetSubtype="8" fill="hold" grpId="0" nodeType="withEffect">
                                  <p:stCondLst>
                                    <p:cond delay="1250"/>
                                  </p:stCondLst>
                                  <p:childTnLst>
                                    <p:set>
                                      <p:cBhvr>
                                        <p:cTn id="75" dur="1" fill="hold">
                                          <p:stCondLst>
                                            <p:cond delay="0"/>
                                          </p:stCondLst>
                                        </p:cTn>
                                        <p:tgtEl>
                                          <p:spTgt spid="17"/>
                                        </p:tgtEl>
                                        <p:attrNameLst>
                                          <p:attrName>style.visibility</p:attrName>
                                        </p:attrNameLst>
                                      </p:cBhvr>
                                      <p:to>
                                        <p:strVal val="visible"/>
                                      </p:to>
                                    </p:set>
                                    <p:animEffect transition="in" filter="wipe(left)">
                                      <p:cBhvr>
                                        <p:cTn id="76" dur="1250"/>
                                        <p:tgtEl>
                                          <p:spTgt spid="17"/>
                                        </p:tgtEl>
                                      </p:cBhvr>
                                    </p:animEffect>
                                  </p:childTnLst>
                                </p:cTn>
                              </p:par>
                              <p:par>
                                <p:cTn id="77" presetID="22" presetClass="entr" presetSubtype="1" fill="hold" nodeType="withEffect">
                                  <p:stCondLst>
                                    <p:cond delay="1250"/>
                                  </p:stCondLst>
                                  <p:childTnLst>
                                    <p:set>
                                      <p:cBhvr>
                                        <p:cTn id="78" dur="1" fill="hold">
                                          <p:stCondLst>
                                            <p:cond delay="0"/>
                                          </p:stCondLst>
                                        </p:cTn>
                                        <p:tgtEl>
                                          <p:spTgt spid="18"/>
                                        </p:tgtEl>
                                        <p:attrNameLst>
                                          <p:attrName>style.visibility</p:attrName>
                                        </p:attrNameLst>
                                      </p:cBhvr>
                                      <p:to>
                                        <p:strVal val="visible"/>
                                      </p:to>
                                    </p:set>
                                    <p:animEffect transition="in" filter="wipe(up)">
                                      <p:cBhvr>
                                        <p:cTn id="79" dur="1250"/>
                                        <p:tgtEl>
                                          <p:spTgt spid="18"/>
                                        </p:tgtEl>
                                      </p:cBhvr>
                                    </p:animEffect>
                                  </p:childTnLst>
                                </p:cTn>
                              </p:par>
                            </p:childTnLst>
                          </p:cTn>
                        </p:par>
                        <p:par>
                          <p:cTn id="80" fill="hold">
                            <p:stCondLst>
                              <p:cond delay="9250"/>
                            </p:stCondLst>
                            <p:childTnLst>
                              <p:par>
                                <p:cTn id="81" presetID="22" presetClass="entr" presetSubtype="8" fill="hold" grpId="0" nodeType="afterEffect">
                                  <p:stCondLst>
                                    <p:cond delay="1000"/>
                                  </p:stCondLst>
                                  <p:childTnLst>
                                    <p:set>
                                      <p:cBhvr>
                                        <p:cTn id="82" dur="1" fill="hold">
                                          <p:stCondLst>
                                            <p:cond delay="0"/>
                                          </p:stCondLst>
                                        </p:cTn>
                                        <p:tgtEl>
                                          <p:spTgt spid="6"/>
                                        </p:tgtEl>
                                        <p:attrNameLst>
                                          <p:attrName>style.visibility</p:attrName>
                                        </p:attrNameLst>
                                      </p:cBhvr>
                                      <p:to>
                                        <p:strVal val="visible"/>
                                      </p:to>
                                    </p:set>
                                    <p:animEffect transition="in" filter="wipe(left)">
                                      <p:cBhvr>
                                        <p:cTn id="83" dur="1750"/>
                                        <p:tgtEl>
                                          <p:spTgt spid="6"/>
                                        </p:tgtEl>
                                      </p:cBhvr>
                                    </p:animEffect>
                                  </p:childTnLst>
                                </p:cTn>
                              </p:par>
                            </p:childTnLst>
                          </p:cTn>
                        </p:par>
                        <p:par>
                          <p:cTn id="84" fill="hold">
                            <p:stCondLst>
                              <p:cond delay="12000"/>
                            </p:stCondLst>
                            <p:childTnLst>
                              <p:par>
                                <p:cTn id="85" presetID="22" presetClass="entr" presetSubtype="8"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1750"/>
                                        <p:tgtEl>
                                          <p:spTgt spid="19"/>
                                        </p:tgtEl>
                                      </p:cBhvr>
                                    </p:animEffect>
                                  </p:childTnLst>
                                </p:cTn>
                              </p:par>
                            </p:childTnLst>
                          </p:cTn>
                        </p:par>
                        <p:par>
                          <p:cTn id="88" fill="hold">
                            <p:stCondLst>
                              <p:cond delay="13750"/>
                            </p:stCondLst>
                            <p:childTnLst>
                              <p:par>
                                <p:cTn id="89" presetID="26" presetClass="entr" presetSubtype="0" fill="hold" nodeType="afterEffect">
                                  <p:stCondLst>
                                    <p:cond delay="500"/>
                                  </p:stCondLst>
                                  <p:childTnLst>
                                    <p:set>
                                      <p:cBhvr>
                                        <p:cTn id="90" dur="1" fill="hold">
                                          <p:stCondLst>
                                            <p:cond delay="0"/>
                                          </p:stCondLst>
                                        </p:cTn>
                                        <p:tgtEl>
                                          <p:spTgt spid="11"/>
                                        </p:tgtEl>
                                        <p:attrNameLst>
                                          <p:attrName>style.visibility</p:attrName>
                                        </p:attrNameLst>
                                      </p:cBhvr>
                                      <p:to>
                                        <p:strVal val="visible"/>
                                      </p:to>
                                    </p:set>
                                    <p:animEffect transition="in" filter="wipe(down)">
                                      <p:cBhvr>
                                        <p:cTn id="91" dur="580">
                                          <p:stCondLst>
                                            <p:cond delay="0"/>
                                          </p:stCondLst>
                                        </p:cTn>
                                        <p:tgtEl>
                                          <p:spTgt spid="11"/>
                                        </p:tgtEl>
                                      </p:cBhvr>
                                    </p:animEffect>
                                    <p:anim calcmode="lin" valueType="num">
                                      <p:cBhvr>
                                        <p:cTn id="9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7" dur="26">
                                          <p:stCondLst>
                                            <p:cond delay="650"/>
                                          </p:stCondLst>
                                        </p:cTn>
                                        <p:tgtEl>
                                          <p:spTgt spid="11"/>
                                        </p:tgtEl>
                                      </p:cBhvr>
                                      <p:to x="100000" y="60000"/>
                                    </p:animScale>
                                    <p:animScale>
                                      <p:cBhvr>
                                        <p:cTn id="98" dur="166" decel="50000">
                                          <p:stCondLst>
                                            <p:cond delay="676"/>
                                          </p:stCondLst>
                                        </p:cTn>
                                        <p:tgtEl>
                                          <p:spTgt spid="11"/>
                                        </p:tgtEl>
                                      </p:cBhvr>
                                      <p:to x="100000" y="100000"/>
                                    </p:animScale>
                                    <p:animScale>
                                      <p:cBhvr>
                                        <p:cTn id="99" dur="26">
                                          <p:stCondLst>
                                            <p:cond delay="1312"/>
                                          </p:stCondLst>
                                        </p:cTn>
                                        <p:tgtEl>
                                          <p:spTgt spid="11"/>
                                        </p:tgtEl>
                                      </p:cBhvr>
                                      <p:to x="100000" y="80000"/>
                                    </p:animScale>
                                    <p:animScale>
                                      <p:cBhvr>
                                        <p:cTn id="100" dur="166" decel="50000">
                                          <p:stCondLst>
                                            <p:cond delay="1338"/>
                                          </p:stCondLst>
                                        </p:cTn>
                                        <p:tgtEl>
                                          <p:spTgt spid="11"/>
                                        </p:tgtEl>
                                      </p:cBhvr>
                                      <p:to x="100000" y="100000"/>
                                    </p:animScale>
                                    <p:animScale>
                                      <p:cBhvr>
                                        <p:cTn id="101" dur="26">
                                          <p:stCondLst>
                                            <p:cond delay="1642"/>
                                          </p:stCondLst>
                                        </p:cTn>
                                        <p:tgtEl>
                                          <p:spTgt spid="11"/>
                                        </p:tgtEl>
                                      </p:cBhvr>
                                      <p:to x="100000" y="90000"/>
                                    </p:animScale>
                                    <p:animScale>
                                      <p:cBhvr>
                                        <p:cTn id="102" dur="166" decel="50000">
                                          <p:stCondLst>
                                            <p:cond delay="1668"/>
                                          </p:stCondLst>
                                        </p:cTn>
                                        <p:tgtEl>
                                          <p:spTgt spid="11"/>
                                        </p:tgtEl>
                                      </p:cBhvr>
                                      <p:to x="100000" y="100000"/>
                                    </p:animScale>
                                    <p:animScale>
                                      <p:cBhvr>
                                        <p:cTn id="103" dur="26">
                                          <p:stCondLst>
                                            <p:cond delay="1808"/>
                                          </p:stCondLst>
                                        </p:cTn>
                                        <p:tgtEl>
                                          <p:spTgt spid="11"/>
                                        </p:tgtEl>
                                      </p:cBhvr>
                                      <p:to x="100000" y="95000"/>
                                    </p:animScale>
                                    <p:animScale>
                                      <p:cBhvr>
                                        <p:cTn id="104" dur="166" decel="50000">
                                          <p:stCondLst>
                                            <p:cond delay="1834"/>
                                          </p:stCondLst>
                                        </p:cTn>
                                        <p:tgtEl>
                                          <p:spTgt spid="11"/>
                                        </p:tgtEl>
                                      </p:cBhvr>
                                      <p:to x="100000" y="100000"/>
                                    </p:animScale>
                                  </p:childTnLst>
                                </p:cTn>
                              </p:par>
                              <p:par>
                                <p:cTn id="105" presetID="22" presetClass="entr" presetSubtype="8" fill="hold" grpId="0" nodeType="withEffect">
                                  <p:stCondLst>
                                    <p:cond delay="75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1500"/>
                                        <p:tgtEl>
                                          <p:spTgt spid="20"/>
                                        </p:tgtEl>
                                      </p:cBhvr>
                                    </p:animEffect>
                                  </p:childTnLst>
                                </p:cTn>
                              </p:par>
                              <p:par>
                                <p:cTn id="108" presetID="22" presetClass="entr" presetSubtype="1" fill="hold" nodeType="withEffect">
                                  <p:stCondLst>
                                    <p:cond delay="1250"/>
                                  </p:stCondLst>
                                  <p:childTnLst>
                                    <p:set>
                                      <p:cBhvr>
                                        <p:cTn id="109" dur="1" fill="hold">
                                          <p:stCondLst>
                                            <p:cond delay="0"/>
                                          </p:stCondLst>
                                        </p:cTn>
                                        <p:tgtEl>
                                          <p:spTgt spid="21"/>
                                        </p:tgtEl>
                                        <p:attrNameLst>
                                          <p:attrName>style.visibility</p:attrName>
                                        </p:attrNameLst>
                                      </p:cBhvr>
                                      <p:to>
                                        <p:strVal val="visible"/>
                                      </p:to>
                                    </p:set>
                                    <p:animEffect transition="in" filter="wipe(up)">
                                      <p:cBhvr>
                                        <p:cTn id="110" dur="1250"/>
                                        <p:tgtEl>
                                          <p:spTgt spid="21"/>
                                        </p:tgtEl>
                                      </p:cBhvr>
                                    </p:animEffect>
                                  </p:childTnLst>
                                </p:cTn>
                              </p:par>
                            </p:childTnLst>
                          </p:cTn>
                        </p:par>
                        <p:par>
                          <p:cTn id="111" fill="hold">
                            <p:stCondLst>
                              <p:cond delay="16250"/>
                            </p:stCondLst>
                            <p:childTnLst>
                              <p:par>
                                <p:cTn id="112" presetID="6" presetClass="entr" presetSubtype="16" fill="hold" grpId="0" nodeType="afterEffect">
                                  <p:stCondLst>
                                    <p:cond delay="1000"/>
                                  </p:stCondLst>
                                  <p:childTnLst>
                                    <p:set>
                                      <p:cBhvr>
                                        <p:cTn id="113" dur="1" fill="hold">
                                          <p:stCondLst>
                                            <p:cond delay="0"/>
                                          </p:stCondLst>
                                        </p:cTn>
                                        <p:tgtEl>
                                          <p:spTgt spid="8"/>
                                        </p:tgtEl>
                                        <p:attrNameLst>
                                          <p:attrName>style.visibility</p:attrName>
                                        </p:attrNameLst>
                                      </p:cBhvr>
                                      <p:to>
                                        <p:strVal val="visible"/>
                                      </p:to>
                                    </p:set>
                                    <p:animEffect transition="in" filter="circle(in)">
                                      <p:cBhvr>
                                        <p:cTn id="114" dur="2000"/>
                                        <p:tgtEl>
                                          <p:spTgt spid="8"/>
                                        </p:tgtEl>
                                      </p:cBhvr>
                                    </p:animEffect>
                                  </p:childTnLst>
                                </p:cTn>
                              </p:par>
                              <p:par>
                                <p:cTn id="115" presetID="22" presetClass="entr" presetSubtype="1" fill="hold" nodeType="withEffect">
                                  <p:stCondLst>
                                    <p:cond delay="1000"/>
                                  </p:stCondLst>
                                  <p:childTnLst>
                                    <p:set>
                                      <p:cBhvr>
                                        <p:cTn id="116" dur="1" fill="hold">
                                          <p:stCondLst>
                                            <p:cond delay="0"/>
                                          </p:stCondLst>
                                        </p:cTn>
                                        <p:tgtEl>
                                          <p:spTgt spid="22"/>
                                        </p:tgtEl>
                                        <p:attrNameLst>
                                          <p:attrName>style.visibility</p:attrName>
                                        </p:attrNameLst>
                                      </p:cBhvr>
                                      <p:to>
                                        <p:strVal val="visible"/>
                                      </p:to>
                                    </p:set>
                                    <p:animEffect transition="in" filter="wipe(up)">
                                      <p:cBhvr>
                                        <p:cTn id="117" dur="1250"/>
                                        <p:tgtEl>
                                          <p:spTgt spid="22"/>
                                        </p:tgtEl>
                                      </p:cBhvr>
                                    </p:animEffect>
                                  </p:childTnLst>
                                </p:cTn>
                              </p:par>
                              <p:par>
                                <p:cTn id="118" presetID="22" presetClass="entr" presetSubtype="8" fill="hold" grpId="0" nodeType="withEffect">
                                  <p:stCondLst>
                                    <p:cond delay="1000"/>
                                  </p:stCondLst>
                                  <p:childTnLst>
                                    <p:set>
                                      <p:cBhvr>
                                        <p:cTn id="119" dur="1" fill="hold">
                                          <p:stCondLst>
                                            <p:cond delay="0"/>
                                          </p:stCondLst>
                                        </p:cTn>
                                        <p:tgtEl>
                                          <p:spTgt spid="26"/>
                                        </p:tgtEl>
                                        <p:attrNameLst>
                                          <p:attrName>style.visibility</p:attrName>
                                        </p:attrNameLst>
                                      </p:cBhvr>
                                      <p:to>
                                        <p:strVal val="visible"/>
                                      </p:to>
                                    </p:set>
                                    <p:animEffect transition="in" filter="wipe(left)">
                                      <p:cBhvr>
                                        <p:cTn id="120" dur="1500"/>
                                        <p:tgtEl>
                                          <p:spTgt spid="26"/>
                                        </p:tgtEl>
                                      </p:cBhvr>
                                    </p:animEffect>
                                  </p:childTnLst>
                                </p:cTn>
                              </p:par>
                            </p:childTnLst>
                          </p:cTn>
                        </p:par>
                        <p:par>
                          <p:cTn id="121" fill="hold">
                            <p:stCondLst>
                              <p:cond delay="19250"/>
                            </p:stCondLst>
                            <p:childTnLst>
                              <p:par>
                                <p:cTn id="122" presetID="22" presetClass="entr" presetSubtype="8" fill="hold" grpId="0" nodeType="afterEffect">
                                  <p:stCondLst>
                                    <p:cond delay="100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1750"/>
                                        <p:tgtEl>
                                          <p:spTgt spid="7"/>
                                        </p:tgtEl>
                                      </p:cBhvr>
                                    </p:animEffect>
                                  </p:childTnLst>
                                </p:cTn>
                              </p:par>
                            </p:childTnLst>
                          </p:cTn>
                        </p:par>
                        <p:par>
                          <p:cTn id="125" fill="hold">
                            <p:stCondLst>
                              <p:cond delay="22000"/>
                            </p:stCondLst>
                            <p:childTnLst>
                              <p:par>
                                <p:cTn id="126" presetID="26" presetClass="entr" presetSubtype="0" fill="hold" nodeType="afterEffect">
                                  <p:stCondLst>
                                    <p:cond delay="500"/>
                                  </p:stCondLst>
                                  <p:childTnLst>
                                    <p:set>
                                      <p:cBhvr>
                                        <p:cTn id="127" dur="1" fill="hold">
                                          <p:stCondLst>
                                            <p:cond delay="0"/>
                                          </p:stCondLst>
                                        </p:cTn>
                                        <p:tgtEl>
                                          <p:spTgt spid="12"/>
                                        </p:tgtEl>
                                        <p:attrNameLst>
                                          <p:attrName>style.visibility</p:attrName>
                                        </p:attrNameLst>
                                      </p:cBhvr>
                                      <p:to>
                                        <p:strVal val="visible"/>
                                      </p:to>
                                    </p:set>
                                    <p:animEffect transition="in" filter="wipe(down)">
                                      <p:cBhvr>
                                        <p:cTn id="128" dur="580">
                                          <p:stCondLst>
                                            <p:cond delay="0"/>
                                          </p:stCondLst>
                                        </p:cTn>
                                        <p:tgtEl>
                                          <p:spTgt spid="12"/>
                                        </p:tgtEl>
                                      </p:cBhvr>
                                    </p:animEffect>
                                    <p:anim calcmode="lin" valueType="num">
                                      <p:cBhvr>
                                        <p:cTn id="1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4" dur="26">
                                          <p:stCondLst>
                                            <p:cond delay="650"/>
                                          </p:stCondLst>
                                        </p:cTn>
                                        <p:tgtEl>
                                          <p:spTgt spid="12"/>
                                        </p:tgtEl>
                                      </p:cBhvr>
                                      <p:to x="100000" y="60000"/>
                                    </p:animScale>
                                    <p:animScale>
                                      <p:cBhvr>
                                        <p:cTn id="135" dur="166" decel="50000">
                                          <p:stCondLst>
                                            <p:cond delay="676"/>
                                          </p:stCondLst>
                                        </p:cTn>
                                        <p:tgtEl>
                                          <p:spTgt spid="12"/>
                                        </p:tgtEl>
                                      </p:cBhvr>
                                      <p:to x="100000" y="100000"/>
                                    </p:animScale>
                                    <p:animScale>
                                      <p:cBhvr>
                                        <p:cTn id="136" dur="26">
                                          <p:stCondLst>
                                            <p:cond delay="1312"/>
                                          </p:stCondLst>
                                        </p:cTn>
                                        <p:tgtEl>
                                          <p:spTgt spid="12"/>
                                        </p:tgtEl>
                                      </p:cBhvr>
                                      <p:to x="100000" y="80000"/>
                                    </p:animScale>
                                    <p:animScale>
                                      <p:cBhvr>
                                        <p:cTn id="137" dur="166" decel="50000">
                                          <p:stCondLst>
                                            <p:cond delay="1338"/>
                                          </p:stCondLst>
                                        </p:cTn>
                                        <p:tgtEl>
                                          <p:spTgt spid="12"/>
                                        </p:tgtEl>
                                      </p:cBhvr>
                                      <p:to x="100000" y="100000"/>
                                    </p:animScale>
                                    <p:animScale>
                                      <p:cBhvr>
                                        <p:cTn id="138" dur="26">
                                          <p:stCondLst>
                                            <p:cond delay="1642"/>
                                          </p:stCondLst>
                                        </p:cTn>
                                        <p:tgtEl>
                                          <p:spTgt spid="12"/>
                                        </p:tgtEl>
                                      </p:cBhvr>
                                      <p:to x="100000" y="90000"/>
                                    </p:animScale>
                                    <p:animScale>
                                      <p:cBhvr>
                                        <p:cTn id="139" dur="166" decel="50000">
                                          <p:stCondLst>
                                            <p:cond delay="1668"/>
                                          </p:stCondLst>
                                        </p:cTn>
                                        <p:tgtEl>
                                          <p:spTgt spid="12"/>
                                        </p:tgtEl>
                                      </p:cBhvr>
                                      <p:to x="100000" y="100000"/>
                                    </p:animScale>
                                    <p:animScale>
                                      <p:cBhvr>
                                        <p:cTn id="140" dur="26">
                                          <p:stCondLst>
                                            <p:cond delay="1808"/>
                                          </p:stCondLst>
                                        </p:cTn>
                                        <p:tgtEl>
                                          <p:spTgt spid="12"/>
                                        </p:tgtEl>
                                      </p:cBhvr>
                                      <p:to x="100000" y="95000"/>
                                    </p:animScale>
                                    <p:animScale>
                                      <p:cBhvr>
                                        <p:cTn id="141" dur="166" decel="50000">
                                          <p:stCondLst>
                                            <p:cond delay="1834"/>
                                          </p:stCondLst>
                                        </p:cTn>
                                        <p:tgtEl>
                                          <p:spTgt spid="12"/>
                                        </p:tgtEl>
                                      </p:cBhvr>
                                      <p:to x="100000" y="100000"/>
                                    </p:animScale>
                                  </p:childTnLst>
                                </p:cTn>
                              </p:par>
                            </p:childTnLst>
                          </p:cTn>
                        </p:par>
                        <p:par>
                          <p:cTn id="142" fill="hold">
                            <p:stCondLst>
                              <p:cond delay="24500"/>
                            </p:stCondLst>
                            <p:childTnLst>
                              <p:par>
                                <p:cTn id="143" presetID="22" presetClass="entr" presetSubtype="1" fill="hold" nodeType="afterEffect">
                                  <p:stCondLst>
                                    <p:cond delay="500"/>
                                  </p:stCondLst>
                                  <p:childTnLst>
                                    <p:set>
                                      <p:cBhvr>
                                        <p:cTn id="144" dur="1" fill="hold">
                                          <p:stCondLst>
                                            <p:cond delay="0"/>
                                          </p:stCondLst>
                                        </p:cTn>
                                        <p:tgtEl>
                                          <p:spTgt spid="24"/>
                                        </p:tgtEl>
                                        <p:attrNameLst>
                                          <p:attrName>style.visibility</p:attrName>
                                        </p:attrNameLst>
                                      </p:cBhvr>
                                      <p:to>
                                        <p:strVal val="visible"/>
                                      </p:to>
                                    </p:set>
                                    <p:animEffect transition="in" filter="wipe(up)">
                                      <p:cBhvr>
                                        <p:cTn id="145" dur="1250"/>
                                        <p:tgtEl>
                                          <p:spTgt spid="24"/>
                                        </p:tgtEl>
                                      </p:cBhvr>
                                    </p:animEffect>
                                  </p:childTnLst>
                                </p:cTn>
                              </p:par>
                              <p:par>
                                <p:cTn id="146" presetID="22" presetClass="entr" presetSubtype="8" fill="hold" grpId="0" nodeType="withEffect">
                                  <p:stCondLst>
                                    <p:cond delay="1500"/>
                                  </p:stCondLst>
                                  <p:childTnLst>
                                    <p:set>
                                      <p:cBhvr>
                                        <p:cTn id="147" dur="1" fill="hold">
                                          <p:stCondLst>
                                            <p:cond delay="0"/>
                                          </p:stCondLst>
                                        </p:cTn>
                                        <p:tgtEl>
                                          <p:spTgt spid="23"/>
                                        </p:tgtEl>
                                        <p:attrNameLst>
                                          <p:attrName>style.visibility</p:attrName>
                                        </p:attrNameLst>
                                      </p:cBhvr>
                                      <p:to>
                                        <p:strVal val="visible"/>
                                      </p:to>
                                    </p:set>
                                    <p:animEffect transition="in" filter="wipe(left)">
                                      <p:cBhvr>
                                        <p:cTn id="148" dur="1500"/>
                                        <p:tgtEl>
                                          <p:spTgt spid="23"/>
                                        </p:tgtEl>
                                      </p:cBhvr>
                                    </p:animEffect>
                                  </p:childTnLst>
                                </p:cTn>
                              </p:par>
                            </p:childTnLst>
                          </p:cTn>
                        </p:par>
                        <p:par>
                          <p:cTn id="149" fill="hold">
                            <p:stCondLst>
                              <p:cond delay="27500"/>
                            </p:stCondLst>
                            <p:childTnLst>
                              <p:par>
                                <p:cTn id="150" presetID="6" presetClass="entr" presetSubtype="32" fill="hold" nodeType="afterEffect">
                                  <p:stCondLst>
                                    <p:cond delay="3000"/>
                                  </p:stCondLst>
                                  <p:childTnLst>
                                    <p:set>
                                      <p:cBhvr>
                                        <p:cTn id="151" dur="1" fill="hold">
                                          <p:stCondLst>
                                            <p:cond delay="0"/>
                                          </p:stCondLst>
                                        </p:cTn>
                                        <p:tgtEl>
                                          <p:spTgt spid="33"/>
                                        </p:tgtEl>
                                        <p:attrNameLst>
                                          <p:attrName>style.visibility</p:attrName>
                                        </p:attrNameLst>
                                      </p:cBhvr>
                                      <p:to>
                                        <p:strVal val="visible"/>
                                      </p:to>
                                    </p:set>
                                    <p:animEffect transition="in" filter="circle(out)">
                                      <p:cBhvr>
                                        <p:cTn id="152" dur="20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32"/>
                                        </p:tgtEl>
                                        <p:attrNameLst>
                                          <p:attrName>style.visibility</p:attrName>
                                        </p:attrNameLst>
                                      </p:cBhvr>
                                      <p:to>
                                        <p:strVal val="visible"/>
                                      </p:to>
                                    </p:set>
                                    <p:animEffect transition="in" filter="fade">
                                      <p:cBhvr>
                                        <p:cTn id="157" dur="1000"/>
                                        <p:tgtEl>
                                          <p:spTgt spid="32"/>
                                        </p:tgtEl>
                                      </p:cBhvr>
                                    </p:animEffect>
                                    <p:anim calcmode="lin" valueType="num">
                                      <p:cBhvr>
                                        <p:cTn id="158" dur="1000" fill="hold"/>
                                        <p:tgtEl>
                                          <p:spTgt spid="32"/>
                                        </p:tgtEl>
                                        <p:attrNameLst>
                                          <p:attrName>ppt_x</p:attrName>
                                        </p:attrNameLst>
                                      </p:cBhvr>
                                      <p:tavLst>
                                        <p:tav tm="0">
                                          <p:val>
                                            <p:strVal val="#ppt_x"/>
                                          </p:val>
                                        </p:tav>
                                        <p:tav tm="100000">
                                          <p:val>
                                            <p:strVal val="#ppt_x"/>
                                          </p:val>
                                        </p:tav>
                                      </p:tavLst>
                                    </p:anim>
                                    <p:anim calcmode="lin" valueType="num">
                                      <p:cBhvr>
                                        <p:cTn id="15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5" grpId="0" animBg="1"/>
      <p:bldP spid="17" grpId="0" animBg="1"/>
      <p:bldP spid="19" grpId="0" animBg="1"/>
      <p:bldP spid="20" grpId="0" animBg="1"/>
      <p:bldP spid="23" grpId="0" animBg="1"/>
      <p:bldP spid="25" grpId="0" animBg="1"/>
      <p:bldP spid="26" grpId="0" animBg="1"/>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tx1"/>
                </a:solidFill>
              </a:rPr>
              <a:pPr eaLnBrk="1" latinLnBrk="0" hangingPunct="1"/>
              <a:t>37</a:t>
            </a:fld>
            <a:endParaRPr kumimoji="0" lang="en-US" dirty="0">
              <a:solidFill>
                <a:schemeClr val="tx1"/>
              </a:solidFill>
            </a:endParaRPr>
          </a:p>
        </p:txBody>
      </p:sp>
      <p:sp>
        <p:nvSpPr>
          <p:cNvPr id="3" name="Rectangle 2"/>
          <p:cNvSpPr/>
          <p:nvPr/>
        </p:nvSpPr>
        <p:spPr>
          <a:xfrm>
            <a:off x="3108961" y="167640"/>
            <a:ext cx="9026828" cy="32624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96004B"/>
                </a:solidFill>
                <a:effectLst>
                  <a:outerShdw blurRad="50800" dist="39000" dir="5460000" algn="tl">
                    <a:srgbClr val="000000">
                      <a:alpha val="38000"/>
                    </a:srgbClr>
                  </a:outerShdw>
                </a:effectLst>
              </a:rPr>
              <a:t>Understanding </a:t>
            </a:r>
            <a:br>
              <a:rPr lang="en-US" sz="5400" b="1" cap="none" spc="0" dirty="0" smtClean="0">
                <a:ln w="11430"/>
                <a:solidFill>
                  <a:srgbClr val="96004B"/>
                </a:solidFill>
                <a:effectLst>
                  <a:outerShdw blurRad="50800" dist="39000" dir="5460000" algn="tl">
                    <a:srgbClr val="000000">
                      <a:alpha val="38000"/>
                    </a:srgbClr>
                  </a:outerShdw>
                </a:effectLst>
              </a:rPr>
            </a:br>
            <a:r>
              <a:rPr lang="en-US" sz="5400" b="1" cap="none" spc="0" dirty="0" smtClean="0">
                <a:ln w="11430"/>
                <a:solidFill>
                  <a:srgbClr val="96004B"/>
                </a:solidFill>
                <a:effectLst>
                  <a:outerShdw blurRad="50800" dist="39000" dir="5460000" algn="tl">
                    <a:srgbClr val="000000">
                      <a:alpha val="38000"/>
                    </a:srgbClr>
                  </a:outerShdw>
                </a:effectLst>
              </a:rPr>
              <a:t>the placement of</a:t>
            </a:r>
            <a:br>
              <a:rPr lang="en-US" sz="5400" b="1" cap="none" spc="0" dirty="0" smtClean="0">
                <a:ln w="11430"/>
                <a:solidFill>
                  <a:srgbClr val="96004B"/>
                </a:solidFill>
                <a:effectLst>
                  <a:outerShdw blurRad="50800" dist="39000" dir="5460000" algn="tl">
                    <a:srgbClr val="000000">
                      <a:alpha val="38000"/>
                    </a:srgbClr>
                  </a:outerShdw>
                </a:effectLst>
              </a:rPr>
            </a:br>
            <a:r>
              <a:rPr lang="en-US" sz="5400" b="1" cap="none" spc="0" dirty="0" smtClean="0">
                <a:ln w="11430"/>
                <a:solidFill>
                  <a:srgbClr val="96004B"/>
                </a:solidFill>
                <a:effectLst>
                  <a:outerShdw blurRad="50800" dist="39000" dir="5460000" algn="tl">
                    <a:srgbClr val="000000">
                      <a:alpha val="38000"/>
                    </a:srgbClr>
                  </a:outerShdw>
                </a:effectLst>
              </a:rPr>
              <a:t>“between the </a:t>
            </a:r>
            <a:r>
              <a:rPr lang="en-US" sz="5400" b="1" cap="none" spc="0" dirty="0" err="1" smtClean="0">
                <a:ln w="11430"/>
                <a:solidFill>
                  <a:srgbClr val="0070C0"/>
                </a:solidFill>
                <a:effectLst>
                  <a:outerShdw blurRad="50800" dist="39000" dir="5460000" algn="tl">
                    <a:srgbClr val="000000">
                      <a:alpha val="38000"/>
                    </a:srgbClr>
                  </a:outerShdw>
                </a:effectLst>
              </a:rPr>
              <a:t>evening</a:t>
            </a:r>
            <a:r>
              <a:rPr lang="en-US" sz="5400" b="1" u="sng" dirty="0" err="1" smtClean="0">
                <a:ln w="11430"/>
                <a:solidFill>
                  <a:srgbClr val="96004B"/>
                </a:solidFill>
                <a:effectLst>
                  <a:outerShdw blurRad="50800" dist="39000" dir="5460000" algn="tl">
                    <a:srgbClr val="000000">
                      <a:alpha val="38000"/>
                    </a:srgbClr>
                  </a:outerShdw>
                </a:effectLst>
              </a:rPr>
              <a:t>S</a:t>
            </a:r>
            <a:r>
              <a:rPr lang="en-US" sz="5400" b="1" dirty="0" smtClean="0">
                <a:ln w="11430"/>
                <a:solidFill>
                  <a:srgbClr val="96004B"/>
                </a:solidFill>
                <a:effectLst>
                  <a:outerShdw blurRad="50800" dist="39000" dir="5460000" algn="tl">
                    <a:srgbClr val="000000">
                      <a:alpha val="38000"/>
                    </a:srgbClr>
                  </a:outerShdw>
                </a:effectLst>
              </a:rPr>
              <a:t>?”</a:t>
            </a:r>
            <a:br>
              <a:rPr lang="en-US" sz="5400" b="1" dirty="0" smtClean="0">
                <a:ln w="11430"/>
                <a:solidFill>
                  <a:srgbClr val="96004B"/>
                </a:solidFill>
                <a:effectLst>
                  <a:outerShdw blurRad="50800" dist="39000" dir="5460000" algn="tl">
                    <a:srgbClr val="000000">
                      <a:alpha val="38000"/>
                    </a:srgbClr>
                  </a:outerShdw>
                </a:effectLst>
              </a:rPr>
            </a:br>
            <a:r>
              <a:rPr lang="en-US" sz="4400" b="1" dirty="0" smtClean="0">
                <a:ln w="11430"/>
                <a:solidFill>
                  <a:srgbClr val="96004B"/>
                </a:solidFill>
                <a:effectLst>
                  <a:outerShdw blurRad="50800" dist="39000" dir="5460000" algn="tl">
                    <a:srgbClr val="000000">
                      <a:alpha val="38000"/>
                    </a:srgbClr>
                  </a:outerShdw>
                </a:effectLst>
              </a:rPr>
              <a:t>(“between the </a:t>
            </a:r>
            <a:r>
              <a:rPr lang="en-US" sz="4400" b="1" dirty="0" err="1" smtClean="0">
                <a:ln w="11430"/>
                <a:solidFill>
                  <a:srgbClr val="0070C0"/>
                </a:solidFill>
                <a:effectLst>
                  <a:outerShdw blurRad="50800" dist="39000" dir="5460000" algn="tl">
                    <a:srgbClr val="000000">
                      <a:alpha val="38000"/>
                    </a:srgbClr>
                  </a:outerShdw>
                </a:effectLst>
              </a:rPr>
              <a:t>mixing</a:t>
            </a:r>
            <a:r>
              <a:rPr lang="en-US" sz="4400" b="1" u="sng" dirty="0" err="1" smtClean="0">
                <a:ln w="11430"/>
                <a:solidFill>
                  <a:srgbClr val="96004B"/>
                </a:solidFill>
                <a:effectLst>
                  <a:outerShdw blurRad="50800" dist="39000" dir="5460000" algn="tl">
                    <a:srgbClr val="000000">
                      <a:alpha val="38000"/>
                    </a:srgbClr>
                  </a:outerShdw>
                </a:effectLst>
              </a:rPr>
              <a:t>S</a:t>
            </a:r>
            <a:r>
              <a:rPr lang="en-US" sz="4400" b="1" dirty="0" smtClean="0">
                <a:ln w="11430"/>
                <a:solidFill>
                  <a:srgbClr val="96004B"/>
                </a:solidFill>
                <a:effectLst>
                  <a:outerShdw blurRad="50800" dist="39000" dir="5460000" algn="tl">
                    <a:srgbClr val="000000">
                      <a:alpha val="38000"/>
                    </a:srgbClr>
                  </a:outerShdw>
                </a:effectLst>
              </a:rPr>
              <a:t>”)</a:t>
            </a:r>
            <a:endParaRPr lang="en-US" sz="5400" b="1" cap="none" spc="0" dirty="0">
              <a:ln w="11430"/>
              <a:solidFill>
                <a:srgbClr val="96004B"/>
              </a:solidFill>
              <a:effectLst>
                <a:outerShdw blurRad="50800" dist="39000" dir="5460000" algn="tl">
                  <a:srgbClr val="000000">
                    <a:alpha val="38000"/>
                  </a:srgbClr>
                </a:outerShdw>
              </a:effectLst>
            </a:endParaRPr>
          </a:p>
        </p:txBody>
      </p:sp>
      <p:sp>
        <p:nvSpPr>
          <p:cNvPr id="4" name="Rectangle 3"/>
          <p:cNvSpPr/>
          <p:nvPr/>
        </p:nvSpPr>
        <p:spPr>
          <a:xfrm>
            <a:off x="4393842" y="3719671"/>
            <a:ext cx="6457065" cy="255454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none" spc="0" dirty="0" smtClean="0">
                <a:ln w="1905"/>
                <a:solidFill>
                  <a:srgbClr val="0070C0"/>
                </a:solidFill>
                <a:effectLst>
                  <a:innerShdw blurRad="69850" dist="43180" dir="5400000">
                    <a:srgbClr val="000000">
                      <a:alpha val="65000"/>
                    </a:srgbClr>
                  </a:innerShdw>
                </a:effectLst>
              </a:rPr>
              <a:t>Understanding </a:t>
            </a:r>
            <a:br>
              <a:rPr lang="en-US" sz="4000" b="1" cap="none" spc="0" dirty="0" smtClean="0">
                <a:ln w="1905"/>
                <a:solidFill>
                  <a:srgbClr val="0070C0"/>
                </a:solidFill>
                <a:effectLst>
                  <a:innerShdw blurRad="69850" dist="43180" dir="5400000">
                    <a:srgbClr val="000000">
                      <a:alpha val="65000"/>
                    </a:srgbClr>
                  </a:innerShdw>
                </a:effectLst>
              </a:rPr>
            </a:br>
            <a:r>
              <a:rPr lang="en-US" sz="4000" b="1" cap="none" spc="0" dirty="0" smtClean="0">
                <a:ln w="1905"/>
                <a:solidFill>
                  <a:srgbClr val="0070C0"/>
                </a:solidFill>
                <a:effectLst>
                  <a:innerShdw blurRad="69850" dist="43180" dir="5400000">
                    <a:srgbClr val="000000">
                      <a:alpha val="65000"/>
                    </a:srgbClr>
                  </a:innerShdw>
                </a:effectLst>
              </a:rPr>
              <a:t>“</a:t>
            </a:r>
            <a:r>
              <a:rPr lang="en-US" sz="4000" b="1" cap="none" spc="0" dirty="0" err="1" smtClean="0">
                <a:ln w="1905"/>
                <a:solidFill>
                  <a:srgbClr val="0070C0"/>
                </a:solidFill>
                <a:effectLst>
                  <a:innerShdw blurRad="69850" dist="43180" dir="5400000">
                    <a:srgbClr val="000000">
                      <a:alpha val="65000"/>
                    </a:srgbClr>
                  </a:innerShdw>
                </a:effectLst>
              </a:rPr>
              <a:t>arab</a:t>
            </a:r>
            <a:r>
              <a:rPr lang="en-US" sz="4000" b="1" cap="none" spc="0" dirty="0" smtClean="0">
                <a:ln w="1905"/>
                <a:solidFill>
                  <a:srgbClr val="0070C0"/>
                </a:solidFill>
                <a:effectLst>
                  <a:innerShdw blurRad="69850" dist="43180" dir="5400000">
                    <a:srgbClr val="000000">
                      <a:alpha val="65000"/>
                    </a:srgbClr>
                  </a:innerShdw>
                </a:effectLst>
              </a:rPr>
              <a:t>” [H6148] is paramount for clarity on</a:t>
            </a:r>
            <a:br>
              <a:rPr lang="en-US" sz="4000" b="1" cap="none" spc="0" dirty="0" smtClean="0">
                <a:ln w="1905"/>
                <a:solidFill>
                  <a:srgbClr val="0070C0"/>
                </a:solidFill>
                <a:effectLst>
                  <a:innerShdw blurRad="69850" dist="43180" dir="5400000">
                    <a:srgbClr val="000000">
                      <a:alpha val="65000"/>
                    </a:srgbClr>
                  </a:innerShdw>
                </a:effectLst>
              </a:rPr>
            </a:br>
            <a:r>
              <a:rPr lang="en-US" sz="4000" b="1" cap="none" spc="0" dirty="0" smtClean="0">
                <a:ln w="1905"/>
                <a:solidFill>
                  <a:srgbClr val="0070C0"/>
                </a:solidFill>
                <a:effectLst>
                  <a:innerShdw blurRad="69850" dist="43180" dir="5400000">
                    <a:srgbClr val="000000">
                      <a:alpha val="65000"/>
                    </a:srgbClr>
                  </a:innerShdw>
                </a:effectLst>
              </a:rPr>
              <a:t>“between the </a:t>
            </a:r>
            <a:r>
              <a:rPr lang="en-US" sz="4000" b="1" cap="none" spc="0" dirty="0" err="1" smtClean="0">
                <a:ln w="1905"/>
                <a:solidFill>
                  <a:srgbClr val="0070C0"/>
                </a:solidFill>
                <a:effectLst>
                  <a:innerShdw blurRad="69850" dist="43180" dir="5400000">
                    <a:srgbClr val="000000">
                      <a:alpha val="65000"/>
                    </a:srgbClr>
                  </a:innerShdw>
                </a:effectLst>
              </a:rPr>
              <a:t>evening</a:t>
            </a:r>
            <a:r>
              <a:rPr lang="en-US" sz="4000" b="1" u="sng" cap="none" spc="0" dirty="0" err="1" smtClean="0">
                <a:ln w="1905"/>
                <a:solidFill>
                  <a:srgbClr val="96004B"/>
                </a:solidFill>
                <a:effectLst>
                  <a:innerShdw blurRad="69850" dist="43180" dir="5400000">
                    <a:srgbClr val="000000">
                      <a:alpha val="65000"/>
                    </a:srgbClr>
                  </a:innerShdw>
                </a:effectLst>
              </a:rPr>
              <a:t>S</a:t>
            </a:r>
            <a:r>
              <a:rPr lang="en-US" sz="4000" b="1" cap="none" spc="0" dirty="0" smtClean="0">
                <a:ln w="1905"/>
                <a:solidFill>
                  <a:srgbClr val="0070C0"/>
                </a:solidFill>
                <a:effectLst>
                  <a:innerShdw blurRad="69850" dist="43180" dir="5400000">
                    <a:srgbClr val="000000">
                      <a:alpha val="65000"/>
                    </a:srgbClr>
                  </a:innerShdw>
                </a:effectLst>
              </a:rPr>
              <a:t>.”</a:t>
            </a:r>
            <a:endParaRPr lang="en-US" sz="4000" b="1" cap="none" spc="0" dirty="0">
              <a:ln w="1905"/>
              <a:solidFill>
                <a:srgbClr val="0070C0"/>
              </a:solidFill>
              <a:effectLst>
                <a:innerShdw blurRad="69850" dist="43180" dir="5400000">
                  <a:srgbClr val="000000">
                    <a:alpha val="65000"/>
                  </a:srgbClr>
                </a:innerShdw>
              </a:effectLst>
            </a:endParaRPr>
          </a:p>
        </p:txBody>
      </p:sp>
      <p:sp>
        <p:nvSpPr>
          <p:cNvPr id="5" name="Rounded Rectangle 4"/>
          <p:cNvSpPr/>
          <p:nvPr/>
        </p:nvSpPr>
        <p:spPr>
          <a:xfrm rot="21031886">
            <a:off x="1590986" y="812464"/>
            <a:ext cx="1406436" cy="494386"/>
          </a:xfrm>
          <a:prstGeom prst="roundRect">
            <a:avLst/>
          </a:prstGeom>
          <a:solidFill>
            <a:schemeClr val="accent3">
              <a:lumMod val="40000"/>
              <a:lumOff val="60000"/>
            </a:schemeClr>
          </a:solidFill>
          <a:ln w="57150">
            <a:solidFill>
              <a:schemeClr val="accent6">
                <a:lumMod val="75000"/>
              </a:schemeClr>
            </a:solid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US" sz="2400" b="1"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Review</a:t>
            </a:r>
            <a:endParaRPr lang="en-CA" sz="2400" dirty="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2787855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bg1"/>
                </a:solidFill>
              </a:rPr>
              <a:pPr eaLnBrk="1" latinLnBrk="0" hangingPunct="1"/>
              <a:t>38</a:t>
            </a:fld>
            <a:endParaRPr kumimoji="0" lang="en-US" dirty="0">
              <a:solidFill>
                <a:schemeClr val="bg1"/>
              </a:solidFill>
            </a:endParaRPr>
          </a:p>
        </p:txBody>
      </p:sp>
      <p:sp>
        <p:nvSpPr>
          <p:cNvPr id="5" name="Content Placeholder 3"/>
          <p:cNvSpPr txBox="1">
            <a:spLocks/>
          </p:cNvSpPr>
          <p:nvPr/>
        </p:nvSpPr>
        <p:spPr>
          <a:xfrm>
            <a:off x="777240" y="188640"/>
            <a:ext cx="10881358" cy="2615520"/>
          </a:xfrm>
          <a:prstGeom prst="rect">
            <a:avLst/>
          </a:prstGeom>
        </p:spPr>
        <p:txBody>
          <a:bodyPr>
            <a:normAutofit/>
            <a:scene3d>
              <a:camera prst="orthographicFront"/>
              <a:lightRig rig="balanced" dir="t">
                <a:rot lat="0" lon="0" rev="2100000"/>
              </a:lightRig>
            </a:scene3d>
            <a:sp3d extrusionH="57150" prstMaterial="metal">
              <a:bevelT w="38100" h="25400"/>
              <a:contourClr>
                <a:schemeClr val="bg2"/>
              </a:contourClr>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 indent="0" algn="ctr">
              <a:buFont typeface="Wingdings 2"/>
              <a:buNone/>
            </a:pPr>
            <a:r>
              <a:rPr lang="en-US" sz="3600" b="1" dirty="0" smtClean="0">
                <a:ln w="50800"/>
                <a:solidFill>
                  <a:schemeClr val="bg1">
                    <a:shade val="50000"/>
                  </a:schemeClr>
                </a:solidFill>
                <a:latin typeface="Comic Sans MS" pitchFamily="66" charset="0"/>
              </a:rPr>
              <a:t>The “singular” form of “evening” </a:t>
            </a:r>
            <a:r>
              <a:rPr lang="en-US" sz="2800" b="1" dirty="0" smtClean="0">
                <a:ln w="50800"/>
                <a:solidFill>
                  <a:schemeClr val="bg1">
                    <a:shade val="50000"/>
                  </a:schemeClr>
                </a:solidFill>
                <a:latin typeface="Comic Sans MS" pitchFamily="66" charset="0"/>
              </a:rPr>
              <a:t>&lt;ereb </a:t>
            </a:r>
            <a:r>
              <a:rPr lang="en-US" sz="2800" b="1" dirty="0" err="1" smtClean="0">
                <a:ln w="50800"/>
                <a:solidFill>
                  <a:schemeClr val="bg1">
                    <a:shade val="50000"/>
                  </a:schemeClr>
                </a:solidFill>
                <a:latin typeface="Comic Sans MS" pitchFamily="66" charset="0"/>
              </a:rPr>
              <a:t>arab</a:t>
            </a:r>
            <a:r>
              <a:rPr lang="en-US" sz="2800" b="1" dirty="0" smtClean="0">
                <a:ln w="50800"/>
                <a:solidFill>
                  <a:schemeClr val="bg1">
                    <a:shade val="50000"/>
                  </a:schemeClr>
                </a:solidFill>
                <a:latin typeface="Comic Sans MS" pitchFamily="66" charset="0"/>
              </a:rPr>
              <a:t>&gt; </a:t>
            </a:r>
            <a:r>
              <a:rPr lang="en-US" sz="3600" b="1" dirty="0" smtClean="0">
                <a:ln w="50800"/>
                <a:solidFill>
                  <a:schemeClr val="bg1">
                    <a:shade val="50000"/>
                  </a:schemeClr>
                </a:solidFill>
                <a:latin typeface="Comic Sans MS" pitchFamily="66" charset="0"/>
              </a:rPr>
              <a:t/>
            </a:r>
            <a:br>
              <a:rPr lang="en-US" sz="3600" b="1" dirty="0" smtClean="0">
                <a:ln w="50800"/>
                <a:solidFill>
                  <a:schemeClr val="bg1">
                    <a:shade val="50000"/>
                  </a:schemeClr>
                </a:solidFill>
                <a:latin typeface="Comic Sans MS" pitchFamily="66" charset="0"/>
              </a:rPr>
            </a:br>
            <a:r>
              <a:rPr lang="en-US" sz="3600" b="1" dirty="0" smtClean="0">
                <a:ln w="50800"/>
                <a:solidFill>
                  <a:schemeClr val="bg1">
                    <a:shade val="50000"/>
                  </a:schemeClr>
                </a:solidFill>
                <a:latin typeface="Comic Sans MS" pitchFamily="66" charset="0"/>
              </a:rPr>
              <a:t>rightly claims the 1</a:t>
            </a:r>
            <a:r>
              <a:rPr lang="en-US" sz="3600" b="1" baseline="30000" dirty="0" smtClean="0">
                <a:ln w="50800"/>
                <a:solidFill>
                  <a:schemeClr val="bg1">
                    <a:shade val="50000"/>
                  </a:schemeClr>
                </a:solidFill>
                <a:latin typeface="Comic Sans MS" pitchFamily="66" charset="0"/>
              </a:rPr>
              <a:t>st</a:t>
            </a:r>
            <a:r>
              <a:rPr lang="en-US" sz="3600" b="1" dirty="0" smtClean="0">
                <a:ln w="50800"/>
                <a:solidFill>
                  <a:schemeClr val="bg1">
                    <a:shade val="50000"/>
                  </a:schemeClr>
                </a:solidFill>
                <a:latin typeface="Comic Sans MS" pitchFamily="66" charset="0"/>
              </a:rPr>
              <a:t> definition as “dusk” </a:t>
            </a:r>
            <a:br>
              <a:rPr lang="en-US" sz="3600" b="1" dirty="0" smtClean="0">
                <a:ln w="50800"/>
                <a:solidFill>
                  <a:schemeClr val="bg1">
                    <a:shade val="50000"/>
                  </a:schemeClr>
                </a:solidFill>
                <a:latin typeface="Comic Sans MS" pitchFamily="66" charset="0"/>
              </a:rPr>
            </a:br>
            <a:r>
              <a:rPr lang="en-US" sz="3600" b="1" dirty="0" smtClean="0">
                <a:ln w="50800"/>
                <a:solidFill>
                  <a:schemeClr val="bg1">
                    <a:shade val="50000"/>
                  </a:schemeClr>
                </a:solidFill>
                <a:latin typeface="Comic Sans MS" pitchFamily="66" charset="0"/>
              </a:rPr>
              <a:t>[the </a:t>
            </a:r>
            <a:r>
              <a:rPr lang="en-US" sz="3600" b="1" u="sng" dirty="0" smtClean="0">
                <a:ln w="50800"/>
                <a:solidFill>
                  <a:schemeClr val="bg1">
                    <a:shade val="50000"/>
                  </a:schemeClr>
                </a:solidFill>
                <a:latin typeface="Comic Sans MS" pitchFamily="66" charset="0"/>
              </a:rPr>
              <a:t>mixing</a:t>
            </a:r>
            <a:r>
              <a:rPr lang="en-US" sz="3600" b="1" dirty="0" smtClean="0">
                <a:ln w="50800"/>
                <a:solidFill>
                  <a:schemeClr val="bg1">
                    <a:shade val="50000"/>
                  </a:schemeClr>
                </a:solidFill>
                <a:latin typeface="Comic Sans MS" pitchFamily="66" charset="0"/>
              </a:rPr>
              <a:t> of light and night].</a:t>
            </a:r>
            <a:br>
              <a:rPr lang="en-US" sz="3600" b="1" dirty="0" smtClean="0">
                <a:ln w="50800"/>
                <a:solidFill>
                  <a:schemeClr val="bg1">
                    <a:shade val="50000"/>
                  </a:schemeClr>
                </a:solidFill>
                <a:latin typeface="Comic Sans MS" pitchFamily="66" charset="0"/>
              </a:rPr>
            </a:br>
            <a:r>
              <a:rPr lang="en-US" sz="3600" b="1" dirty="0" smtClean="0">
                <a:ln w="50800"/>
                <a:solidFill>
                  <a:schemeClr val="bg1">
                    <a:shade val="50000"/>
                  </a:schemeClr>
                </a:solidFill>
                <a:latin typeface="Comic Sans MS" pitchFamily="66" charset="0"/>
              </a:rPr>
              <a:t>Thus, &lt;ereb&gt; is </a:t>
            </a:r>
            <a:r>
              <a:rPr lang="en-US" sz="3600" b="1" u="sng" dirty="0" smtClean="0">
                <a:ln w="50800"/>
                <a:solidFill>
                  <a:schemeClr val="bg1">
                    <a:shade val="50000"/>
                  </a:schemeClr>
                </a:solidFill>
                <a:latin typeface="Comic Sans MS" pitchFamily="66" charset="0"/>
              </a:rPr>
              <a:t>always</a:t>
            </a:r>
            <a:r>
              <a:rPr lang="en-US" sz="3600" b="1" dirty="0" smtClean="0">
                <a:ln w="50800"/>
                <a:solidFill>
                  <a:schemeClr val="bg1">
                    <a:shade val="50000"/>
                  </a:schemeClr>
                </a:solidFill>
                <a:latin typeface="Comic Sans MS" pitchFamily="66" charset="0"/>
              </a:rPr>
              <a:t> the dusk twilight.</a:t>
            </a:r>
            <a:endParaRPr lang="en-US" sz="3600" b="1" dirty="0">
              <a:ln w="50800"/>
              <a:solidFill>
                <a:schemeClr val="bg1">
                  <a:shade val="50000"/>
                </a:schemeClr>
              </a:solidFill>
              <a:latin typeface="Comic Sans MS" pitchFamily="66" charset="0"/>
            </a:endParaRPr>
          </a:p>
        </p:txBody>
      </p:sp>
      <p:sp>
        <p:nvSpPr>
          <p:cNvPr id="6" name="Content Placeholder 3"/>
          <p:cNvSpPr txBox="1">
            <a:spLocks/>
          </p:cNvSpPr>
          <p:nvPr/>
        </p:nvSpPr>
        <p:spPr>
          <a:xfrm>
            <a:off x="563880" y="3068072"/>
            <a:ext cx="11308080" cy="3789040"/>
          </a:xfrm>
          <a:prstGeom prst="rect">
            <a:avLst/>
          </a:prstGeom>
        </p:spPr>
        <p:txBody>
          <a:bodyPr vert="horz" lIns="91440" tIns="45720" rIns="91440" bIns="45720" rtlCol="0">
            <a:normAutofit fontScale="55000" lnSpcReduction="20000"/>
            <a:scene3d>
              <a:camera prst="orthographicFront"/>
              <a:lightRig rig="balanced" dir="t">
                <a:rot lat="0" lon="0" rev="2100000"/>
              </a:lightRig>
            </a:scene3d>
            <a:sp3d extrusionH="57150" prstMaterial="metal">
              <a:bevelT w="38100" h="25400"/>
              <a:contourClr>
                <a:schemeClr val="bg2"/>
              </a:contourClr>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endParaRPr lang="en-US" b="1" dirty="0" smtClean="0">
              <a:ln w="50800"/>
              <a:solidFill>
                <a:schemeClr val="bg1">
                  <a:shade val="50000"/>
                </a:schemeClr>
              </a:solidFill>
            </a:endParaRPr>
          </a:p>
          <a:p>
            <a:pPr marL="45720" indent="0" algn="ctr">
              <a:lnSpc>
                <a:spcPct val="120000"/>
              </a:lnSpc>
              <a:buFont typeface="Georgia" pitchFamily="18" charset="0"/>
              <a:buNone/>
            </a:pPr>
            <a:r>
              <a:rPr lang="en-US" sz="5100" b="1" dirty="0" smtClean="0">
                <a:ln w="50800"/>
                <a:solidFill>
                  <a:schemeClr val="bg1">
                    <a:shade val="50000"/>
                  </a:schemeClr>
                </a:solidFill>
                <a:effectLst>
                  <a:glow rad="228600">
                    <a:schemeClr val="accent1">
                      <a:satMod val="175000"/>
                      <a:alpha val="40000"/>
                    </a:schemeClr>
                  </a:glow>
                </a:effectLst>
                <a:latin typeface="Comic Sans MS" pitchFamily="66" charset="0"/>
              </a:rPr>
              <a:t>Evening &lt;ereb&gt; can only claim the </a:t>
            </a:r>
            <a:br>
              <a:rPr lang="en-US" sz="5100" b="1" dirty="0" smtClean="0">
                <a:ln w="50800"/>
                <a:solidFill>
                  <a:schemeClr val="bg1">
                    <a:shade val="50000"/>
                  </a:schemeClr>
                </a:solidFill>
                <a:effectLst>
                  <a:glow rad="228600">
                    <a:schemeClr val="accent1">
                      <a:satMod val="175000"/>
                      <a:alpha val="40000"/>
                    </a:schemeClr>
                  </a:glow>
                </a:effectLst>
                <a:latin typeface="Comic Sans MS" pitchFamily="66" charset="0"/>
              </a:rPr>
            </a:br>
            <a:r>
              <a:rPr lang="en-US" sz="5100" b="1" dirty="0" smtClean="0">
                <a:ln w="50800"/>
                <a:solidFill>
                  <a:schemeClr val="bg1">
                    <a:shade val="50000"/>
                  </a:schemeClr>
                </a:solidFill>
                <a:effectLst>
                  <a:glow rad="228600">
                    <a:schemeClr val="accent1">
                      <a:satMod val="175000"/>
                      <a:alpha val="40000"/>
                    </a:schemeClr>
                  </a:glow>
                </a:effectLst>
                <a:latin typeface="Comic Sans MS" pitchFamily="66" charset="0"/>
              </a:rPr>
              <a:t>2</a:t>
            </a:r>
            <a:r>
              <a:rPr lang="en-US" sz="5100" b="1" baseline="30000" dirty="0" smtClean="0">
                <a:ln w="50800"/>
                <a:solidFill>
                  <a:schemeClr val="bg1">
                    <a:shade val="50000"/>
                  </a:schemeClr>
                </a:solidFill>
                <a:effectLst>
                  <a:glow rad="228600">
                    <a:schemeClr val="accent1">
                      <a:satMod val="175000"/>
                      <a:alpha val="40000"/>
                    </a:schemeClr>
                  </a:glow>
                </a:effectLst>
                <a:latin typeface="Comic Sans MS" pitchFamily="66" charset="0"/>
              </a:rPr>
              <a:t>nd</a:t>
            </a:r>
            <a:r>
              <a:rPr lang="en-US" sz="5100" b="1" dirty="0" smtClean="0">
                <a:ln w="50800"/>
                <a:solidFill>
                  <a:schemeClr val="bg1">
                    <a:shade val="50000"/>
                  </a:schemeClr>
                </a:solidFill>
                <a:effectLst>
                  <a:glow rad="228600">
                    <a:schemeClr val="accent1">
                      <a:satMod val="175000"/>
                      <a:alpha val="40000"/>
                    </a:schemeClr>
                  </a:glow>
                </a:effectLst>
                <a:latin typeface="Comic Sans MS" pitchFamily="66" charset="0"/>
              </a:rPr>
              <a:t> definition of “day” or the </a:t>
            </a:r>
            <a:br>
              <a:rPr lang="en-US" sz="5100" b="1" dirty="0" smtClean="0">
                <a:ln w="50800"/>
                <a:solidFill>
                  <a:schemeClr val="bg1">
                    <a:shade val="50000"/>
                  </a:schemeClr>
                </a:solidFill>
                <a:effectLst>
                  <a:glow rad="228600">
                    <a:schemeClr val="accent1">
                      <a:satMod val="175000"/>
                      <a:alpha val="40000"/>
                    </a:schemeClr>
                  </a:glow>
                </a:effectLst>
                <a:latin typeface="Comic Sans MS" pitchFamily="66" charset="0"/>
              </a:rPr>
            </a:br>
            <a:r>
              <a:rPr lang="en-US" sz="5100" b="1" dirty="0" smtClean="0">
                <a:ln w="50800"/>
                <a:solidFill>
                  <a:schemeClr val="bg1">
                    <a:shade val="50000"/>
                  </a:schemeClr>
                </a:solidFill>
                <a:effectLst>
                  <a:glow rad="228600">
                    <a:schemeClr val="accent1">
                      <a:satMod val="175000"/>
                      <a:alpha val="40000"/>
                    </a:schemeClr>
                  </a:glow>
                </a:effectLst>
                <a:latin typeface="Comic Sans MS" pitchFamily="66" charset="0"/>
              </a:rPr>
              <a:t>4</a:t>
            </a:r>
            <a:r>
              <a:rPr lang="en-US" sz="5100" b="1" baseline="30000" dirty="0" smtClean="0">
                <a:ln w="50800"/>
                <a:solidFill>
                  <a:schemeClr val="bg1">
                    <a:shade val="50000"/>
                  </a:schemeClr>
                </a:solidFill>
                <a:effectLst>
                  <a:glow rad="228600">
                    <a:schemeClr val="accent1">
                      <a:satMod val="175000"/>
                      <a:alpha val="40000"/>
                    </a:schemeClr>
                  </a:glow>
                </a:effectLst>
                <a:latin typeface="Comic Sans MS" pitchFamily="66" charset="0"/>
              </a:rPr>
              <a:t>th</a:t>
            </a:r>
            <a:r>
              <a:rPr lang="en-US" sz="5100" b="1" dirty="0" smtClean="0">
                <a:ln w="50800"/>
                <a:solidFill>
                  <a:schemeClr val="bg1">
                    <a:shade val="50000"/>
                  </a:schemeClr>
                </a:solidFill>
                <a:effectLst>
                  <a:glow rad="228600">
                    <a:schemeClr val="accent1">
                      <a:satMod val="175000"/>
                      <a:alpha val="40000"/>
                    </a:schemeClr>
                  </a:glow>
                </a:effectLst>
                <a:latin typeface="Comic Sans MS" pitchFamily="66" charset="0"/>
              </a:rPr>
              <a:t> definition of “night” </a:t>
            </a:r>
            <a:br>
              <a:rPr lang="en-US" sz="5100" b="1" dirty="0" smtClean="0">
                <a:ln w="50800"/>
                <a:solidFill>
                  <a:schemeClr val="bg1">
                    <a:shade val="50000"/>
                  </a:schemeClr>
                </a:solidFill>
                <a:effectLst>
                  <a:glow rad="228600">
                    <a:schemeClr val="accent1">
                      <a:satMod val="175000"/>
                      <a:alpha val="40000"/>
                    </a:schemeClr>
                  </a:glow>
                </a:effectLst>
                <a:latin typeface="Comic Sans MS" pitchFamily="66" charset="0"/>
              </a:rPr>
            </a:br>
            <a:r>
              <a:rPr lang="en-US" sz="5100" b="1" dirty="0" smtClean="0">
                <a:ln w="50800">
                  <a:noFill/>
                </a:ln>
                <a:solidFill>
                  <a:srgbClr val="0070C0"/>
                </a:solidFill>
                <a:effectLst>
                  <a:glow rad="152400">
                    <a:schemeClr val="bg1">
                      <a:alpha val="67000"/>
                    </a:schemeClr>
                  </a:glow>
                </a:effectLst>
                <a:latin typeface="Comic Sans MS" pitchFamily="66" charset="0"/>
              </a:rPr>
              <a:t>[where both components consist of no mixing</a:t>
            </a:r>
            <a:br>
              <a:rPr lang="en-US" sz="5100" b="1" dirty="0" smtClean="0">
                <a:ln w="50800">
                  <a:noFill/>
                </a:ln>
                <a:solidFill>
                  <a:srgbClr val="0070C0"/>
                </a:solidFill>
                <a:effectLst>
                  <a:glow rad="152400">
                    <a:schemeClr val="bg1">
                      <a:alpha val="67000"/>
                    </a:schemeClr>
                  </a:glow>
                </a:effectLst>
                <a:latin typeface="Comic Sans MS" pitchFamily="66" charset="0"/>
              </a:rPr>
            </a:br>
            <a:r>
              <a:rPr lang="en-US" sz="5100" b="1" dirty="0" smtClean="0">
                <a:ln w="50800">
                  <a:noFill/>
                </a:ln>
                <a:solidFill>
                  <a:srgbClr val="0070C0"/>
                </a:solidFill>
                <a:effectLst>
                  <a:glow rad="152400">
                    <a:schemeClr val="bg1">
                      <a:alpha val="67000"/>
                    </a:schemeClr>
                  </a:glow>
                </a:effectLst>
                <a:latin typeface="Comic Sans MS" pitchFamily="66" charset="0"/>
              </a:rPr>
              <a:t>through the phrase &lt;between the </a:t>
            </a:r>
            <a:r>
              <a:rPr lang="en-US" sz="5100" b="1" dirty="0" err="1" smtClean="0">
                <a:ln w="50800">
                  <a:noFill/>
                </a:ln>
                <a:solidFill>
                  <a:srgbClr val="0070C0"/>
                </a:solidFill>
                <a:effectLst>
                  <a:glow rad="152400">
                    <a:schemeClr val="bg1">
                      <a:alpha val="67000"/>
                    </a:schemeClr>
                  </a:glow>
                </a:effectLst>
                <a:latin typeface="Comic Sans MS" pitchFamily="66" charset="0"/>
              </a:rPr>
              <a:t>mixing</a:t>
            </a:r>
            <a:r>
              <a:rPr lang="en-US" sz="5100" b="1" dirty="0" err="1" smtClean="0">
                <a:ln w="50800">
                  <a:noFill/>
                </a:ln>
                <a:solidFill>
                  <a:srgbClr val="96004B"/>
                </a:solidFill>
                <a:effectLst>
                  <a:glow rad="152400">
                    <a:schemeClr val="bg1">
                      <a:alpha val="67000"/>
                    </a:schemeClr>
                  </a:glow>
                </a:effectLst>
                <a:latin typeface="Comic Sans MS" pitchFamily="66" charset="0"/>
              </a:rPr>
              <a:t>S</a:t>
            </a:r>
            <a:r>
              <a:rPr lang="en-US" sz="5100" b="1" dirty="0" smtClean="0">
                <a:ln w="50800">
                  <a:noFill/>
                </a:ln>
                <a:solidFill>
                  <a:srgbClr val="0070C0"/>
                </a:solidFill>
                <a:effectLst>
                  <a:glow rad="152400">
                    <a:schemeClr val="bg1">
                      <a:alpha val="67000"/>
                    </a:schemeClr>
                  </a:glow>
                </a:effectLst>
                <a:latin typeface="Comic Sans MS" pitchFamily="66" charset="0"/>
              </a:rPr>
              <a:t>&gt;]</a:t>
            </a:r>
            <a:endParaRPr lang="en-US" sz="5100" b="1" dirty="0" smtClean="0">
              <a:ln w="50800"/>
              <a:solidFill>
                <a:schemeClr val="bg1">
                  <a:shade val="50000"/>
                </a:schemeClr>
              </a:solidFill>
              <a:effectLst>
                <a:glow rad="152400">
                  <a:schemeClr val="bg1">
                    <a:alpha val="67000"/>
                  </a:schemeClr>
                </a:glow>
              </a:effectLst>
              <a:latin typeface="Comic Sans MS" pitchFamily="66" charset="0"/>
            </a:endParaRPr>
          </a:p>
          <a:p>
            <a:pPr marL="45720" indent="0" algn="ctr">
              <a:buFont typeface="Georgia" pitchFamily="18" charset="0"/>
              <a:buNone/>
            </a:pPr>
            <a:endParaRPr lang="en-US" sz="7300" b="1" dirty="0" smtClean="0">
              <a:ln w="50800"/>
              <a:solidFill>
                <a:schemeClr val="bg1">
                  <a:shade val="50000"/>
                </a:schemeClr>
              </a:solidFill>
              <a:latin typeface="Comic Sans MS" pitchFamily="66" charset="0"/>
            </a:endParaRPr>
          </a:p>
          <a:p>
            <a:pPr marL="45720" indent="0" algn="ctr">
              <a:buFont typeface="Georgia" pitchFamily="18" charset="0"/>
              <a:buNone/>
            </a:pPr>
            <a:r>
              <a:rPr lang="en-US" sz="6300" b="1" dirty="0" smtClean="0">
                <a:ln w="50800"/>
                <a:solidFill>
                  <a:schemeClr val="bg1">
                    <a:shade val="50000"/>
                  </a:schemeClr>
                </a:solidFill>
                <a:latin typeface="Comic Sans MS" pitchFamily="66" charset="0"/>
              </a:rPr>
              <a:t>… WHEN linked to a “qualifier”!</a:t>
            </a:r>
            <a:endParaRPr lang="en-US" sz="5700" b="1" dirty="0">
              <a:ln w="50800"/>
              <a:solidFill>
                <a:schemeClr val="bg1">
                  <a:shade val="50000"/>
                </a:schemeClr>
              </a:solidFill>
              <a:latin typeface="Comic Sans MS" pitchFamily="66" charset="0"/>
            </a:endParaRPr>
          </a:p>
        </p:txBody>
      </p:sp>
      <p:sp>
        <p:nvSpPr>
          <p:cNvPr id="7" name="TextBox 29"/>
          <p:cNvSpPr txBox="1"/>
          <p:nvPr/>
        </p:nvSpPr>
        <p:spPr>
          <a:xfrm>
            <a:off x="532937" y="2006253"/>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1427747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1750"/>
                                        <p:tgtEl>
                                          <p:spTgt spid="6">
                                            <p:txEl>
                                              <p:pRg st="1" end="1"/>
                                            </p:txEl>
                                          </p:spTgt>
                                        </p:tgtEl>
                                      </p:cBhvr>
                                    </p:animEffect>
                                  </p:childTnLst>
                                </p:cTn>
                              </p:par>
                            </p:childTnLst>
                          </p:cTn>
                        </p:par>
                        <p:par>
                          <p:cTn id="13" fill="hold">
                            <p:stCondLst>
                              <p:cond delay="1750"/>
                            </p:stCondLst>
                            <p:childTnLst>
                              <p:par>
                                <p:cTn id="14" presetID="22" presetClass="entr" presetSubtype="1" fill="hold"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up)">
                                      <p:cBhvr>
                                        <p:cTn id="16" dur="1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bg1"/>
                </a:solidFill>
              </a:rPr>
              <a:pPr eaLnBrk="1" latinLnBrk="0" hangingPunct="1"/>
              <a:t>39</a:t>
            </a:fld>
            <a:endParaRPr kumimoji="0" lang="en-US" dirty="0">
              <a:solidFill>
                <a:schemeClr val="bg1"/>
              </a:solidFill>
            </a:endParaRPr>
          </a:p>
        </p:txBody>
      </p:sp>
      <p:sp>
        <p:nvSpPr>
          <p:cNvPr id="4" name="TextBox 29"/>
          <p:cNvSpPr txBox="1"/>
          <p:nvPr/>
        </p:nvSpPr>
        <p:spPr>
          <a:xfrm>
            <a:off x="11120968" y="476672"/>
            <a:ext cx="648072" cy="1995249"/>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
        <p:nvSpPr>
          <p:cNvPr id="5" name="Content Placeholder 3"/>
          <p:cNvSpPr txBox="1">
            <a:spLocks/>
          </p:cNvSpPr>
          <p:nvPr/>
        </p:nvSpPr>
        <p:spPr>
          <a:xfrm>
            <a:off x="1311464" y="3212976"/>
            <a:ext cx="8928990" cy="3528392"/>
          </a:xfrm>
          <a:prstGeom prst="rect">
            <a:avLst/>
          </a:prstGeom>
        </p:spPr>
        <p:txBody>
          <a:bodyPr>
            <a:normAutofit fontScale="92500"/>
            <a:scene3d>
              <a:camera prst="orthographicFront"/>
              <a:lightRig rig="balanced" dir="t">
                <a:rot lat="0" lon="0" rev="2100000"/>
              </a:lightRig>
            </a:scene3d>
            <a:sp3d extrusionH="57150" prstMaterial="metal">
              <a:bevelT w="38100" h="25400"/>
              <a:contourClr>
                <a:schemeClr val="bg2"/>
              </a:contourClr>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 indent="0" algn="ctr">
              <a:buFont typeface="Wingdings 2"/>
              <a:buNone/>
            </a:pPr>
            <a:r>
              <a:rPr lang="en-US" sz="3600" b="1" dirty="0" smtClean="0">
                <a:ln w="50800"/>
                <a:solidFill>
                  <a:schemeClr val="bg1">
                    <a:shade val="50000"/>
                  </a:schemeClr>
                </a:solidFill>
                <a:effectLst>
                  <a:glow rad="190500">
                    <a:schemeClr val="tx1">
                      <a:alpha val="69000"/>
                    </a:schemeClr>
                  </a:glow>
                </a:effectLst>
                <a:latin typeface="Comic Sans MS" pitchFamily="66" charset="0"/>
              </a:rPr>
              <a:t>One “qualifier” is when the verb form of “ereb” </a:t>
            </a:r>
            <a:r>
              <a:rPr lang="en-US" sz="3600" b="1" u="sng" dirty="0" smtClean="0">
                <a:ln w="50800"/>
                <a:solidFill>
                  <a:srgbClr val="00B0F0"/>
                </a:solidFill>
                <a:effectLst>
                  <a:glow rad="190500">
                    <a:schemeClr val="tx1">
                      <a:alpha val="69000"/>
                    </a:schemeClr>
                  </a:glow>
                </a:effectLst>
                <a:latin typeface="Comic Sans MS" pitchFamily="66" charset="0"/>
              </a:rPr>
              <a:t>changes</a:t>
            </a:r>
            <a:r>
              <a:rPr lang="en-US" sz="3600" b="1" dirty="0" smtClean="0">
                <a:ln w="50800"/>
                <a:solidFill>
                  <a:schemeClr val="bg1">
                    <a:shade val="50000"/>
                  </a:schemeClr>
                </a:solidFill>
                <a:effectLst>
                  <a:glow rad="190500">
                    <a:schemeClr val="tx1">
                      <a:alpha val="69000"/>
                    </a:schemeClr>
                  </a:glow>
                </a:effectLst>
                <a:latin typeface="Comic Sans MS" pitchFamily="66" charset="0"/>
              </a:rPr>
              <a:t> from singular to plural.</a:t>
            </a:r>
          </a:p>
          <a:p>
            <a:pPr marL="45720" indent="0" algn="ctr">
              <a:buFont typeface="Wingdings 2"/>
              <a:buNone/>
            </a:pP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Instead of only “ereb” in the verse, </a:t>
            </a:r>
            <a:b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b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the </a:t>
            </a:r>
            <a:r>
              <a:rPr lang="en-US" sz="3600" b="1" u="sng" dirty="0" smtClean="0">
                <a:ln w="50800"/>
                <a:solidFill>
                  <a:schemeClr val="accent3">
                    <a:lumMod val="60000"/>
                    <a:lumOff val="40000"/>
                  </a:schemeClr>
                </a:solidFill>
                <a:effectLst>
                  <a:glow rad="190500">
                    <a:schemeClr val="tx1">
                      <a:alpha val="69000"/>
                    </a:schemeClr>
                  </a:glow>
                </a:effectLst>
                <a:latin typeface="Comic Sans MS" pitchFamily="66" charset="0"/>
              </a:rPr>
              <a:t>plural</a:t>
            </a: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 form of “ereb” </a:t>
            </a:r>
            <a:r>
              <a:rPr lang="en-US" sz="3000" b="1" dirty="0" smtClean="0">
                <a:ln w="50800"/>
                <a:solidFill>
                  <a:schemeClr val="accent3">
                    <a:lumMod val="60000"/>
                    <a:lumOff val="40000"/>
                  </a:schemeClr>
                </a:solidFill>
                <a:effectLst>
                  <a:glow rad="190500">
                    <a:schemeClr val="tx1">
                      <a:alpha val="69000"/>
                    </a:schemeClr>
                  </a:glow>
                </a:effectLst>
                <a:latin typeface="Comic Sans MS" pitchFamily="66" charset="0"/>
              </a:rPr>
              <a:t>[</a:t>
            </a:r>
            <a:r>
              <a:rPr lang="en-US" sz="3000" b="1" dirty="0" err="1" smtClean="0">
                <a:ln w="50800"/>
                <a:solidFill>
                  <a:schemeClr val="accent3">
                    <a:lumMod val="60000"/>
                    <a:lumOff val="40000"/>
                  </a:schemeClr>
                </a:solidFill>
                <a:effectLst>
                  <a:glow rad="190500">
                    <a:schemeClr val="tx1">
                      <a:alpha val="69000"/>
                    </a:schemeClr>
                  </a:glow>
                </a:effectLst>
                <a:latin typeface="Comic Sans MS" pitchFamily="66" charset="0"/>
              </a:rPr>
              <a:t>arab</a:t>
            </a:r>
            <a:r>
              <a:rPr lang="en-US" sz="3000" b="1" dirty="0" smtClean="0">
                <a:ln w="50800"/>
                <a:solidFill>
                  <a:schemeClr val="accent3">
                    <a:lumMod val="60000"/>
                    <a:lumOff val="40000"/>
                  </a:schemeClr>
                </a:solidFill>
                <a:effectLst>
                  <a:glow rad="190500">
                    <a:schemeClr val="tx1">
                      <a:alpha val="69000"/>
                    </a:schemeClr>
                  </a:glow>
                </a:effectLst>
                <a:latin typeface="Comic Sans MS" pitchFamily="66" charset="0"/>
              </a:rPr>
              <a:t>]</a:t>
            </a:r>
            <a:r>
              <a:rPr lang="en-US" sz="3500" b="1" dirty="0" smtClean="0">
                <a:ln w="50800"/>
                <a:solidFill>
                  <a:schemeClr val="accent3">
                    <a:lumMod val="60000"/>
                    <a:lumOff val="40000"/>
                  </a:schemeClr>
                </a:solidFill>
                <a:effectLst>
                  <a:glow rad="190500">
                    <a:schemeClr val="tx1">
                      <a:alpha val="69000"/>
                    </a:schemeClr>
                  </a:glow>
                </a:effectLst>
                <a:latin typeface="Comic Sans MS" pitchFamily="66" charset="0"/>
              </a:rPr>
              <a:t> </a:t>
            </a: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
            </a:r>
            <a:b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b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is present in </a:t>
            </a:r>
            <a:r>
              <a:rPr lang="en-US" sz="3600" b="1" dirty="0" smtClean="0">
                <a:ln w="50800"/>
                <a:solidFill>
                  <a:schemeClr val="bg1">
                    <a:shade val="50000"/>
                  </a:schemeClr>
                </a:solidFill>
                <a:effectLst>
                  <a:glow rad="190500">
                    <a:schemeClr val="tx1">
                      <a:alpha val="69000"/>
                    </a:schemeClr>
                  </a:glow>
                </a:effectLst>
                <a:latin typeface="Comic Sans MS" pitchFamily="66" charset="0"/>
              </a:rPr>
              <a:t>“</a:t>
            </a:r>
            <a:r>
              <a:rPr lang="en-US" sz="3600" b="1" dirty="0" err="1" smtClean="0">
                <a:ln w="50800"/>
                <a:solidFill>
                  <a:schemeClr val="bg1">
                    <a:shade val="50000"/>
                  </a:schemeClr>
                </a:solidFill>
                <a:effectLst>
                  <a:glow rad="190500">
                    <a:schemeClr val="tx1">
                      <a:alpha val="69000"/>
                    </a:schemeClr>
                  </a:glow>
                </a:effectLst>
                <a:latin typeface="Comic Sans MS" pitchFamily="66" charset="0"/>
              </a:rPr>
              <a:t>beyn</a:t>
            </a:r>
            <a:r>
              <a:rPr lang="en-US" sz="3600" b="1" dirty="0" smtClean="0">
                <a:ln w="50800"/>
                <a:solidFill>
                  <a:schemeClr val="bg1">
                    <a:shade val="50000"/>
                  </a:schemeClr>
                </a:solidFill>
                <a:effectLst>
                  <a:glow rad="190500">
                    <a:schemeClr val="tx1">
                      <a:alpha val="69000"/>
                    </a:schemeClr>
                  </a:glow>
                </a:effectLst>
                <a:latin typeface="Comic Sans MS" pitchFamily="66" charset="0"/>
              </a:rPr>
              <a:t> ha </a:t>
            </a:r>
            <a:r>
              <a:rPr lang="en-US" sz="3600" b="1" dirty="0" err="1" smtClean="0">
                <a:ln w="50800"/>
                <a:solidFill>
                  <a:schemeClr val="bg1">
                    <a:shade val="50000"/>
                  </a:schemeClr>
                </a:solidFill>
                <a:effectLst>
                  <a:glow rad="190500">
                    <a:schemeClr val="tx1">
                      <a:alpha val="69000"/>
                    </a:schemeClr>
                  </a:glow>
                </a:effectLst>
                <a:latin typeface="Comic Sans MS" pitchFamily="66" charset="0"/>
              </a:rPr>
              <a:t>arbayim</a:t>
            </a:r>
            <a:r>
              <a:rPr lang="en-US" sz="3600" b="1" dirty="0" smtClean="0">
                <a:ln w="50800"/>
                <a:solidFill>
                  <a:schemeClr val="bg1">
                    <a:shade val="50000"/>
                  </a:schemeClr>
                </a:solidFill>
                <a:effectLst>
                  <a:glow rad="190500">
                    <a:schemeClr val="tx1">
                      <a:alpha val="69000"/>
                    </a:schemeClr>
                  </a:glow>
                </a:effectLst>
                <a:latin typeface="Comic Sans MS" pitchFamily="66" charset="0"/>
              </a:rPr>
              <a:t>” ~ </a:t>
            </a:r>
            <a:br>
              <a:rPr lang="en-US" sz="3600" b="1" dirty="0" smtClean="0">
                <a:ln w="50800"/>
                <a:solidFill>
                  <a:schemeClr val="bg1">
                    <a:shade val="50000"/>
                  </a:schemeClr>
                </a:solidFill>
                <a:effectLst>
                  <a:glow rad="190500">
                    <a:schemeClr val="tx1">
                      <a:alpha val="69000"/>
                    </a:schemeClr>
                  </a:glow>
                </a:effectLst>
                <a:latin typeface="Comic Sans MS" pitchFamily="66" charset="0"/>
              </a:rPr>
            </a:b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or</a:t>
            </a:r>
            <a:r>
              <a:rPr lang="en-US" sz="3600" b="1" dirty="0" smtClean="0">
                <a:ln w="50800"/>
                <a:solidFill>
                  <a:schemeClr val="bg1">
                    <a:shade val="50000"/>
                  </a:schemeClr>
                </a:solidFill>
                <a:effectLst>
                  <a:glow rad="190500">
                    <a:schemeClr val="tx1">
                      <a:alpha val="69000"/>
                    </a:schemeClr>
                  </a:glow>
                </a:effectLst>
                <a:latin typeface="Comic Sans MS" pitchFamily="66" charset="0"/>
              </a:rPr>
              <a:t> “between the </a:t>
            </a:r>
            <a:r>
              <a:rPr lang="en-US" sz="3600" b="1" dirty="0" err="1" smtClean="0">
                <a:ln w="50800"/>
                <a:solidFill>
                  <a:srgbClr val="00B0F0"/>
                </a:solidFill>
                <a:effectLst>
                  <a:glow rad="190500">
                    <a:schemeClr val="tx1">
                      <a:alpha val="69000"/>
                    </a:schemeClr>
                  </a:glow>
                </a:effectLst>
                <a:latin typeface="Comic Sans MS" pitchFamily="66" charset="0"/>
              </a:rPr>
              <a:t>evening</a:t>
            </a:r>
            <a:r>
              <a:rPr lang="en-US" sz="3600" b="1" u="sng" dirty="0" err="1" smtClean="0">
                <a:ln w="50800"/>
                <a:solidFill>
                  <a:srgbClr val="C00000"/>
                </a:solidFill>
                <a:effectLst>
                  <a:glow rad="190500">
                    <a:schemeClr val="tx1">
                      <a:alpha val="69000"/>
                    </a:schemeClr>
                  </a:glow>
                </a:effectLst>
                <a:latin typeface="Comic Sans MS" pitchFamily="66" charset="0"/>
              </a:rPr>
              <a:t>S</a:t>
            </a:r>
            <a:r>
              <a:rPr lang="en-US" sz="3600" b="1" dirty="0" smtClean="0">
                <a:ln w="50800"/>
                <a:solidFill>
                  <a:schemeClr val="bg1">
                    <a:shade val="50000"/>
                  </a:schemeClr>
                </a:solidFill>
                <a:effectLst>
                  <a:glow rad="190500">
                    <a:schemeClr val="tx1">
                      <a:alpha val="69000"/>
                    </a:schemeClr>
                  </a:glow>
                </a:effectLst>
                <a:latin typeface="Comic Sans MS" pitchFamily="66" charset="0"/>
              </a:rPr>
              <a:t>.” </a:t>
            </a:r>
            <a:endParaRPr lang="en-US" sz="3600" b="1" dirty="0">
              <a:ln w="50800"/>
              <a:solidFill>
                <a:schemeClr val="bg1">
                  <a:shade val="50000"/>
                </a:schemeClr>
              </a:solidFill>
              <a:effectLst>
                <a:glow rad="190500">
                  <a:schemeClr val="tx1">
                    <a:alpha val="69000"/>
                  </a:schemeClr>
                </a:glow>
              </a:effectLst>
              <a:latin typeface="Comic Sans MS" pitchFamily="66" charset="0"/>
            </a:endParaRPr>
          </a:p>
        </p:txBody>
      </p:sp>
      <p:sp>
        <p:nvSpPr>
          <p:cNvPr id="6" name="Content Placeholder 3"/>
          <p:cNvSpPr txBox="1">
            <a:spLocks/>
          </p:cNvSpPr>
          <p:nvPr/>
        </p:nvSpPr>
        <p:spPr>
          <a:xfrm>
            <a:off x="457200" y="-75768"/>
            <a:ext cx="10663768" cy="2577584"/>
          </a:xfrm>
          <a:prstGeom prst="rect">
            <a:avLst/>
          </a:prstGeom>
        </p:spPr>
        <p:txBody>
          <a:bodyPr vert="horz" lIns="91440" tIns="45720" rIns="91440" bIns="45720" rtlCol="0">
            <a:normAutofit fontScale="92500" lnSpcReduction="20000"/>
            <a:scene3d>
              <a:camera prst="orthographicFront"/>
              <a:lightRig rig="balanced" dir="t">
                <a:rot lat="0" lon="0" rev="2100000"/>
              </a:lightRig>
            </a:scene3d>
            <a:sp3d extrusionH="57150" prstMaterial="metal">
              <a:bevelT w="38100" h="25400"/>
              <a:contourClr>
                <a:schemeClr val="bg2"/>
              </a:contourClr>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endParaRPr lang="en-US" b="1" dirty="0" smtClean="0">
              <a:ln w="50800"/>
              <a:solidFill>
                <a:schemeClr val="bg1">
                  <a:shade val="50000"/>
                </a:schemeClr>
              </a:solidFill>
            </a:endParaRPr>
          </a:p>
          <a:p>
            <a:pPr marL="45720" indent="0" algn="ctr">
              <a:buFont typeface="Georgia" pitchFamily="18" charset="0"/>
              <a:buNone/>
            </a:pPr>
            <a:r>
              <a:rPr lang="en-US" sz="4400" b="1" dirty="0" smtClean="0">
                <a:ln w="50800"/>
                <a:solidFill>
                  <a:schemeClr val="bg1">
                    <a:shade val="50000"/>
                  </a:schemeClr>
                </a:solidFill>
                <a:effectLst>
                  <a:glow rad="101600">
                    <a:schemeClr val="accent3">
                      <a:satMod val="175000"/>
                      <a:alpha val="40000"/>
                    </a:schemeClr>
                  </a:glow>
                </a:effectLst>
                <a:latin typeface="Comic Sans MS" pitchFamily="66" charset="0"/>
              </a:rPr>
              <a:t>What is that qualifier?</a:t>
            </a:r>
          </a:p>
          <a:p>
            <a:pPr marL="45720" indent="0" algn="ctr">
              <a:buFont typeface="Georgia" pitchFamily="18" charset="0"/>
              <a:buNone/>
            </a:pPr>
            <a:endParaRPr lang="en-US" sz="600" b="1" dirty="0">
              <a:ln w="50800"/>
              <a:solidFill>
                <a:schemeClr val="bg1">
                  <a:shade val="50000"/>
                </a:schemeClr>
              </a:solidFill>
              <a:effectLst>
                <a:glow rad="101600">
                  <a:schemeClr val="accent3">
                    <a:satMod val="175000"/>
                    <a:alpha val="40000"/>
                  </a:schemeClr>
                </a:glow>
              </a:effectLst>
              <a:latin typeface="Comic Sans MS" pitchFamily="66" charset="0"/>
            </a:endParaRPr>
          </a:p>
          <a:p>
            <a:pPr marL="788670" indent="-742950" algn="ctr">
              <a:buClr>
                <a:schemeClr val="accent4">
                  <a:lumMod val="20000"/>
                  <a:lumOff val="80000"/>
                </a:schemeClr>
              </a:buClr>
              <a:buFont typeface="Georgia" pitchFamily="18" charset="0"/>
              <a:buAutoNum type="arabicPeriod"/>
            </a:pPr>
            <a:r>
              <a:rPr lang="en-US" sz="4300" b="1" dirty="0" smtClean="0">
                <a:ln w="50800"/>
                <a:solidFill>
                  <a:schemeClr val="bg1">
                    <a:shade val="50000"/>
                  </a:schemeClr>
                </a:solidFill>
                <a:effectLst>
                  <a:glow rad="101600">
                    <a:schemeClr val="accent3">
                      <a:satMod val="175000"/>
                      <a:alpha val="40000"/>
                    </a:schemeClr>
                  </a:glow>
                </a:effectLst>
                <a:latin typeface="Comic Sans MS" pitchFamily="66" charset="0"/>
              </a:rPr>
              <a:t>The context of the Scripture</a:t>
            </a:r>
          </a:p>
          <a:p>
            <a:pPr marL="788670" indent="-742950" algn="ctr">
              <a:buClr>
                <a:schemeClr val="accent4">
                  <a:lumMod val="20000"/>
                  <a:lumOff val="80000"/>
                </a:schemeClr>
              </a:buClr>
              <a:buFont typeface="Georgia" pitchFamily="18" charset="0"/>
              <a:buAutoNum type="arabicPeriod"/>
            </a:pPr>
            <a:r>
              <a:rPr lang="en-US" sz="4300" b="1" dirty="0" smtClean="0">
                <a:ln w="50800"/>
                <a:solidFill>
                  <a:schemeClr val="bg1">
                    <a:shade val="50000"/>
                  </a:schemeClr>
                </a:solidFill>
                <a:effectLst>
                  <a:glow rad="101600">
                    <a:schemeClr val="accent3">
                      <a:satMod val="175000"/>
                      <a:alpha val="40000"/>
                    </a:schemeClr>
                  </a:glow>
                </a:effectLst>
                <a:latin typeface="Comic Sans MS" pitchFamily="66" charset="0"/>
              </a:rPr>
              <a:t>The term</a:t>
            </a:r>
            <a:r>
              <a:rPr lang="en-US" sz="4300" b="1" dirty="0" smtClean="0">
                <a:ln w="50800"/>
                <a:solidFill>
                  <a:schemeClr val="bg1">
                    <a:shade val="50000"/>
                  </a:schemeClr>
                </a:solidFill>
                <a:effectLst>
                  <a:glow rad="228600">
                    <a:schemeClr val="accent1">
                      <a:satMod val="175000"/>
                      <a:alpha val="40000"/>
                    </a:schemeClr>
                  </a:glow>
                </a:effectLst>
                <a:latin typeface="Comic Sans MS" pitchFamily="66" charset="0"/>
              </a:rPr>
              <a:t> </a:t>
            </a:r>
            <a:r>
              <a:rPr lang="en-US" sz="4300" b="1" dirty="0">
                <a:ln w="50800"/>
                <a:solidFill>
                  <a:schemeClr val="bg1">
                    <a:shade val="50000"/>
                  </a:schemeClr>
                </a:solidFill>
                <a:effectLst>
                  <a:glow rad="190500">
                    <a:schemeClr val="tx1">
                      <a:alpha val="69000"/>
                    </a:schemeClr>
                  </a:glow>
                </a:effectLst>
                <a:latin typeface="Comic Sans MS" pitchFamily="66" charset="0"/>
              </a:rPr>
              <a:t>“between the </a:t>
            </a:r>
            <a:r>
              <a:rPr lang="en-US" sz="4300" b="1" dirty="0" err="1">
                <a:ln w="50800"/>
                <a:solidFill>
                  <a:srgbClr val="00B0F0"/>
                </a:solidFill>
                <a:effectLst>
                  <a:glow rad="190500">
                    <a:schemeClr val="tx1">
                      <a:alpha val="69000"/>
                    </a:schemeClr>
                  </a:glow>
                </a:effectLst>
                <a:latin typeface="Comic Sans MS" pitchFamily="66" charset="0"/>
              </a:rPr>
              <a:t>evening</a:t>
            </a:r>
            <a:r>
              <a:rPr lang="en-US" sz="4300" b="1" u="sng" dirty="0" err="1">
                <a:ln w="50800"/>
                <a:solidFill>
                  <a:srgbClr val="C00000"/>
                </a:solidFill>
                <a:effectLst>
                  <a:glow rad="190500">
                    <a:schemeClr val="tx1">
                      <a:alpha val="69000"/>
                    </a:schemeClr>
                  </a:glow>
                </a:effectLst>
                <a:latin typeface="Comic Sans MS" pitchFamily="66" charset="0"/>
              </a:rPr>
              <a:t>S</a:t>
            </a:r>
            <a:r>
              <a:rPr lang="en-US" sz="4300" b="1" dirty="0">
                <a:ln w="50800"/>
                <a:solidFill>
                  <a:schemeClr val="bg1">
                    <a:shade val="50000"/>
                  </a:schemeClr>
                </a:solidFill>
                <a:effectLst>
                  <a:glow rad="190500">
                    <a:schemeClr val="tx1">
                      <a:alpha val="69000"/>
                    </a:schemeClr>
                  </a:glow>
                </a:effectLst>
                <a:latin typeface="Comic Sans MS" pitchFamily="66" charset="0"/>
              </a:rPr>
              <a:t>.”</a:t>
            </a:r>
            <a:r>
              <a:rPr lang="en-US" sz="4300" b="1" dirty="0" smtClean="0">
                <a:ln w="50800"/>
                <a:solidFill>
                  <a:schemeClr val="bg1">
                    <a:shade val="50000"/>
                  </a:schemeClr>
                </a:solidFill>
                <a:effectLst>
                  <a:glow rad="228600">
                    <a:schemeClr val="accent1">
                      <a:satMod val="175000"/>
                      <a:alpha val="40000"/>
                    </a:schemeClr>
                  </a:glow>
                </a:effectLst>
                <a:latin typeface="Comic Sans MS" pitchFamily="66" charset="0"/>
              </a:rPr>
              <a:t> </a:t>
            </a:r>
          </a:p>
        </p:txBody>
      </p:sp>
    </p:spTree>
    <p:extLst>
      <p:ext uri="{BB962C8B-B14F-4D97-AF65-F5344CB8AC3E}">
        <p14:creationId xmlns:p14="http://schemas.microsoft.com/office/powerpoint/2010/main" val="24768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2000"/>
                                        <p:tgtEl>
                                          <p:spTgt spid="6">
                                            <p:txEl>
                                              <p:pRg st="1" end="1"/>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wipe(left)">
                                      <p:cBhvr>
                                        <p:cTn id="11" dur="2000"/>
                                        <p:tgtEl>
                                          <p:spTgt spid="6">
                                            <p:txEl>
                                              <p:pRg st="3" end="3"/>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ipe(left)">
                                      <p:cBhvr>
                                        <p:cTn id="15" dur="20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2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2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19993"/>
            <a:ext cx="10972800" cy="1143000"/>
          </a:xfrm>
        </p:spPr>
        <p:txBody>
          <a:bodyPr>
            <a:normAutofit/>
            <a:scene3d>
              <a:camera prst="orthographicFront"/>
              <a:lightRig rig="threePt" dir="t"/>
            </a:scene3d>
            <a:sp3d extrusionH="57150">
              <a:bevelT w="82550" h="38100" prst="coolSlant"/>
            </a:sp3d>
          </a:bodyPr>
          <a:lstStyle/>
          <a:p>
            <a:r>
              <a:rPr lang="en-US" sz="6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What would that truth be? </a:t>
            </a:r>
            <a:endParaRPr lang="en-US" sz="6000" dirty="0"/>
          </a:p>
        </p:txBody>
      </p:sp>
      <p:sp>
        <p:nvSpPr>
          <p:cNvPr id="3" name="Text Placeholder 2"/>
          <p:cNvSpPr>
            <a:spLocks noGrp="1"/>
          </p:cNvSpPr>
          <p:nvPr>
            <p:ph type="body" idx="1"/>
          </p:nvPr>
        </p:nvSpPr>
        <p:spPr>
          <a:xfrm>
            <a:off x="449315" y="1199339"/>
            <a:ext cx="5400040" cy="640080"/>
          </a:xfrm>
          <a:solidFill>
            <a:schemeClr val="accent6">
              <a:lumMod val="20000"/>
              <a:lumOff val="80000"/>
            </a:schemeClr>
          </a:solidFill>
          <a:ln w="57150">
            <a:solidFill>
              <a:schemeClr val="tx2">
                <a:lumMod val="60000"/>
                <a:lumOff val="40000"/>
              </a:schemeClr>
            </a:solidFill>
          </a:ln>
          <a:scene3d>
            <a:camera prst="orthographicFront"/>
            <a:lightRig rig="threePt" dir="t"/>
          </a:scene3d>
          <a:sp3d>
            <a:bevelT w="152400" h="50800" prst="softRound"/>
          </a:sp3d>
        </p:spPr>
        <p:txBody>
          <a:bodyPr>
            <a:sp3d extrusionH="57150">
              <a:bevelT w="82550" h="38100" prst="coolSlant"/>
            </a:sp3d>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Does “between the evenings” tell us …</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 Placeholder 3"/>
          <p:cNvSpPr>
            <a:spLocks noGrp="1"/>
          </p:cNvSpPr>
          <p:nvPr>
            <p:ph type="body" sz="half" idx="3"/>
          </p:nvPr>
        </p:nvSpPr>
        <p:spPr>
          <a:xfrm>
            <a:off x="6279815" y="1199339"/>
            <a:ext cx="5455920" cy="640080"/>
          </a:xfrm>
          <a:solidFill>
            <a:schemeClr val="accent3">
              <a:lumMod val="20000"/>
              <a:lumOff val="80000"/>
            </a:schemeClr>
          </a:solidFill>
          <a:ln w="57150">
            <a:solidFill>
              <a:schemeClr val="tx2">
                <a:lumMod val="60000"/>
                <a:lumOff val="40000"/>
              </a:schemeClr>
            </a:solidFill>
          </a:ln>
          <a:scene3d>
            <a:camera prst="orthographicFront"/>
            <a:lightRig rig="threePt" dir="t"/>
          </a:scene3d>
          <a:sp3d>
            <a:bevelT w="152400" h="50800" prst="softRound"/>
          </a:sp3d>
        </p:spPr>
        <p:txBody>
          <a:bodyPr>
            <a:sp3d extrusionH="57150">
              <a:bevelT w="82550" h="38100" prst="coolSlant"/>
            </a:sp3d>
          </a:bodyPr>
          <a:lstStyle/>
          <a:p>
            <a:pPr algn="ctr"/>
            <a:r>
              <a:rPr lang="en-US" b="1" dirty="0" smtClean="0">
                <a:ln w="1905"/>
                <a:solidFill>
                  <a:schemeClr val="accent3">
                    <a:lumMod val="75000"/>
                  </a:schemeClr>
                </a:solidFill>
                <a:effectLst>
                  <a:innerShdw blurRad="69850" dist="43180" dir="5400000">
                    <a:srgbClr val="000000">
                      <a:alpha val="65000"/>
                    </a:srgbClr>
                  </a:innerShdw>
                </a:effectLst>
              </a:rPr>
              <a:t>2. Does </a:t>
            </a:r>
            <a:r>
              <a:rPr lang="en-US" b="1" dirty="0">
                <a:ln w="1905"/>
                <a:solidFill>
                  <a:schemeClr val="accent3">
                    <a:lumMod val="75000"/>
                  </a:schemeClr>
                </a:solidFill>
                <a:effectLst>
                  <a:innerShdw blurRad="69850" dist="43180" dir="5400000">
                    <a:srgbClr val="000000">
                      <a:alpha val="65000"/>
                    </a:srgbClr>
                  </a:innerShdw>
                </a:effectLst>
              </a:rPr>
              <a:t>“between the </a:t>
            </a:r>
            <a:r>
              <a:rPr lang="en-US" b="1" dirty="0" smtClean="0">
                <a:ln w="1905"/>
                <a:solidFill>
                  <a:schemeClr val="accent3">
                    <a:lumMod val="75000"/>
                  </a:schemeClr>
                </a:solidFill>
                <a:effectLst>
                  <a:innerShdw blurRad="69850" dist="43180" dir="5400000">
                    <a:srgbClr val="000000">
                      <a:alpha val="65000"/>
                    </a:srgbClr>
                  </a:innerShdw>
                </a:effectLst>
              </a:rPr>
              <a:t>evenings” </a:t>
            </a:r>
            <a:r>
              <a:rPr lang="en-US" b="1" dirty="0">
                <a:ln w="1905"/>
                <a:solidFill>
                  <a:schemeClr val="accent3">
                    <a:lumMod val="75000"/>
                  </a:schemeClr>
                </a:solidFill>
                <a:effectLst>
                  <a:innerShdw blurRad="69850" dist="43180" dir="5400000">
                    <a:srgbClr val="000000">
                      <a:alpha val="65000"/>
                    </a:srgbClr>
                  </a:innerShdw>
                </a:effectLst>
              </a:rPr>
              <a:t>tell us </a:t>
            </a:r>
            <a:r>
              <a:rPr lang="en-US" b="1" dirty="0" smtClean="0">
                <a:ln w="1905"/>
                <a:solidFill>
                  <a:schemeClr val="accent3">
                    <a:lumMod val="75000"/>
                  </a:schemeClr>
                </a:solidFill>
                <a:effectLst>
                  <a:innerShdw blurRad="69850" dist="43180" dir="5400000">
                    <a:srgbClr val="000000">
                      <a:alpha val="65000"/>
                    </a:srgbClr>
                  </a:innerShdw>
                </a:effectLst>
              </a:rPr>
              <a:t>…</a:t>
            </a:r>
            <a:endParaRPr lang="en-US" b="1" dirty="0">
              <a:ln w="1905"/>
              <a:solidFill>
                <a:schemeClr val="accent3">
                  <a:lumMod val="75000"/>
                </a:schemeClr>
              </a:solidFill>
              <a:effectLst>
                <a:innerShdw blurRad="69850" dist="43180" dir="5400000">
                  <a:srgbClr val="000000">
                    <a:alpha val="65000"/>
                  </a:srgbClr>
                </a:innerShdw>
              </a:effectLst>
            </a:endParaRPr>
          </a:p>
        </p:txBody>
      </p:sp>
      <p:pic>
        <p:nvPicPr>
          <p:cNvPr id="10" name="Content Placeholder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54395" y="1900140"/>
            <a:ext cx="5390833" cy="3995298"/>
          </a:xfrm>
          <a:ln w="57150">
            <a:solidFill>
              <a:schemeClr val="tx2">
                <a:lumMod val="60000"/>
                <a:lumOff val="40000"/>
              </a:schemeClr>
            </a:solidFill>
          </a:ln>
          <a:scene3d>
            <a:camera prst="orthographicFront"/>
            <a:lightRig rig="threePt" dir="t"/>
          </a:scene3d>
          <a:sp3d>
            <a:bevelT w="152400" h="50800" prst="softRound"/>
          </a:sp3d>
        </p:spPr>
      </p:pic>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79815" y="1881981"/>
            <a:ext cx="5462270" cy="4011692"/>
          </a:xfrm>
          <a:ln w="57150">
            <a:solidFill>
              <a:schemeClr val="tx2">
                <a:lumMod val="60000"/>
                <a:lumOff val="40000"/>
              </a:schemeClr>
            </a:solidFill>
          </a:ln>
          <a:scene3d>
            <a:camera prst="orthographicFront"/>
            <a:lightRig rig="threePt" dir="t"/>
          </a:scene3d>
          <a:sp3d>
            <a:bevelT w="152400" h="50800" prst="softRound"/>
          </a:sp3d>
        </p:spPr>
      </p:pic>
      <p:sp>
        <p:nvSpPr>
          <p:cNvPr id="7" name="TextBox 6"/>
          <p:cNvSpPr txBox="1"/>
          <p:nvPr/>
        </p:nvSpPr>
        <p:spPr>
          <a:xfrm>
            <a:off x="505647" y="5199221"/>
            <a:ext cx="5299257" cy="646331"/>
          </a:xfrm>
          <a:prstGeom prst="rect">
            <a:avLst/>
          </a:prstGeom>
          <a:solidFill>
            <a:schemeClr val="accent6">
              <a:lumMod val="20000"/>
              <a:lumOff val="80000"/>
            </a:schemeClr>
          </a:solidFill>
          <a:ln w="57150">
            <a:solidFill>
              <a:schemeClr val="tx2">
                <a:lumMod val="60000"/>
                <a:lumOff val="40000"/>
              </a:schemeClr>
            </a:solidFill>
          </a:ln>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about Sabbath commencement</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according to Torah?</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TextBox 7"/>
          <p:cNvSpPr txBox="1"/>
          <p:nvPr/>
        </p:nvSpPr>
        <p:spPr>
          <a:xfrm>
            <a:off x="6320854" y="5202793"/>
            <a:ext cx="5380591" cy="646331"/>
          </a:xfrm>
          <a:prstGeom prst="rect">
            <a:avLst/>
          </a:prstGeom>
          <a:solidFill>
            <a:schemeClr val="accent3">
              <a:lumMod val="20000"/>
              <a:lumOff val="80000"/>
            </a:schemeClr>
          </a:solidFill>
          <a:ln w="57150">
            <a:solidFill>
              <a:schemeClr val="tx2">
                <a:lumMod val="60000"/>
                <a:lumOff val="40000"/>
              </a:schemeClr>
            </a:solidFill>
          </a:ln>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b="1" dirty="0" smtClean="0">
                <a:ln w="1905"/>
                <a:solidFill>
                  <a:schemeClr val="accent3">
                    <a:lumMod val="75000"/>
                  </a:schemeClr>
                </a:solidFill>
                <a:effectLst>
                  <a:innerShdw blurRad="69850" dist="43180" dir="5400000">
                    <a:srgbClr val="000000">
                      <a:alpha val="65000"/>
                    </a:srgbClr>
                  </a:innerShdw>
                </a:effectLst>
              </a:rPr>
              <a:t>… about a very special sacrifice</a:t>
            </a:r>
            <a:br>
              <a:rPr lang="en-US" b="1" dirty="0" smtClean="0">
                <a:ln w="1905"/>
                <a:solidFill>
                  <a:schemeClr val="accent3">
                    <a:lumMod val="75000"/>
                  </a:schemeClr>
                </a:solidFill>
                <a:effectLst>
                  <a:innerShdw blurRad="69850" dist="43180" dir="5400000">
                    <a:srgbClr val="000000">
                      <a:alpha val="65000"/>
                    </a:srgbClr>
                  </a:innerShdw>
                </a:effectLst>
              </a:rPr>
            </a:br>
            <a:r>
              <a:rPr lang="en-US" b="1" dirty="0" smtClean="0">
                <a:ln w="1905"/>
                <a:solidFill>
                  <a:schemeClr val="accent3">
                    <a:lumMod val="75000"/>
                  </a:schemeClr>
                </a:solidFill>
                <a:effectLst>
                  <a:innerShdw blurRad="69850" dist="43180" dir="5400000">
                    <a:srgbClr val="000000">
                      <a:alpha val="65000"/>
                    </a:srgbClr>
                  </a:innerShdw>
                </a:effectLst>
              </a:rPr>
              <a:t>according to Torah?</a:t>
            </a:r>
            <a:endParaRPr lang="en-US" b="1" dirty="0">
              <a:ln w="1905"/>
              <a:solidFill>
                <a:schemeClr val="accent3">
                  <a:lumMod val="75000"/>
                </a:schemeClr>
              </a:solidFill>
              <a:effectLst>
                <a:innerShdw blurRad="69850" dist="43180" dir="5400000">
                  <a:srgbClr val="000000">
                    <a:alpha val="65000"/>
                  </a:srgbClr>
                </a:innerShdw>
              </a:effectLst>
            </a:endParaRPr>
          </a:p>
        </p:txBody>
      </p:sp>
      <p:sp>
        <p:nvSpPr>
          <p:cNvPr id="11" name="Title 1"/>
          <p:cNvSpPr txBox="1">
            <a:spLocks/>
          </p:cNvSpPr>
          <p:nvPr/>
        </p:nvSpPr>
        <p:spPr>
          <a:xfrm>
            <a:off x="415937" y="5840962"/>
            <a:ext cx="11368625" cy="1017037"/>
          </a:xfrm>
          <a:prstGeom prst="rect">
            <a:avLst/>
          </a:prstGeom>
        </p:spPr>
        <p:txBody>
          <a:bodyPr anchor="ctr">
            <a:normAutofit/>
            <a:scene3d>
              <a:camera prst="orthographicFront"/>
              <a:lightRig rig="threePt" dir="t"/>
            </a:scene3d>
            <a:sp3d extrusionH="57150">
              <a:bevelT w="82550" h="38100" prst="coolSlant"/>
            </a:sp3d>
          </a:bodyPr>
          <a:lstStyle>
            <a:lvl1pPr algn="ctr" rtl="0" eaLnBrk="1" latinLnBrk="0" hangingPunct="1">
              <a:spcBef>
                <a:spcPct val="0"/>
              </a:spcBef>
              <a:buNone/>
              <a:defRPr kumimoji="0" sz="4500" b="1" kern="1200" cap="none" baseline="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44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Will the theologians agree with Torah?</a:t>
            </a:r>
            <a:endParaRPr lang="en-US" sz="4400" dirty="0"/>
          </a:p>
        </p:txBody>
      </p:sp>
      <p:grpSp>
        <p:nvGrpSpPr>
          <p:cNvPr id="12" name="Group 11"/>
          <p:cNvGrpSpPr/>
          <p:nvPr/>
        </p:nvGrpSpPr>
        <p:grpSpPr>
          <a:xfrm>
            <a:off x="641562" y="3644947"/>
            <a:ext cx="1244428" cy="1371282"/>
            <a:chOff x="2196042" y="3251099"/>
            <a:chExt cx="1244428" cy="1371282"/>
          </a:xfrm>
        </p:grpSpPr>
        <p:sp>
          <p:nvSpPr>
            <p:cNvPr id="13" name="Oval 12"/>
            <p:cNvSpPr/>
            <p:nvPr/>
          </p:nvSpPr>
          <p:spPr>
            <a:xfrm>
              <a:off x="2208732" y="3251099"/>
              <a:ext cx="1231738" cy="123191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96042" y="4160716"/>
              <a:ext cx="12444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effectLst>
                    <a:glow rad="88900">
                      <a:schemeClr val="bg1"/>
                    </a:glow>
                  </a:effectLst>
                </a:rPr>
                <a:t>Any context </a:t>
              </a:r>
              <a:br>
                <a:rPr lang="en-US" sz="1200" b="1" dirty="0" smtClean="0">
                  <a:ln>
                    <a:solidFill>
                      <a:srgbClr val="006600"/>
                    </a:solidFill>
                  </a:ln>
                  <a:solidFill>
                    <a:srgbClr val="99FF33"/>
                  </a:solidFill>
                  <a:effectLst>
                    <a:glow rad="88900">
                      <a:schemeClr val="bg1"/>
                    </a:glow>
                  </a:effectLst>
                </a:rPr>
              </a:br>
              <a:r>
                <a:rPr lang="en-US" sz="1200" b="1" dirty="0" smtClean="0">
                  <a:ln>
                    <a:solidFill>
                      <a:srgbClr val="006600"/>
                    </a:solidFill>
                  </a:ln>
                  <a:solidFill>
                    <a:srgbClr val="99FF33"/>
                  </a:solidFill>
                  <a:effectLst>
                    <a:glow rad="88900">
                      <a:schemeClr val="bg1"/>
                    </a:glow>
                  </a:effectLst>
                </a:rPr>
                <a:t> for day-start? </a:t>
              </a:r>
              <a:endParaRPr lang="en-US" sz="1200" b="1" dirty="0">
                <a:ln>
                  <a:solidFill>
                    <a:srgbClr val="006600"/>
                  </a:solidFill>
                </a:ln>
                <a:solidFill>
                  <a:srgbClr val="99FF33"/>
                </a:solidFill>
                <a:effectLst>
                  <a:glow rad="88900">
                    <a:schemeClr val="bg1"/>
                  </a:glow>
                </a:effectLst>
              </a:endParaRPr>
            </a:p>
          </p:txBody>
        </p:sp>
      </p:grpSp>
      <p:sp>
        <p:nvSpPr>
          <p:cNvPr id="5" name="Rectangle 4"/>
          <p:cNvSpPr/>
          <p:nvPr/>
        </p:nvSpPr>
        <p:spPr>
          <a:xfrm>
            <a:off x="4716761" y="2691127"/>
            <a:ext cx="241123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Ravie" pitchFamily="82" charset="0"/>
              </a:rPr>
              <a:t>Or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Ravie" pitchFamily="82" charset="0"/>
            </a:endParaRPr>
          </a:p>
        </p:txBody>
      </p:sp>
    </p:spTree>
    <p:extLst>
      <p:ext uri="{BB962C8B-B14F-4D97-AF65-F5344CB8AC3E}">
        <p14:creationId xmlns:p14="http://schemas.microsoft.com/office/powerpoint/2010/main" val="2902928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1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left)">
                                      <p:cBhvr>
                                        <p:cTn id="34" dur="1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eaLnBrk="1" latinLnBrk="0" hangingPunct="1"/>
            <a:fld id="{D5BBC35B-A44B-4119-B8DA-DE9E3DFADA20}" type="slidenum">
              <a:rPr kumimoji="0" lang="en-US" smtClean="0">
                <a:solidFill>
                  <a:schemeClr val="bg1"/>
                </a:solidFill>
              </a:rPr>
              <a:pPr eaLnBrk="1" latinLnBrk="0" hangingPunct="1"/>
              <a:t>40</a:t>
            </a:fld>
            <a:endParaRPr kumimoji="0" lang="en-US" dirty="0">
              <a:solidFill>
                <a:schemeClr val="bg1"/>
              </a:solidFill>
            </a:endParaRPr>
          </a:p>
        </p:txBody>
      </p:sp>
      <p:sp>
        <p:nvSpPr>
          <p:cNvPr id="3" name="Content Placeholder 3"/>
          <p:cNvSpPr txBox="1">
            <a:spLocks/>
          </p:cNvSpPr>
          <p:nvPr/>
        </p:nvSpPr>
        <p:spPr>
          <a:xfrm>
            <a:off x="3123104" y="2492896"/>
            <a:ext cx="8029398" cy="3528392"/>
          </a:xfrm>
          <a:prstGeom prst="rect">
            <a:avLst/>
          </a:prstGeom>
        </p:spPr>
        <p:txBody>
          <a:bodyPr>
            <a:normAutofit fontScale="92500" lnSpcReduction="20000"/>
            <a:scene3d>
              <a:camera prst="orthographicFront"/>
              <a:lightRig rig="balanced" dir="t">
                <a:rot lat="0" lon="0" rev="2100000"/>
              </a:lightRig>
            </a:scene3d>
            <a:sp3d extrusionH="57150" prstMaterial="metal">
              <a:bevelT w="38100" h="25400"/>
              <a:contourClr>
                <a:schemeClr val="bg2"/>
              </a:contourClr>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3600" b="1" dirty="0" smtClean="0">
                <a:ln w="50800"/>
                <a:solidFill>
                  <a:schemeClr val="bg1">
                    <a:shade val="50000"/>
                  </a:schemeClr>
                </a:solidFill>
                <a:effectLst>
                  <a:glow rad="190500">
                    <a:schemeClr val="tx1">
                      <a:alpha val="69000"/>
                    </a:schemeClr>
                  </a:glow>
                </a:effectLst>
                <a:latin typeface="Comic Sans MS" pitchFamily="66" charset="0"/>
              </a:rPr>
              <a:t>There is only one </a:t>
            </a: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evening </a:t>
            </a:r>
            <a:b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br>
            <a:r>
              <a:rPr lang="en-US" sz="3000" b="1" dirty="0" smtClean="0">
                <a:ln w="50800"/>
                <a:solidFill>
                  <a:schemeClr val="accent3">
                    <a:lumMod val="60000"/>
                    <a:lumOff val="40000"/>
                  </a:schemeClr>
                </a:solidFill>
                <a:effectLst>
                  <a:glow rad="190500">
                    <a:schemeClr val="tx1">
                      <a:alpha val="69000"/>
                    </a:schemeClr>
                  </a:glow>
                </a:effectLst>
                <a:latin typeface="Comic Sans MS" pitchFamily="66" charset="0"/>
              </a:rPr>
              <a:t>(dusk twilight) </a:t>
            </a:r>
            <a:r>
              <a:rPr lang="en-US" sz="3600" b="1" dirty="0" smtClean="0">
                <a:ln w="50800"/>
                <a:solidFill>
                  <a:schemeClr val="bg1">
                    <a:shade val="50000"/>
                  </a:schemeClr>
                </a:solidFill>
                <a:effectLst>
                  <a:glow rad="190500">
                    <a:schemeClr val="tx1">
                      <a:alpha val="69000"/>
                    </a:schemeClr>
                  </a:glow>
                </a:effectLst>
                <a:latin typeface="Comic Sans MS" pitchFamily="66" charset="0"/>
              </a:rPr>
              <a:t>in every 24 hour cycle.</a:t>
            </a:r>
            <a:br>
              <a:rPr lang="en-US" sz="3600" b="1" dirty="0" smtClean="0">
                <a:ln w="50800"/>
                <a:solidFill>
                  <a:schemeClr val="bg1">
                    <a:shade val="50000"/>
                  </a:schemeClr>
                </a:solidFill>
                <a:effectLst>
                  <a:glow rad="190500">
                    <a:schemeClr val="tx1">
                      <a:alpha val="69000"/>
                    </a:schemeClr>
                  </a:glow>
                </a:effectLst>
                <a:latin typeface="Comic Sans MS" pitchFamily="66" charset="0"/>
              </a:rPr>
            </a:br>
            <a:r>
              <a:rPr lang="en-US" sz="3000" b="1" dirty="0" smtClean="0">
                <a:ln w="50800"/>
                <a:solidFill>
                  <a:schemeClr val="bg1">
                    <a:shade val="50000"/>
                  </a:schemeClr>
                </a:solidFill>
                <a:effectLst>
                  <a:glow rad="190500">
                    <a:schemeClr val="tx1">
                      <a:alpha val="69000"/>
                    </a:schemeClr>
                  </a:glow>
                </a:effectLst>
                <a:latin typeface="Comic Sans MS" pitchFamily="66" charset="0"/>
              </a:rPr>
              <a:t> </a:t>
            </a:r>
          </a:p>
          <a:p>
            <a:pPr marL="45720" indent="0">
              <a:buNone/>
            </a:pPr>
            <a:r>
              <a:rPr lang="en-US" sz="3600" b="1" dirty="0" smtClean="0">
                <a:ln w="3175">
                  <a:solidFill>
                    <a:schemeClr val="accent4">
                      <a:lumMod val="20000"/>
                      <a:lumOff val="80000"/>
                    </a:schemeClr>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190500">
                    <a:schemeClr val="tx1">
                      <a:alpha val="69000"/>
                    </a:schemeClr>
                  </a:glow>
                </a:effectLst>
                <a:latin typeface="Ravie" pitchFamily="82" charset="0"/>
              </a:rPr>
              <a:t>Question:  </a:t>
            </a: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How can there be </a:t>
            </a:r>
            <a:b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b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two </a:t>
            </a:r>
            <a:r>
              <a:rPr lang="en-US" sz="3600" b="1" dirty="0" err="1">
                <a:ln w="50800"/>
                <a:solidFill>
                  <a:srgbClr val="00B0F0"/>
                </a:solidFill>
                <a:effectLst>
                  <a:glow rad="190500">
                    <a:schemeClr val="tx1">
                      <a:alpha val="69000"/>
                    </a:schemeClr>
                  </a:glow>
                </a:effectLst>
                <a:latin typeface="Comic Sans MS" pitchFamily="66" charset="0"/>
              </a:rPr>
              <a:t>evening</a:t>
            </a:r>
            <a:r>
              <a:rPr lang="en-US" sz="3600" b="1" u="sng" dirty="0" err="1">
                <a:ln w="50800"/>
                <a:solidFill>
                  <a:srgbClr val="C00000"/>
                </a:solidFill>
                <a:effectLst>
                  <a:glow rad="190500">
                    <a:schemeClr val="tx1">
                      <a:alpha val="69000"/>
                    </a:schemeClr>
                  </a:glow>
                </a:effectLst>
                <a:latin typeface="Comic Sans MS" pitchFamily="66" charset="0"/>
              </a:rPr>
              <a:t>S</a:t>
            </a: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 in any 24 hour cycle?</a:t>
            </a:r>
          </a:p>
          <a:p>
            <a:pPr marL="45720" indent="0">
              <a:buNone/>
            </a:pPr>
            <a:endParaRPr lang="en-US" b="1" dirty="0">
              <a:ln w="50800"/>
              <a:solidFill>
                <a:schemeClr val="accent3">
                  <a:lumMod val="60000"/>
                  <a:lumOff val="40000"/>
                </a:schemeClr>
              </a:solidFill>
              <a:effectLst>
                <a:glow rad="190500">
                  <a:schemeClr val="tx1">
                    <a:alpha val="69000"/>
                  </a:schemeClr>
                </a:glow>
              </a:effectLst>
              <a:latin typeface="Comic Sans MS" pitchFamily="66" charset="0"/>
            </a:endParaRPr>
          </a:p>
          <a:p>
            <a:pPr marL="45720" indent="0">
              <a:buNone/>
            </a:pPr>
            <a:r>
              <a:rPr lang="en-US" sz="3600" b="1" dirty="0" smtClean="0">
                <a:ln w="3175">
                  <a:solidFill>
                    <a:schemeClr val="accent4">
                      <a:lumMod val="20000"/>
                      <a:lumOff val="80000"/>
                    </a:schemeClr>
                  </a:solid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glow rad="190500">
                    <a:schemeClr val="tx1">
                      <a:alpha val="69000"/>
                    </a:schemeClr>
                  </a:glow>
                </a:effectLst>
                <a:latin typeface="Ravie" pitchFamily="82" charset="0"/>
              </a:rPr>
              <a:t>OR:  </a:t>
            </a: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Would there be two </a:t>
            </a:r>
            <a:r>
              <a:rPr lang="en-US" sz="3600" b="1" dirty="0" err="1" smtClean="0">
                <a:ln w="50800"/>
                <a:solidFill>
                  <a:srgbClr val="00B0F0"/>
                </a:solidFill>
                <a:effectLst>
                  <a:glow rad="190500">
                    <a:schemeClr val="tx1">
                      <a:alpha val="69000"/>
                    </a:schemeClr>
                  </a:glow>
                </a:effectLst>
                <a:latin typeface="Comic Sans MS" pitchFamily="66" charset="0"/>
              </a:rPr>
              <a:t>mixing</a:t>
            </a:r>
            <a:r>
              <a:rPr lang="en-US" sz="3600" b="1" u="sng" dirty="0" err="1" smtClean="0">
                <a:ln w="50800"/>
                <a:solidFill>
                  <a:srgbClr val="C00000"/>
                </a:solidFill>
                <a:effectLst>
                  <a:glow rad="190500">
                    <a:schemeClr val="tx1">
                      <a:alpha val="69000"/>
                    </a:schemeClr>
                  </a:glow>
                </a:effectLst>
                <a:latin typeface="Comic Sans MS" pitchFamily="66" charset="0"/>
              </a:rPr>
              <a:t>S</a:t>
            </a: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 </a:t>
            </a:r>
            <a:b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b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in any/all </a:t>
            </a:r>
            <a:r>
              <a:rPr lang="en-US" sz="3600" b="1" dirty="0">
                <a:ln w="50800"/>
                <a:solidFill>
                  <a:schemeClr val="accent3">
                    <a:lumMod val="60000"/>
                    <a:lumOff val="40000"/>
                  </a:schemeClr>
                </a:solidFill>
                <a:effectLst>
                  <a:glow rad="190500">
                    <a:schemeClr val="tx1">
                      <a:alpha val="69000"/>
                    </a:schemeClr>
                  </a:glow>
                </a:effectLst>
                <a:latin typeface="Comic Sans MS" pitchFamily="66" charset="0"/>
              </a:rPr>
              <a:t>24 </a:t>
            </a:r>
            <a:r>
              <a:rPr lang="en-US" sz="3600" b="1" dirty="0" smtClean="0">
                <a:ln w="50800"/>
                <a:solidFill>
                  <a:schemeClr val="accent3">
                    <a:lumMod val="60000"/>
                    <a:lumOff val="40000"/>
                  </a:schemeClr>
                </a:solidFill>
                <a:effectLst>
                  <a:glow rad="190500">
                    <a:schemeClr val="tx1">
                      <a:alpha val="69000"/>
                    </a:schemeClr>
                  </a:glow>
                </a:effectLst>
                <a:latin typeface="Comic Sans MS" pitchFamily="66" charset="0"/>
              </a:rPr>
              <a:t>hour cycles? </a:t>
            </a:r>
            <a:endParaRPr lang="en-US" sz="3600" b="1" dirty="0">
              <a:ln w="50800"/>
              <a:solidFill>
                <a:schemeClr val="bg1">
                  <a:shade val="50000"/>
                </a:schemeClr>
              </a:solidFill>
              <a:effectLst>
                <a:glow rad="190500">
                  <a:schemeClr val="tx1">
                    <a:alpha val="69000"/>
                  </a:schemeClr>
                </a:glow>
              </a:effectLst>
              <a:latin typeface="Comic Sans MS" pitchFamily="66" charset="0"/>
            </a:endParaRPr>
          </a:p>
        </p:txBody>
      </p:sp>
      <p:sp>
        <p:nvSpPr>
          <p:cNvPr id="4" name="Content Placeholder 3"/>
          <p:cNvSpPr txBox="1">
            <a:spLocks/>
          </p:cNvSpPr>
          <p:nvPr/>
        </p:nvSpPr>
        <p:spPr>
          <a:xfrm>
            <a:off x="1082040" y="777240"/>
            <a:ext cx="9816091" cy="1153304"/>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200" b="1" dirty="0" smtClean="0">
                <a:ln w="50800"/>
                <a:solidFill>
                  <a:schemeClr val="bg1">
                    <a:shade val="50000"/>
                  </a:schemeClr>
                </a:solidFill>
                <a:effectLst>
                  <a:glow rad="190500">
                    <a:schemeClr val="tx1">
                      <a:alpha val="69000"/>
                    </a:schemeClr>
                  </a:glow>
                </a:effectLst>
                <a:latin typeface="Comic Sans MS" pitchFamily="66" charset="0"/>
              </a:rPr>
              <a:t>“</a:t>
            </a:r>
            <a:r>
              <a:rPr lang="en-US" sz="4200" b="1" dirty="0" err="1" smtClean="0">
                <a:ln w="50800"/>
                <a:solidFill>
                  <a:schemeClr val="bg1">
                    <a:shade val="50000"/>
                  </a:schemeClr>
                </a:solidFill>
                <a:effectLst>
                  <a:glow rad="190500">
                    <a:schemeClr val="tx1">
                      <a:alpha val="69000"/>
                    </a:schemeClr>
                  </a:glow>
                </a:effectLst>
                <a:latin typeface="Comic Sans MS" pitchFamily="66" charset="0"/>
              </a:rPr>
              <a:t>beyn</a:t>
            </a:r>
            <a:r>
              <a:rPr lang="en-US" sz="4200" b="1" dirty="0" smtClean="0">
                <a:ln w="50800"/>
                <a:solidFill>
                  <a:schemeClr val="bg1">
                    <a:shade val="50000"/>
                  </a:schemeClr>
                </a:solidFill>
                <a:effectLst>
                  <a:glow rad="190500">
                    <a:schemeClr val="tx1">
                      <a:alpha val="69000"/>
                    </a:schemeClr>
                  </a:glow>
                </a:effectLst>
                <a:latin typeface="Comic Sans MS" pitchFamily="66" charset="0"/>
              </a:rPr>
              <a:t> ha </a:t>
            </a:r>
            <a:r>
              <a:rPr lang="en-US" sz="4200" b="1" dirty="0" err="1" smtClean="0">
                <a:ln w="50800"/>
                <a:solidFill>
                  <a:schemeClr val="bg1">
                    <a:shade val="50000"/>
                  </a:schemeClr>
                </a:solidFill>
                <a:effectLst>
                  <a:glow rad="190500">
                    <a:schemeClr val="tx1">
                      <a:alpha val="69000"/>
                    </a:schemeClr>
                  </a:glow>
                </a:effectLst>
                <a:latin typeface="Comic Sans MS" pitchFamily="66" charset="0"/>
              </a:rPr>
              <a:t>arbayim</a:t>
            </a:r>
            <a:r>
              <a:rPr lang="en-US" sz="4200" b="1" dirty="0" smtClean="0">
                <a:ln w="50800"/>
                <a:solidFill>
                  <a:schemeClr val="bg1">
                    <a:shade val="50000"/>
                  </a:schemeClr>
                </a:solidFill>
                <a:effectLst>
                  <a:glow rad="190500">
                    <a:schemeClr val="tx1">
                      <a:alpha val="69000"/>
                    </a:schemeClr>
                  </a:glow>
                </a:effectLst>
                <a:latin typeface="Comic Sans MS" pitchFamily="66" charset="0"/>
              </a:rPr>
              <a:t>” ~ </a:t>
            </a:r>
            <a:br>
              <a:rPr lang="en-US" sz="4200" b="1" dirty="0" smtClean="0">
                <a:ln w="50800"/>
                <a:solidFill>
                  <a:schemeClr val="bg1">
                    <a:shade val="50000"/>
                  </a:schemeClr>
                </a:solidFill>
                <a:effectLst>
                  <a:glow rad="190500">
                    <a:schemeClr val="tx1">
                      <a:alpha val="69000"/>
                    </a:schemeClr>
                  </a:glow>
                </a:effectLst>
                <a:latin typeface="Comic Sans MS" pitchFamily="66" charset="0"/>
              </a:rPr>
            </a:br>
            <a:r>
              <a:rPr lang="en-US" sz="4200" b="1" dirty="0" smtClean="0">
                <a:ln w="50800"/>
                <a:solidFill>
                  <a:schemeClr val="bg1">
                    <a:shade val="50000"/>
                  </a:schemeClr>
                </a:solidFill>
                <a:effectLst>
                  <a:glow rad="190500">
                    <a:schemeClr val="tx1">
                      <a:alpha val="69000"/>
                    </a:schemeClr>
                  </a:glow>
                </a:effectLst>
                <a:latin typeface="Comic Sans MS" pitchFamily="66" charset="0"/>
              </a:rPr>
              <a:t>(“between the </a:t>
            </a:r>
            <a:r>
              <a:rPr lang="en-US" sz="4200" b="1" dirty="0" err="1" smtClean="0">
                <a:ln w="50800"/>
                <a:solidFill>
                  <a:srgbClr val="00B0F0"/>
                </a:solidFill>
                <a:effectLst>
                  <a:glow rad="190500">
                    <a:schemeClr val="tx1">
                      <a:alpha val="69000"/>
                    </a:schemeClr>
                  </a:glow>
                </a:effectLst>
                <a:latin typeface="Comic Sans MS" pitchFamily="66" charset="0"/>
              </a:rPr>
              <a:t>evening</a:t>
            </a:r>
            <a:r>
              <a:rPr lang="en-US" sz="4200" b="1" u="sng" dirty="0" err="1" smtClean="0">
                <a:ln w="50800"/>
                <a:solidFill>
                  <a:srgbClr val="C00000"/>
                </a:solidFill>
                <a:effectLst>
                  <a:glow rad="190500">
                    <a:schemeClr val="tx1">
                      <a:alpha val="69000"/>
                    </a:schemeClr>
                  </a:glow>
                </a:effectLst>
                <a:latin typeface="Comic Sans MS" pitchFamily="66" charset="0"/>
              </a:rPr>
              <a:t>S</a:t>
            </a:r>
            <a:r>
              <a:rPr lang="en-US" sz="4200" b="1" dirty="0" smtClean="0">
                <a:ln w="50800"/>
                <a:solidFill>
                  <a:schemeClr val="bg1">
                    <a:shade val="50000"/>
                  </a:schemeClr>
                </a:solidFill>
                <a:effectLst>
                  <a:glow rad="190500">
                    <a:schemeClr val="tx1">
                      <a:alpha val="69000"/>
                    </a:schemeClr>
                  </a:glow>
                </a:effectLst>
                <a:latin typeface="Comic Sans MS" pitchFamily="66" charset="0"/>
              </a:rPr>
              <a:t>”) </a:t>
            </a:r>
            <a:endParaRPr lang="en-US" sz="4200" b="1" dirty="0">
              <a:ln w="50800"/>
              <a:solidFill>
                <a:schemeClr val="bg1">
                  <a:shade val="50000"/>
                </a:schemeClr>
              </a:solidFill>
              <a:effectLst>
                <a:glow rad="190500">
                  <a:schemeClr val="tx1">
                    <a:alpha val="69000"/>
                  </a:schemeClr>
                </a:glow>
              </a:effectLst>
              <a:latin typeface="Comic Sans MS" pitchFamily="66" charset="0"/>
            </a:endParaRPr>
          </a:p>
        </p:txBody>
      </p:sp>
      <p:sp>
        <p:nvSpPr>
          <p:cNvPr id="5" name="Oval 4"/>
          <p:cNvSpPr/>
          <p:nvPr/>
        </p:nvSpPr>
        <p:spPr>
          <a:xfrm>
            <a:off x="2085093" y="2529044"/>
            <a:ext cx="864096" cy="827948"/>
          </a:xfrm>
          <a:prstGeom prst="ellipse">
            <a:avLst/>
          </a:prstGeom>
          <a: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057658" y="3779787"/>
            <a:ext cx="864096" cy="792088"/>
          </a:xfrm>
          <a:prstGeom prst="ellipse">
            <a:avLst/>
          </a:prstGeom>
          <a:blipFill>
            <a:blip r:embed="rId5"/>
            <a:stretch>
              <a:fillRect/>
            </a:stretch>
          </a:blipFill>
          <a:ln>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57318" y="6017702"/>
            <a:ext cx="7388561" cy="646331"/>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3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omic Sans MS" pitchFamily="66" charset="0"/>
              </a:rPr>
              <a:t>This will be demonstrated next.</a:t>
            </a:r>
            <a:endPar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omic Sans MS" pitchFamily="66" charset="0"/>
            </a:endParaRPr>
          </a:p>
        </p:txBody>
      </p:sp>
      <p:pic>
        <p:nvPicPr>
          <p:cNvPr id="8" name="Picture 4"/>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bwMode="auto">
          <a:xfrm>
            <a:off x="2057839" y="5023464"/>
            <a:ext cx="873061" cy="812268"/>
          </a:xfrm>
          <a:prstGeom prst="ellipse">
            <a:avLst/>
          </a:prstGeom>
          <a:ln w="2857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Content Placeholder 3"/>
          <p:cNvSpPr txBox="1">
            <a:spLocks/>
          </p:cNvSpPr>
          <p:nvPr/>
        </p:nvSpPr>
        <p:spPr>
          <a:xfrm>
            <a:off x="970651" y="45720"/>
            <a:ext cx="9816091" cy="972108"/>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400" b="1" dirty="0">
                <a:ln w="50800"/>
                <a:solidFill>
                  <a:schemeClr val="accent3">
                    <a:lumMod val="60000"/>
                    <a:lumOff val="40000"/>
                  </a:schemeClr>
                </a:solidFill>
                <a:effectLst>
                  <a:glow rad="190500">
                    <a:schemeClr val="tx1">
                      <a:alpha val="69000"/>
                    </a:schemeClr>
                  </a:glow>
                </a:effectLst>
                <a:latin typeface="Comic Sans MS" pitchFamily="66" charset="0"/>
              </a:rPr>
              <a:t>P</a:t>
            </a:r>
            <a:r>
              <a:rPr lang="en-US" sz="4400" b="1" dirty="0" smtClean="0">
                <a:ln w="50800"/>
                <a:solidFill>
                  <a:schemeClr val="accent3">
                    <a:lumMod val="60000"/>
                    <a:lumOff val="40000"/>
                  </a:schemeClr>
                </a:solidFill>
                <a:effectLst>
                  <a:glow rad="190500">
                    <a:schemeClr val="tx1">
                      <a:alpha val="69000"/>
                    </a:schemeClr>
                  </a:glow>
                </a:effectLst>
                <a:latin typeface="Comic Sans MS" pitchFamily="66" charset="0"/>
              </a:rPr>
              <a:t>lural form of “ereb” as </a:t>
            </a:r>
            <a:endParaRPr lang="en-US" sz="4400" b="1" dirty="0">
              <a:ln w="50800"/>
              <a:solidFill>
                <a:schemeClr val="bg1">
                  <a:shade val="50000"/>
                </a:schemeClr>
              </a:solidFill>
              <a:effectLst>
                <a:glow rad="190500">
                  <a:schemeClr val="tx1">
                    <a:alpha val="69000"/>
                  </a:schemeClr>
                </a:glow>
              </a:effectLst>
              <a:latin typeface="Comic Sans MS" pitchFamily="66" charset="0"/>
            </a:endParaRPr>
          </a:p>
        </p:txBody>
      </p:sp>
      <p:sp>
        <p:nvSpPr>
          <p:cNvPr id="10" name="TextBox 29"/>
          <p:cNvSpPr txBox="1"/>
          <p:nvPr/>
        </p:nvSpPr>
        <p:spPr>
          <a:xfrm>
            <a:off x="-1912928" y="2359367"/>
            <a:ext cx="648072" cy="1995249"/>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R</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V</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I</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E</a:t>
            </a:r>
            <a:br>
              <a:rPr lang="en-US" sz="2000" b="1" spc="150" dirty="0" smtClean="0">
                <a:ln w="11430"/>
                <a:solidFill>
                  <a:srgbClr val="F8F8F8"/>
                </a:solidFill>
                <a:effectLst>
                  <a:outerShdw blurRad="25400" algn="tl" rotWithShape="0">
                    <a:srgbClr val="000000">
                      <a:alpha val="43000"/>
                    </a:srgbClr>
                  </a:outerShdw>
                </a:effectLst>
              </a:rPr>
            </a:br>
            <a:r>
              <a:rPr lang="en-US" sz="2000" b="1" spc="150" dirty="0" smtClean="0">
                <a:ln w="11430"/>
                <a:solidFill>
                  <a:srgbClr val="F8F8F8"/>
                </a:solidFill>
                <a:effectLst>
                  <a:outerShdw blurRad="25400" algn="tl" rotWithShape="0">
                    <a:srgbClr val="000000">
                      <a:alpha val="43000"/>
                    </a:srgbClr>
                  </a:outerShdw>
                </a:effectLst>
              </a:rPr>
              <a:t>W</a:t>
            </a:r>
            <a:endParaRPr lang="en-US" sz="2000" b="1" spc="150" dirty="0">
              <a:ln w="11430"/>
              <a:solidFill>
                <a:srgbClr val="F8F8F8"/>
              </a:solidFill>
              <a:effectLst>
                <a:outerShdw blurRad="25400" algn="tl" rotWithShape="0">
                  <a:srgbClr val="000000">
                    <a:alpha val="43000"/>
                  </a:srgbClr>
                </a:outerShdw>
              </a:effectLst>
            </a:endParaRPr>
          </a:p>
        </p:txBody>
      </p:sp>
      <p:sp>
        <p:nvSpPr>
          <p:cNvPr id="11" name="TextBox 29"/>
          <p:cNvSpPr txBox="1"/>
          <p:nvPr/>
        </p:nvSpPr>
        <p:spPr>
          <a:xfrm>
            <a:off x="758004" y="3356992"/>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62303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2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4" name="Rectangle 33"/>
          <p:cNvSpPr/>
          <p:nvPr/>
        </p:nvSpPr>
        <p:spPr>
          <a:xfrm>
            <a:off x="10521070" y="4687355"/>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4" name="Straight Arrow Connector 3"/>
          <p:cNvCxnSpPr/>
          <p:nvPr/>
        </p:nvCxnSpPr>
        <p:spPr>
          <a:xfrm>
            <a:off x="6382276" y="3723367"/>
            <a:ext cx="193126" cy="690160"/>
          </a:xfrm>
          <a:prstGeom prst="straightConnector1">
            <a:avLst/>
          </a:prstGeom>
          <a:ln w="38100">
            <a:solidFill>
              <a:schemeClr val="accent3">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140348" y="3669791"/>
            <a:ext cx="614144" cy="735880"/>
          </a:xfrm>
          <a:prstGeom prst="straightConnector1">
            <a:avLst/>
          </a:prstGeom>
          <a:ln w="38100">
            <a:solidFill>
              <a:schemeClr val="bg2">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0988" y="4830087"/>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35442" y="4830087"/>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26928" y="4653939"/>
            <a:ext cx="322122" cy="826388"/>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0348" y="442368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75402" y="441352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926988" y="2999573"/>
            <a:ext cx="358944" cy="1654366"/>
          </a:xfrm>
          <a:prstGeom prst="straightConnector1">
            <a:avLst/>
          </a:prstGeom>
          <a:ln w="38100">
            <a:solidFill>
              <a:srgbClr val="00B0F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81547" y="2615207"/>
            <a:ext cx="2896962" cy="4572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i="1" dirty="0" smtClean="0">
                <a:solidFill>
                  <a:srgbClr val="00B0F0"/>
                </a:solidFill>
                <a:effectLst/>
                <a:latin typeface="Comic Sans MS" pitchFamily="66" charset="0"/>
              </a:rPr>
              <a:t>Morning/boqer:</a:t>
            </a:r>
            <a:r>
              <a:rPr lang="en-CA" sz="2000" b="1" i="1" dirty="0" smtClean="0">
                <a:solidFill>
                  <a:srgbClr val="00B050"/>
                </a:solidFill>
                <a:latin typeface="Comic Sans MS" pitchFamily="66" charset="0"/>
              </a:rPr>
              <a:t>“</a:t>
            </a:r>
            <a:r>
              <a:rPr lang="en-CA" sz="2000" b="1" i="1" dirty="0" err="1" smtClean="0">
                <a:solidFill>
                  <a:srgbClr val="00B050"/>
                </a:solidFill>
                <a:latin typeface="Comic Sans MS" pitchFamily="66" charset="0"/>
              </a:rPr>
              <a:t>arab</a:t>
            </a:r>
            <a:r>
              <a:rPr lang="en-CA" sz="2000" b="1" i="1" dirty="0" smtClean="0">
                <a:solidFill>
                  <a:srgbClr val="00B050"/>
                </a:solidFill>
                <a:latin typeface="Comic Sans MS" pitchFamily="66" charset="0"/>
              </a:rPr>
              <a:t>” </a:t>
            </a:r>
            <a:endParaRPr lang="en-CA" sz="2000" b="1" i="1" u="sng" dirty="0">
              <a:solidFill>
                <a:schemeClr val="accent6">
                  <a:lumMod val="75000"/>
                </a:schemeClr>
              </a:solidFill>
              <a:effectLst>
                <a:glow rad="190500">
                  <a:srgbClr val="FFFF00"/>
                </a:glow>
              </a:effectLst>
            </a:endParaRPr>
          </a:p>
        </p:txBody>
      </p:sp>
      <p:sp>
        <p:nvSpPr>
          <p:cNvPr id="16" name="Rectangle 15"/>
          <p:cNvSpPr/>
          <p:nvPr/>
        </p:nvSpPr>
        <p:spPr>
          <a:xfrm>
            <a:off x="3460388" y="3354348"/>
            <a:ext cx="1230208" cy="462279"/>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dirty="0" smtClean="0">
                <a:solidFill>
                  <a:schemeClr val="tx2">
                    <a:lumMod val="75000"/>
                  </a:schemeClr>
                </a:solidFill>
              </a:rPr>
              <a:t>Sunrise</a:t>
            </a:r>
            <a:endParaRPr lang="en-CA" b="1" dirty="0">
              <a:solidFill>
                <a:schemeClr val="tx2">
                  <a:lumMod val="75000"/>
                </a:schemeClr>
              </a:solidFill>
            </a:endParaRPr>
          </a:p>
        </p:txBody>
      </p:sp>
      <p:sp>
        <p:nvSpPr>
          <p:cNvPr id="17" name="Curved Down Arrow 16"/>
          <p:cNvSpPr/>
          <p:nvPr/>
        </p:nvSpPr>
        <p:spPr>
          <a:xfrm>
            <a:off x="3180988" y="4281446"/>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554692" y="3354348"/>
            <a:ext cx="1201232" cy="462279"/>
          </a:xfrm>
          <a:prstGeom prst="rect">
            <a:avLst/>
          </a:prstGeom>
          <a:solidFill>
            <a:schemeClr val="accent2">
              <a:lumMod val="60000"/>
              <a:lumOff val="40000"/>
            </a:schemeClr>
          </a:solidFill>
          <a:ln w="57150">
            <a:solidFill>
              <a:schemeClr val="accent3">
                <a:lumMod val="5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dirty="0" smtClean="0">
                <a:solidFill>
                  <a:schemeClr val="accent6">
                    <a:lumMod val="75000"/>
                  </a:schemeClr>
                </a:solidFill>
              </a:rPr>
              <a:t>Sunset</a:t>
            </a:r>
            <a:endParaRPr lang="en-CA" b="1" dirty="0">
              <a:solidFill>
                <a:schemeClr val="accent6">
                  <a:lumMod val="75000"/>
                </a:schemeClr>
              </a:solidFill>
            </a:endParaRPr>
          </a:p>
        </p:txBody>
      </p:sp>
      <p:cxnSp>
        <p:nvCxnSpPr>
          <p:cNvPr id="19" name="Straight Arrow Connector 18"/>
          <p:cNvCxnSpPr>
            <a:endCxn id="10" idx="0"/>
          </p:cNvCxnSpPr>
          <p:nvPr/>
        </p:nvCxnSpPr>
        <p:spPr>
          <a:xfrm flipH="1">
            <a:off x="6787989" y="2999573"/>
            <a:ext cx="435486" cy="1654366"/>
          </a:xfrm>
          <a:prstGeom prst="straightConnector1">
            <a:avLst/>
          </a:prstGeom>
          <a:ln w="38100">
            <a:solidFill>
              <a:srgbClr val="CC33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491002" y="2999573"/>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030347" y="2615208"/>
            <a:ext cx="3096345" cy="457200"/>
          </a:xfrm>
          <a:prstGeom prst="rect">
            <a:avLst/>
          </a:prstGeom>
          <a:solidFill>
            <a:schemeClr val="accent5">
              <a:lumMod val="40000"/>
              <a:lumOff val="60000"/>
            </a:schemeClr>
          </a:solidFill>
          <a:ln w="57150">
            <a:solidFill>
              <a:schemeClr val="accent3">
                <a:lumMod val="5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i="1" dirty="0" smtClean="0">
                <a:solidFill>
                  <a:srgbClr val="CC3300"/>
                </a:solidFill>
                <a:latin typeface="Comic Sans MS" pitchFamily="66" charset="0"/>
              </a:rPr>
              <a:t>Evening/ereb:</a:t>
            </a:r>
            <a:r>
              <a:rPr lang="en-CA" sz="2000" b="1" i="1" dirty="0" smtClean="0">
                <a:solidFill>
                  <a:srgbClr val="00B050"/>
                </a:solidFill>
                <a:latin typeface="Comic Sans MS" pitchFamily="66" charset="0"/>
              </a:rPr>
              <a:t>“</a:t>
            </a:r>
            <a:r>
              <a:rPr lang="en-CA" sz="2000" b="1" i="1" dirty="0" err="1">
                <a:solidFill>
                  <a:srgbClr val="00B050"/>
                </a:solidFill>
                <a:latin typeface="Comic Sans MS" pitchFamily="66" charset="0"/>
              </a:rPr>
              <a:t>arab</a:t>
            </a:r>
            <a:r>
              <a:rPr lang="en-CA" sz="2000" b="1" i="1" dirty="0">
                <a:solidFill>
                  <a:srgbClr val="00B050"/>
                </a:solidFill>
                <a:latin typeface="Comic Sans MS" pitchFamily="66" charset="0"/>
              </a:rPr>
              <a:t>”</a:t>
            </a:r>
            <a:r>
              <a:rPr lang="en-CA" sz="2000" b="1" i="1" dirty="0" smtClean="0">
                <a:solidFill>
                  <a:srgbClr val="00B050"/>
                </a:solidFill>
              </a:rPr>
              <a:t> </a:t>
            </a:r>
            <a:endParaRPr lang="en-CA" sz="2000" b="1" i="1" u="sng" dirty="0">
              <a:solidFill>
                <a:schemeClr val="accent6">
                  <a:lumMod val="75000"/>
                </a:schemeClr>
              </a:solidFill>
              <a:effectLst>
                <a:glow rad="190500">
                  <a:srgbClr val="FFFF00"/>
                </a:glow>
              </a:effectLst>
            </a:endParaRPr>
          </a:p>
        </p:txBody>
      </p:sp>
      <p:sp>
        <p:nvSpPr>
          <p:cNvPr id="22" name="Title 2"/>
          <p:cNvSpPr txBox="1">
            <a:spLocks/>
          </p:cNvSpPr>
          <p:nvPr/>
        </p:nvSpPr>
        <p:spPr>
          <a:xfrm>
            <a:off x="2107427" y="100537"/>
            <a:ext cx="9143999" cy="2033083"/>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ln>
                  <a:solidFill>
                    <a:srgbClr val="002060"/>
                  </a:solidFill>
                  <a:prstDash val="solid"/>
                </a:ln>
                <a:solidFill>
                  <a:srgbClr val="B83D68"/>
                </a:solidFill>
                <a:effectLst>
                  <a:outerShdw blurRad="88000" dist="50800" dir="5040000" algn="tl">
                    <a:schemeClr val="accent4">
                      <a:tint val="80000"/>
                      <a:satMod val="250000"/>
                      <a:alpha val="45000"/>
                    </a:schemeClr>
                  </a:outerShdw>
                </a:effectLst>
                <a:latin typeface="Arial Rounded MT Bold" pitchFamily="34" charset="0"/>
              </a:rPr>
              <a:t>Every 24 </a:t>
            </a:r>
            <a:r>
              <a:rPr lang="en-US" sz="3600" dirty="0" err="1" smtClean="0">
                <a:ln>
                  <a:solidFill>
                    <a:srgbClr val="002060"/>
                  </a:solidFill>
                  <a:prstDash val="solid"/>
                </a:ln>
                <a:solidFill>
                  <a:srgbClr val="B83D68"/>
                </a:solidFill>
                <a:effectLst>
                  <a:outerShdw blurRad="88000" dist="50800" dir="5040000" algn="tl">
                    <a:schemeClr val="accent4">
                      <a:tint val="80000"/>
                      <a:satMod val="250000"/>
                      <a:alpha val="45000"/>
                    </a:schemeClr>
                  </a:outerShdw>
                </a:effectLst>
                <a:latin typeface="Arial Rounded MT Bold" pitchFamily="34" charset="0"/>
              </a:rPr>
              <a:t>Hr</a:t>
            </a:r>
            <a:r>
              <a:rPr lang="en-US" sz="3600" dirty="0" smtClean="0">
                <a:ln>
                  <a:solidFill>
                    <a:srgbClr val="002060"/>
                  </a:solidFill>
                  <a:prstDash val="solid"/>
                </a:ln>
                <a:solidFill>
                  <a:srgbClr val="B83D68"/>
                </a:solidFill>
                <a:effectLst>
                  <a:outerShdw blurRad="88000" dist="50800" dir="5040000" algn="tl">
                    <a:schemeClr val="accent4">
                      <a:tint val="80000"/>
                      <a:satMod val="250000"/>
                      <a:alpha val="45000"/>
                    </a:schemeClr>
                  </a:outerShdw>
                </a:effectLst>
                <a:latin typeface="Arial Rounded MT Bold" pitchFamily="34" charset="0"/>
              </a:rPr>
              <a:t> Cycle has </a:t>
            </a:r>
            <a:r>
              <a:rPr lang="en-US" sz="36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Two ‘</a:t>
            </a:r>
            <a:r>
              <a:rPr lang="en-US" sz="3600" dirty="0" err="1"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arabs</a:t>
            </a:r>
            <a:r>
              <a:rPr lang="en-US" sz="36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t>
            </a:r>
            <a:r>
              <a:rPr lang="en-US" sz="14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r>
            <a:br>
              <a:rPr lang="en-US" sz="14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000" dirty="0" smtClean="0">
                <a:ln>
                  <a:noFill/>
                  <a:prstDash val="solid"/>
                </a:ln>
                <a:solidFill>
                  <a:srgbClr val="00B0F0"/>
                </a:solidFill>
              </a:rPr>
              <a:t>[boqer/morning </a:t>
            </a:r>
            <a:r>
              <a:rPr lang="en-US" sz="2000" dirty="0" err="1">
                <a:ln>
                  <a:noFill/>
                  <a:prstDash val="solid"/>
                </a:ln>
                <a:solidFill>
                  <a:srgbClr val="00B050"/>
                </a:solidFill>
              </a:rPr>
              <a:t>arab</a:t>
            </a:r>
            <a:r>
              <a:rPr lang="en-US" sz="2000" dirty="0">
                <a:ln>
                  <a:noFill/>
                  <a:prstDash val="solid"/>
                </a:ln>
                <a:solidFill>
                  <a:srgbClr val="00B050"/>
                </a:solidFill>
              </a:rPr>
              <a:t>/mixing</a:t>
            </a:r>
            <a:r>
              <a:rPr lang="en-US" sz="2000" dirty="0" smtClean="0">
                <a:ln>
                  <a:noFill/>
                  <a:prstDash val="solid"/>
                </a:ln>
                <a:solidFill>
                  <a:srgbClr val="00B0F0"/>
                </a:solidFill>
              </a:rPr>
              <a:t>]    </a:t>
            </a:r>
            <a:r>
              <a:rPr lang="en-US" sz="2000" dirty="0" smtClean="0">
                <a:ln>
                  <a:noFill/>
                  <a:prstDash val="solid"/>
                </a:ln>
                <a:solidFill>
                  <a:srgbClr val="CC3300"/>
                </a:solidFill>
              </a:rPr>
              <a:t>[ereb/evening </a:t>
            </a:r>
            <a:r>
              <a:rPr lang="en-US" sz="2000" dirty="0" err="1">
                <a:ln>
                  <a:noFill/>
                  <a:prstDash val="solid"/>
                </a:ln>
                <a:solidFill>
                  <a:srgbClr val="00B050"/>
                </a:solidFill>
              </a:rPr>
              <a:t>arab</a:t>
            </a:r>
            <a:r>
              <a:rPr lang="en-US" sz="2000" dirty="0">
                <a:ln>
                  <a:noFill/>
                  <a:prstDash val="solid"/>
                </a:ln>
                <a:solidFill>
                  <a:srgbClr val="00B050"/>
                </a:solidFill>
              </a:rPr>
              <a:t>/mixing</a:t>
            </a:r>
            <a:r>
              <a:rPr lang="en-US" sz="2000" dirty="0" smtClean="0">
                <a:ln>
                  <a:noFill/>
                  <a:prstDash val="solid"/>
                </a:ln>
                <a:solidFill>
                  <a:srgbClr val="CC3300"/>
                </a:solidFill>
              </a:rPr>
              <a:t>]</a:t>
            </a:r>
          </a:p>
          <a:p>
            <a:r>
              <a:rPr lang="en-US" sz="32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beyn</a:t>
            </a:r>
            <a:r>
              <a:rPr lang="en-US" sz="32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ha </a:t>
            </a:r>
            <a:r>
              <a:rPr lang="en-US" sz="32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arbayim</a:t>
            </a:r>
            <a:r>
              <a:rPr lang="en-US" sz="32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br>
              <a:rPr lang="en-US" sz="32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32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32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3200" u="sng"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32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t>
            </a:r>
            <a:endParaRPr lang="en-US" sz="3200" dirty="0">
              <a:ln>
                <a:noFill/>
                <a:prstDash val="solid"/>
              </a:ln>
              <a:solidFill>
                <a:srgbClr val="B0DD7F"/>
              </a:solidFill>
            </a:endParaRPr>
          </a:p>
          <a:p>
            <a:r>
              <a:rPr lang="en-US" sz="2000" dirty="0" smtClean="0">
                <a:ln>
                  <a:noFill/>
                  <a:prstDash val="solid"/>
                </a:ln>
                <a:solidFill>
                  <a:srgbClr val="B83D68"/>
                </a:solidFill>
              </a:rPr>
              <a:t>        </a:t>
            </a:r>
            <a:endParaRPr lang="en-US" sz="2000" dirty="0">
              <a:ln>
                <a:noFill/>
                <a:prstDash val="solid"/>
              </a:ln>
              <a:solidFill>
                <a:srgbClr val="00B050"/>
              </a:solidFill>
            </a:endParaRPr>
          </a:p>
        </p:txBody>
      </p:sp>
      <p:sp>
        <p:nvSpPr>
          <p:cNvPr id="24" name="Rectangle 23"/>
          <p:cNvSpPr/>
          <p:nvPr/>
        </p:nvSpPr>
        <p:spPr>
          <a:xfrm>
            <a:off x="10291774" y="1929407"/>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499804" y="4137937"/>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3284" y="442218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373096" y="4456439"/>
            <a:ext cx="2904962" cy="169277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rgbClr val="0070C0"/>
                </a:solidFill>
                <a:effectLst>
                  <a:innerShdw blurRad="69850" dist="43180" dir="5400000">
                    <a:srgbClr val="000000">
                      <a:alpha val="65000"/>
                    </a:srgbClr>
                  </a:innerShdw>
                </a:effectLst>
                <a:latin typeface="Comic Sans MS" pitchFamily="66" charset="0"/>
              </a:rPr>
              <a:t>1.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the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28" name="Curved Down Arrow 27"/>
          <p:cNvSpPr/>
          <p:nvPr/>
        </p:nvSpPr>
        <p:spPr>
          <a:xfrm>
            <a:off x="6935441" y="4281445"/>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30" name="Rectangle 29"/>
          <p:cNvSpPr/>
          <p:nvPr/>
        </p:nvSpPr>
        <p:spPr>
          <a:xfrm>
            <a:off x="7265143" y="4448066"/>
            <a:ext cx="2904962" cy="169277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rPr>
              <a:t>2. </a:t>
            </a:r>
            <a:r>
              <a:rPr lang="en-US" sz="2000" b="1" dirty="0" err="1"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rPr>
              <a:t>(between the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innerShdw blurRad="69850" dist="43180" dir="5400000">
                  <a:srgbClr val="000000">
                    <a:alpha val="65000"/>
                  </a:srgbClr>
                </a:innerShdw>
              </a:effectLst>
              <a:latin typeface="Comic Sans MS" pitchFamily="66" charset="0"/>
            </a:endParaRPr>
          </a:p>
        </p:txBody>
      </p:sp>
      <p:cxnSp>
        <p:nvCxnSpPr>
          <p:cNvPr id="31" name="Straight Arrow Connector 30"/>
          <p:cNvCxnSpPr/>
          <p:nvPr/>
        </p:nvCxnSpPr>
        <p:spPr>
          <a:xfrm flipH="1">
            <a:off x="2727526" y="2999573"/>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1389" y="1938834"/>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2003402" y="6212845"/>
            <a:ext cx="9248024" cy="512429"/>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Context determines the specific</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beyn</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ha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arbayim</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endParaRPr lang="en-US" sz="1600" dirty="0">
              <a:ln>
                <a:noFill/>
                <a:prstDash val="solid"/>
              </a:ln>
              <a:solidFill>
                <a:srgbClr val="00B050"/>
              </a:solidFill>
            </a:endParaRPr>
          </a:p>
        </p:txBody>
      </p:sp>
      <p:sp>
        <p:nvSpPr>
          <p:cNvPr id="35" name="Rectangle 34"/>
          <p:cNvSpPr/>
          <p:nvPr/>
        </p:nvSpPr>
        <p:spPr>
          <a:xfrm>
            <a:off x="2764792" y="4674711"/>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34674" y="4051396"/>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418265" y="2615208"/>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3471924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1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2000"/>
                                        <p:tgtEl>
                                          <p:spTgt spid="32"/>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1000"/>
                                        <p:tgtEl>
                                          <p:spTgt spid="31"/>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175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1500"/>
                                        <p:tgtEl>
                                          <p:spTgt spid="14"/>
                                        </p:tgtEl>
                                      </p:cBhvr>
                                    </p:animEffect>
                                  </p:childTnLst>
                                </p:cTn>
                              </p:par>
                            </p:childTnLst>
                          </p:cTn>
                        </p:par>
                        <p:par>
                          <p:cTn id="24" fill="hold">
                            <p:stCondLst>
                              <p:cond delay="475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25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1500"/>
                                        <p:tgtEl>
                                          <p:spTgt spid="5"/>
                                        </p:tgtEl>
                                      </p:cBhvr>
                                    </p:animEffect>
                                  </p:childTnLst>
                                </p:cTn>
                              </p:par>
                            </p:childTnLst>
                          </p:cTn>
                        </p:par>
                        <p:par>
                          <p:cTn id="31" fill="hold">
                            <p:stCondLst>
                              <p:cond delay="6250"/>
                            </p:stCondLst>
                            <p:childTnLst>
                              <p:par>
                                <p:cTn id="32" presetID="22" presetClass="entr" presetSubtype="8" fill="hold" grpId="0" nodeType="afterEffect">
                                  <p:stCondLst>
                                    <p:cond delay="150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1250"/>
                                        <p:tgtEl>
                                          <p:spTgt spid="18"/>
                                        </p:tgtEl>
                                      </p:cBhvr>
                                    </p:animEffect>
                                  </p:childTnLst>
                                </p:cTn>
                              </p:par>
                            </p:childTnLst>
                          </p:cTn>
                        </p:par>
                        <p:par>
                          <p:cTn id="35" fill="hold">
                            <p:stCondLst>
                              <p:cond delay="9000"/>
                            </p:stCondLst>
                            <p:childTnLst>
                              <p:par>
                                <p:cTn id="36" presetID="22" presetClass="entr" presetSubtype="1"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1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1750"/>
                                        <p:tgtEl>
                                          <p:spTgt spid="17"/>
                                        </p:tgtEl>
                                      </p:cBhvr>
                                    </p:animEffect>
                                  </p:childTnLst>
                                </p:cTn>
                              </p:par>
                            </p:childTnLst>
                          </p:cTn>
                        </p:par>
                        <p:par>
                          <p:cTn id="44" fill="hold">
                            <p:stCondLst>
                              <p:cond delay="1750"/>
                            </p:stCondLst>
                            <p:childTnLst>
                              <p:par>
                                <p:cTn id="45" presetID="2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1750"/>
                                        <p:tgtEl>
                                          <p:spTgt spid="21"/>
                                        </p:tgtEl>
                                      </p:cBhvr>
                                    </p:animEffect>
                                  </p:childTnLst>
                                </p:cTn>
                              </p:par>
                              <p:par>
                                <p:cTn id="53" presetID="22" presetClass="entr" presetSubtype="1"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up)">
                                      <p:cBhvr>
                                        <p:cTn id="55" dur="2000"/>
                                        <p:tgtEl>
                                          <p:spTgt spid="19"/>
                                        </p:tgtEl>
                                      </p:cBhvr>
                                    </p:animEffect>
                                  </p:childTnLst>
                                </p:cTn>
                              </p:par>
                            </p:childTnLst>
                          </p:cTn>
                        </p:par>
                        <p:par>
                          <p:cTn id="56" fill="hold">
                            <p:stCondLst>
                              <p:cond delay="2000"/>
                            </p:stCondLst>
                            <p:childTnLst>
                              <p:par>
                                <p:cTn id="57" presetID="22" presetClass="entr" presetSubtype="1" fill="hold" grpId="0" nodeType="afterEffect">
                                  <p:stCondLst>
                                    <p:cond delay="1500"/>
                                  </p:stCondLst>
                                  <p:childTnLst>
                                    <p:set>
                                      <p:cBhvr>
                                        <p:cTn id="58" dur="1" fill="hold">
                                          <p:stCondLst>
                                            <p:cond delay="0"/>
                                          </p:stCondLst>
                                        </p:cTn>
                                        <p:tgtEl>
                                          <p:spTgt spid="24"/>
                                        </p:tgtEl>
                                        <p:attrNameLst>
                                          <p:attrName>style.visibility</p:attrName>
                                        </p:attrNameLst>
                                      </p:cBhvr>
                                      <p:to>
                                        <p:strVal val="visible"/>
                                      </p:to>
                                    </p:set>
                                    <p:animEffect transition="in" filter="wipe(up)">
                                      <p:cBhvr>
                                        <p:cTn id="59" dur="2000"/>
                                        <p:tgtEl>
                                          <p:spTgt spid="24"/>
                                        </p:tgtEl>
                                      </p:cBhvr>
                                    </p:animEffect>
                                  </p:childTnLst>
                                </p:cTn>
                              </p:par>
                            </p:childTnLst>
                          </p:cTn>
                        </p:par>
                        <p:par>
                          <p:cTn id="60" fill="hold">
                            <p:stCondLst>
                              <p:cond delay="5500"/>
                            </p:stCondLst>
                            <p:childTnLst>
                              <p:par>
                                <p:cTn id="61" presetID="22" presetClass="entr" presetSubtype="1"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1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left)">
                                      <p:cBhvr>
                                        <p:cTn id="68" dur="1750"/>
                                        <p:tgtEl>
                                          <p:spTgt spid="28"/>
                                        </p:tgtEl>
                                      </p:cBhvr>
                                    </p:animEffect>
                                  </p:childTnLst>
                                </p:cTn>
                              </p:par>
                            </p:childTnLst>
                          </p:cTn>
                        </p:par>
                        <p:par>
                          <p:cTn id="69" fill="hold">
                            <p:stCondLst>
                              <p:cond delay="1750"/>
                            </p:stCondLst>
                            <p:childTnLst>
                              <p:par>
                                <p:cTn id="70" presetID="22" presetClass="entr" presetSubtype="1"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up)">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4" grpId="0" animBg="1"/>
      <p:bldP spid="27" grpId="0"/>
      <p:bldP spid="28" grpId="0" animBg="1"/>
      <p:bldP spid="30" grpId="0"/>
      <p:bldP spid="32" grpId="0" animBg="1"/>
      <p:bldP spid="33" grpId="0"/>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6"/>
          <p:cNvSpPr txBox="1">
            <a:spLocks/>
          </p:cNvSpPr>
          <p:nvPr/>
        </p:nvSpPr>
        <p:spPr>
          <a:xfrm>
            <a:off x="101600" y="4221088"/>
            <a:ext cx="12090400" cy="1417712"/>
          </a:xfrm>
          <a:prstGeom prst="rect">
            <a:avLst/>
          </a:prstGeom>
        </p:spPr>
        <p:txBody>
          <a:bodyPr>
            <a:scene3d>
              <a:camera prst="orthographicFront"/>
              <a:lightRig rig="threePt" dir="t"/>
            </a:scene3d>
            <a:sp3d extrusionH="57150">
              <a:bevelT w="82550" h="38100" prst="coolSlant"/>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3600" dirty="0" smtClean="0">
                <a:solidFill>
                  <a:schemeClr val="accent4">
                    <a:lumMod val="20000"/>
                    <a:lumOff val="80000"/>
                  </a:schemeClr>
                </a:solidFill>
              </a:rPr>
              <a:t>There are a total of 11 </a:t>
            </a:r>
            <a:r>
              <a:rPr lang="en-US" sz="3600" u="sng" dirty="0" smtClean="0">
                <a:solidFill>
                  <a:schemeClr val="accent4">
                    <a:lumMod val="20000"/>
                    <a:lumOff val="80000"/>
                  </a:schemeClr>
                </a:solidFill>
              </a:rPr>
              <a:t>Torah</a:t>
            </a:r>
            <a:r>
              <a:rPr lang="en-US" sz="3600" dirty="0" smtClean="0">
                <a:solidFill>
                  <a:schemeClr val="accent4">
                    <a:lumMod val="20000"/>
                    <a:lumOff val="80000"/>
                  </a:schemeClr>
                </a:solidFill>
              </a:rPr>
              <a:t> Scriptures </a:t>
            </a:r>
            <a:br>
              <a:rPr lang="en-US" sz="3600" dirty="0" smtClean="0">
                <a:solidFill>
                  <a:schemeClr val="accent4">
                    <a:lumMod val="20000"/>
                    <a:lumOff val="80000"/>
                  </a:schemeClr>
                </a:solidFill>
              </a:rPr>
            </a:br>
            <a:r>
              <a:rPr lang="en-US" sz="3600" dirty="0" smtClean="0">
                <a:solidFill>
                  <a:schemeClr val="accent4">
                    <a:lumMod val="20000"/>
                    <a:lumOff val="80000"/>
                  </a:schemeClr>
                </a:solidFill>
              </a:rPr>
              <a:t>that use the phrase “</a:t>
            </a:r>
            <a:r>
              <a:rPr lang="en-US" sz="3600" dirty="0" err="1" smtClean="0">
                <a:solidFill>
                  <a:schemeClr val="accent4">
                    <a:lumMod val="20000"/>
                    <a:lumOff val="80000"/>
                  </a:schemeClr>
                </a:solidFill>
              </a:rPr>
              <a:t>beyn</a:t>
            </a:r>
            <a:r>
              <a:rPr lang="en-US" sz="3600" dirty="0" smtClean="0">
                <a:solidFill>
                  <a:schemeClr val="accent4">
                    <a:lumMod val="20000"/>
                    <a:lumOff val="80000"/>
                  </a:schemeClr>
                </a:solidFill>
              </a:rPr>
              <a:t> ha </a:t>
            </a:r>
            <a:r>
              <a:rPr lang="en-US" sz="3600" dirty="0" err="1" smtClean="0">
                <a:solidFill>
                  <a:schemeClr val="accent4">
                    <a:lumMod val="20000"/>
                    <a:lumOff val="80000"/>
                  </a:schemeClr>
                </a:solidFill>
              </a:rPr>
              <a:t>arbayim</a:t>
            </a:r>
            <a:r>
              <a:rPr lang="en-US" sz="3600" dirty="0" smtClean="0">
                <a:solidFill>
                  <a:schemeClr val="accent4">
                    <a:lumMod val="20000"/>
                    <a:lumOff val="80000"/>
                  </a:schemeClr>
                </a:solidFill>
              </a:rPr>
              <a:t>.”</a:t>
            </a:r>
            <a:endParaRPr lang="en-US" dirty="0">
              <a:solidFill>
                <a:schemeClr val="accent4">
                  <a:lumMod val="20000"/>
                  <a:lumOff val="80000"/>
                </a:schemeClr>
              </a:solidFill>
            </a:endParaRPr>
          </a:p>
        </p:txBody>
      </p:sp>
      <p:sp>
        <p:nvSpPr>
          <p:cNvPr id="4" name="Content Placeholder 7"/>
          <p:cNvSpPr txBox="1">
            <a:spLocks/>
          </p:cNvSpPr>
          <p:nvPr/>
        </p:nvSpPr>
        <p:spPr>
          <a:xfrm>
            <a:off x="-91440" y="5701529"/>
            <a:ext cx="12374880" cy="1156471"/>
          </a:xfrm>
          <a:prstGeom prst="rect">
            <a:avLst/>
          </a:prstGeom>
          <a:solidFill>
            <a:srgbClr val="008080"/>
          </a:solidFill>
          <a:scene3d>
            <a:camera prst="orthographicFront"/>
            <a:lightRig rig="threePt" dir="t"/>
          </a:scene3d>
          <a:sp3d>
            <a:bevelT prst="relaxedInset"/>
          </a:sp3d>
        </p:spPr>
        <p:txBody>
          <a:bodyPr vert="horz" lIns="91440" tIns="45720" rIns="91440" bIns="45720" rtlCol="0">
            <a:noAutofit/>
            <a:sp3d extrusionH="57150">
              <a:bevelT w="38100" h="38100"/>
            </a:sp3d>
          </a:bodyPr>
          <a:lstStyle>
            <a:lvl1pPr marL="228600" indent="-182880" algn="l" defTabSz="914400" rtl="0" eaLnBrk="1" latinLnBrk="0" hangingPunct="1">
              <a:spcBef>
                <a:spcPct val="20000"/>
              </a:spcBef>
              <a:spcAft>
                <a:spcPts val="300"/>
              </a:spcAft>
              <a:buClr>
                <a:srgbClr val="0070C0"/>
              </a:buClr>
              <a:buSzPct val="10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rgbClr val="0070C0"/>
              </a:buClr>
              <a:buSzPct val="10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rgbClr val="0070C0"/>
              </a:buClr>
              <a:buSzPct val="10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rgbClr val="0070C0"/>
              </a:buClr>
              <a:buSzPct val="10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rgbClr val="0070C0"/>
              </a:buClr>
              <a:buSzPct val="10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2900" b="1" dirty="0" smtClean="0">
                <a:ln w="1905"/>
                <a:solidFill>
                  <a:schemeClr val="accent6">
                    <a:lumMod val="20000"/>
                    <a:lumOff val="80000"/>
                  </a:schemeClr>
                </a:solidFill>
                <a:effectLst>
                  <a:innerShdw blurRad="69850" dist="43180" dir="5400000">
                    <a:srgbClr val="000000">
                      <a:alpha val="65000"/>
                    </a:srgbClr>
                  </a:innerShdw>
                </a:effectLst>
                <a:latin typeface="+mj-lt"/>
              </a:rPr>
              <a:t>Grammar 101 - Part 4:  The full meaning of “between the </a:t>
            </a:r>
            <a:r>
              <a:rPr lang="en-US" sz="2900" b="1" dirty="0" err="1" smtClean="0">
                <a:ln w="1905"/>
                <a:solidFill>
                  <a:srgbClr val="00B0F0"/>
                </a:solidFill>
                <a:effectLst>
                  <a:glow rad="127000">
                    <a:schemeClr val="bg1"/>
                  </a:glow>
                  <a:innerShdw blurRad="69850" dist="43180" dir="5400000">
                    <a:srgbClr val="000000">
                      <a:alpha val="65000"/>
                    </a:srgbClr>
                  </a:innerShdw>
                </a:effectLst>
                <a:latin typeface="+mj-lt"/>
              </a:rPr>
              <a:t>evening</a:t>
            </a:r>
            <a:r>
              <a:rPr lang="en-US" sz="2900" b="1" dirty="0" err="1" smtClean="0">
                <a:ln w="1905"/>
                <a:solidFill>
                  <a:srgbClr val="C00000"/>
                </a:solidFill>
                <a:effectLst>
                  <a:glow rad="127000">
                    <a:schemeClr val="bg1"/>
                  </a:glow>
                  <a:innerShdw blurRad="69850" dist="43180" dir="5400000">
                    <a:srgbClr val="000000">
                      <a:alpha val="65000"/>
                    </a:srgbClr>
                  </a:innerShdw>
                </a:effectLst>
                <a:latin typeface="+mj-lt"/>
              </a:rPr>
              <a:t>S</a:t>
            </a:r>
            <a:r>
              <a:rPr lang="en-US" sz="2900" b="1" dirty="0" smtClean="0">
                <a:ln w="1905"/>
                <a:solidFill>
                  <a:schemeClr val="accent6">
                    <a:lumMod val="20000"/>
                    <a:lumOff val="80000"/>
                  </a:schemeClr>
                </a:solidFill>
                <a:effectLst>
                  <a:innerShdw blurRad="69850" dist="43180" dir="5400000">
                    <a:srgbClr val="000000">
                      <a:alpha val="65000"/>
                    </a:srgbClr>
                  </a:innerShdw>
                </a:effectLst>
                <a:latin typeface="+mj-lt"/>
              </a:rPr>
              <a:t>.”</a:t>
            </a:r>
          </a:p>
          <a:p>
            <a:pPr marL="45720" indent="0" algn="ctr">
              <a:buNone/>
            </a:pPr>
            <a:r>
              <a:rPr lang="en-US" sz="2900" b="1" dirty="0" smtClean="0">
                <a:ln w="1905"/>
                <a:solidFill>
                  <a:schemeClr val="accent6">
                    <a:lumMod val="20000"/>
                    <a:lumOff val="80000"/>
                  </a:schemeClr>
                </a:solidFill>
                <a:effectLst>
                  <a:innerShdw blurRad="69850" dist="43180" dir="5400000">
                    <a:srgbClr val="000000">
                      <a:alpha val="65000"/>
                    </a:srgbClr>
                  </a:innerShdw>
                </a:effectLst>
                <a:latin typeface="+mj-lt"/>
              </a:rPr>
              <a:t>(Note:  “between the </a:t>
            </a:r>
            <a:r>
              <a:rPr lang="en-US" sz="2900" b="1" dirty="0" err="1" smtClean="0">
                <a:ln w="1905"/>
                <a:solidFill>
                  <a:srgbClr val="00B0F0"/>
                </a:solidFill>
                <a:effectLst>
                  <a:glow rad="127000">
                    <a:schemeClr val="bg1"/>
                  </a:glow>
                  <a:innerShdw blurRad="69850" dist="43180" dir="5400000">
                    <a:srgbClr val="000000">
                      <a:alpha val="65000"/>
                    </a:srgbClr>
                  </a:innerShdw>
                </a:effectLst>
                <a:latin typeface="+mj-lt"/>
              </a:rPr>
              <a:t>mixing</a:t>
            </a:r>
            <a:r>
              <a:rPr lang="en-US" sz="2900" b="1" dirty="0" err="1" smtClean="0">
                <a:ln w="1905"/>
                <a:solidFill>
                  <a:srgbClr val="C00000"/>
                </a:solidFill>
                <a:effectLst>
                  <a:glow rad="127000">
                    <a:schemeClr val="bg1"/>
                  </a:glow>
                  <a:innerShdw blurRad="69850" dist="43180" dir="5400000">
                    <a:srgbClr val="000000">
                      <a:alpha val="65000"/>
                    </a:srgbClr>
                  </a:innerShdw>
                </a:effectLst>
                <a:latin typeface="+mj-lt"/>
              </a:rPr>
              <a:t>S</a:t>
            </a:r>
            <a:r>
              <a:rPr lang="en-US" sz="2900" b="1" dirty="0" smtClean="0">
                <a:ln w="1905"/>
                <a:solidFill>
                  <a:schemeClr val="accent6">
                    <a:lumMod val="20000"/>
                    <a:lumOff val="80000"/>
                  </a:schemeClr>
                </a:solidFill>
                <a:effectLst>
                  <a:innerShdw blurRad="69850" dist="43180" dir="5400000">
                    <a:srgbClr val="000000">
                      <a:alpha val="65000"/>
                    </a:srgbClr>
                  </a:innerShdw>
                </a:effectLst>
                <a:latin typeface="+mj-lt"/>
              </a:rPr>
              <a:t>” is a better interchangeable term.)</a:t>
            </a:r>
            <a:endParaRPr lang="en-US" sz="2800" b="1" dirty="0">
              <a:ln w="1905"/>
              <a:solidFill>
                <a:schemeClr val="accent6">
                  <a:lumMod val="20000"/>
                  <a:lumOff val="80000"/>
                </a:schemeClr>
              </a:solidFill>
              <a:effectLst>
                <a:innerShdw blurRad="69850" dist="43180" dir="5400000">
                  <a:srgbClr val="000000">
                    <a:alpha val="65000"/>
                  </a:srgbClr>
                </a:innerShdw>
              </a:effectLst>
              <a:latin typeface="+mj-lt"/>
            </a:endParaRPr>
          </a:p>
        </p:txBody>
      </p:sp>
      <p:sp>
        <p:nvSpPr>
          <p:cNvPr id="5" name="Title 1"/>
          <p:cNvSpPr txBox="1">
            <a:spLocks/>
          </p:cNvSpPr>
          <p:nvPr/>
        </p:nvSpPr>
        <p:spPr>
          <a:xfrm>
            <a:off x="0" y="309032"/>
            <a:ext cx="12192000" cy="788248"/>
          </a:xfrm>
          <a:prstGeom prst="rect">
            <a:avLst/>
          </a:prstGeom>
          <a:solidFill>
            <a:srgbClr val="008080"/>
          </a:solidFill>
          <a:effectLst/>
          <a:scene3d>
            <a:camera prst="orthographicFront"/>
            <a:lightRig rig="threePt" dir="t"/>
          </a:scene3d>
          <a:sp3d>
            <a:bevelT w="152400" h="50800" prst="softRound"/>
          </a:sp3d>
        </p:spPr>
        <p:txBody>
          <a:bodyPr vert="horz" lIns="91440" tIns="45720" rIns="91440" bIns="45720" rtlCol="0" anchor="t" anchorCtr="0">
            <a:noAutofit/>
            <a:scene3d>
              <a:camera prst="orthographicFront"/>
              <a:lightRig rig="soft" dir="t">
                <a:rot lat="0" lon="0" rev="10800000"/>
              </a:lightRig>
            </a:scene3d>
            <a:sp3d extrusionH="57150">
              <a:bevelT w="38100" h="38100"/>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smtClean="0">
                <a:ln>
                  <a:solidFill>
                    <a:schemeClr val="tx2">
                      <a:lumMod val="20000"/>
                      <a:lumOff val="80000"/>
                    </a:schemeClr>
                  </a:solidFill>
                </a:ln>
                <a:solidFill>
                  <a:srgbClr val="CC9900"/>
                </a:solidFill>
              </a:rPr>
              <a:t>The Phrase “</a:t>
            </a:r>
            <a:r>
              <a:rPr lang="en-US" sz="4000" dirty="0" err="1" smtClean="0">
                <a:ln>
                  <a:solidFill>
                    <a:schemeClr val="tx2">
                      <a:lumMod val="20000"/>
                      <a:lumOff val="80000"/>
                    </a:schemeClr>
                  </a:solidFill>
                </a:ln>
                <a:solidFill>
                  <a:srgbClr val="CC9900"/>
                </a:solidFill>
              </a:rPr>
              <a:t>beyn</a:t>
            </a:r>
            <a:r>
              <a:rPr lang="en-US" sz="4000" dirty="0" smtClean="0">
                <a:ln>
                  <a:solidFill>
                    <a:schemeClr val="tx2">
                      <a:lumMod val="20000"/>
                      <a:lumOff val="80000"/>
                    </a:schemeClr>
                  </a:solidFill>
                </a:ln>
                <a:solidFill>
                  <a:srgbClr val="CC9900"/>
                </a:solidFill>
              </a:rPr>
              <a:t> ha </a:t>
            </a:r>
            <a:r>
              <a:rPr lang="en-US" sz="4000" dirty="0" err="1" smtClean="0">
                <a:ln>
                  <a:solidFill>
                    <a:schemeClr val="tx2">
                      <a:lumMod val="20000"/>
                      <a:lumOff val="80000"/>
                    </a:schemeClr>
                  </a:solidFill>
                </a:ln>
                <a:solidFill>
                  <a:srgbClr val="CC9900"/>
                </a:solidFill>
              </a:rPr>
              <a:t>arbayim</a:t>
            </a:r>
            <a:r>
              <a:rPr lang="en-US" sz="4000" dirty="0" smtClean="0">
                <a:ln>
                  <a:solidFill>
                    <a:schemeClr val="tx2">
                      <a:lumMod val="20000"/>
                      <a:lumOff val="80000"/>
                    </a:schemeClr>
                  </a:solidFill>
                </a:ln>
                <a:solidFill>
                  <a:srgbClr val="CC9900"/>
                </a:solidFill>
              </a:rPr>
              <a:t>” is Unique!</a:t>
            </a:r>
            <a:endParaRPr lang="en-US" sz="4000" dirty="0">
              <a:ln>
                <a:solidFill>
                  <a:schemeClr val="tx2">
                    <a:lumMod val="20000"/>
                    <a:lumOff val="80000"/>
                  </a:schemeClr>
                </a:solidFill>
              </a:ln>
            </a:endParaRPr>
          </a:p>
        </p:txBody>
      </p:sp>
      <p:sp>
        <p:nvSpPr>
          <p:cNvPr id="2" name="Slide Number Placeholder 1"/>
          <p:cNvSpPr>
            <a:spLocks noGrp="1"/>
          </p:cNvSpPr>
          <p:nvPr>
            <p:ph type="sldNum" sz="quarter" idx="12"/>
          </p:nvPr>
        </p:nvSpPr>
        <p:spPr>
          <a:xfrm>
            <a:off x="11788430" y="6482839"/>
            <a:ext cx="609600" cy="476250"/>
          </a:xfrm>
        </p:spPr>
        <p:txBody>
          <a:bodyPr/>
          <a:lstStyle/>
          <a:p>
            <a:pPr eaLnBrk="1" latinLnBrk="0" hangingPunct="1"/>
            <a:fld id="{D5BBC35B-A44B-4119-B8DA-DE9E3DFADA20}" type="slidenum">
              <a:rPr kumimoji="0" lang="en-US" sz="1400" smtClean="0">
                <a:solidFill>
                  <a:schemeClr val="tx1"/>
                </a:solidFill>
              </a:rPr>
              <a:pPr eaLnBrk="1" latinLnBrk="0" hangingPunct="1"/>
              <a:t>42</a:t>
            </a:fld>
            <a:endParaRPr kumimoji="0" lang="en-US" dirty="0">
              <a:solidFill>
                <a:schemeClr val="tx1"/>
              </a:solidFill>
            </a:endParaRPr>
          </a:p>
        </p:txBody>
      </p:sp>
    </p:spTree>
    <p:extLst>
      <p:ext uri="{BB962C8B-B14F-4D97-AF65-F5344CB8AC3E}">
        <p14:creationId xmlns:p14="http://schemas.microsoft.com/office/powerpoint/2010/main" val="658001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1026" name="Picture 2" descr="C:\Users\Rae\Desktop\day-night reduc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59" y="0"/>
            <a:ext cx="122487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Art on Desktop - 1\All white man clip art\3d white people\Decisions red arrow png.pn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622028" y="422129"/>
            <a:ext cx="6095251" cy="60708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36914" y="1166178"/>
            <a:ext cx="3402539" cy="1938992"/>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1.  What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about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Patterns for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between the </a:t>
            </a:r>
            <a:r>
              <a:rPr lang="en-US" sz="2400" b="1" dirty="0" err="1">
                <a:ln w="1905"/>
                <a:solidFill>
                  <a:srgbClr val="0070C0"/>
                </a:solidFill>
                <a:effectLst>
                  <a:glow rad="127000">
                    <a:schemeClr val="bg1"/>
                  </a:glow>
                  <a:innerShdw blurRad="69850" dist="43180" dir="5400000">
                    <a:srgbClr val="000000">
                      <a:alpha val="65000"/>
                    </a:srgbClr>
                  </a:innerShdw>
                </a:effectLst>
              </a:rPr>
              <a:t>evening</a:t>
            </a:r>
            <a:r>
              <a:rPr lang="en-US" sz="2400" b="1" dirty="0" err="1">
                <a:ln w="1905"/>
                <a:solidFill>
                  <a:srgbClr val="C00000"/>
                </a:solidFill>
                <a:effectLst>
                  <a:glow rad="127000">
                    <a:schemeClr val="bg1"/>
                  </a:glow>
                  <a:innerShdw blurRad="69850" dist="43180" dir="5400000">
                    <a:srgbClr val="000000">
                      <a:alpha val="65000"/>
                    </a:srgbClr>
                  </a:innerShdw>
                </a:effectLst>
              </a:rPr>
              <a:t>S</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rPr>
              <a:t>in Torah?</a:t>
            </a:r>
            <a:endPar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ndParaRPr>
          </a:p>
        </p:txBody>
      </p:sp>
      <p:sp>
        <p:nvSpPr>
          <p:cNvPr id="7" name="Rectangle 6"/>
          <p:cNvSpPr/>
          <p:nvPr/>
        </p:nvSpPr>
        <p:spPr>
          <a:xfrm>
            <a:off x="6131560" y="91440"/>
            <a:ext cx="3679555" cy="1200329"/>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2.  What about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Lev  6:20 &amp;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rPr>
              <a:t>Deut  16:6?</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mj-lt"/>
            </a:endParaRPr>
          </a:p>
        </p:txBody>
      </p:sp>
      <p:sp>
        <p:nvSpPr>
          <p:cNvPr id="8" name="Rectangle 7"/>
          <p:cNvSpPr/>
          <p:nvPr/>
        </p:nvSpPr>
        <p:spPr>
          <a:xfrm>
            <a:off x="7468012" y="2523943"/>
            <a:ext cx="4084320" cy="2308324"/>
          </a:xfrm>
          <a:prstGeom prst="rect">
            <a:avLst/>
          </a:prstGeom>
          <a:noFill/>
        </p:spPr>
        <p:txBody>
          <a:bodyPr wrap="square" lIns="91440" tIns="45720" rIns="91440" bIns="45720">
            <a:spAutoFit/>
          </a:bodyPr>
          <a:lstStyle/>
          <a:p>
            <a:pPr marL="457200" indent="-457200" algn="ctr">
              <a:buAutoNum type="arabicPeriod" startAt="3"/>
            </a:pP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What about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Patterns for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“between the </a:t>
            </a:r>
            <a:r>
              <a:rPr lang="en-US" sz="2400" b="1" cap="none" spc="0" dirty="0" err="1" smtClean="0">
                <a:ln w="1905"/>
                <a:solidFill>
                  <a:srgbClr val="0070C0"/>
                </a:solidFill>
                <a:effectLst>
                  <a:glow rad="127000">
                    <a:schemeClr val="bg1"/>
                  </a:glow>
                  <a:innerShdw blurRad="69850" dist="43180" dir="5400000">
                    <a:srgbClr val="000000">
                      <a:alpha val="65000"/>
                    </a:srgbClr>
                  </a:innerShdw>
                </a:effectLst>
                <a:latin typeface="+mj-lt"/>
              </a:rPr>
              <a:t>evening</a:t>
            </a:r>
            <a:r>
              <a:rPr lang="en-US" sz="2400" b="1" cap="none" spc="0" dirty="0" err="1" smtClean="0">
                <a:ln w="1905"/>
                <a:solidFill>
                  <a:srgbClr val="C00000"/>
                </a:solidFill>
                <a:effectLst>
                  <a:glow rad="127000">
                    <a:schemeClr val="bg1"/>
                  </a:glow>
                  <a:innerShdw blurRad="69850" dist="43180" dir="5400000">
                    <a:srgbClr val="000000">
                      <a:alpha val="65000"/>
                    </a:srgbClr>
                  </a:innerShdw>
                </a:effectLst>
                <a:latin typeface="+mj-lt"/>
              </a:rPr>
              <a:t>S</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 on Yahusha’s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rPr>
              <a:t>Passover Day?</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mj-lt"/>
            </a:endParaRPr>
          </a:p>
        </p:txBody>
      </p:sp>
      <p:sp>
        <p:nvSpPr>
          <p:cNvPr id="40" name="Rectangle 39"/>
          <p:cNvSpPr/>
          <p:nvPr/>
        </p:nvSpPr>
        <p:spPr>
          <a:xfrm>
            <a:off x="0" y="5563657"/>
            <a:ext cx="12263120" cy="1292662"/>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endParaRPr lang="en-US" sz="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Part #1 of this study will be a very thorough investigation </a:t>
            </a:r>
            <a:b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to reveal the Torah Truth of “</a:t>
            </a:r>
            <a:r>
              <a:rPr lang="en-US" sz="32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beyn</a:t>
            </a: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ha </a:t>
            </a:r>
            <a:r>
              <a:rPr lang="en-US" sz="32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arbayim</a:t>
            </a: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t>
            </a:r>
          </a:p>
          <a:p>
            <a:pPr algn="ctr"/>
            <a:endParaRPr lang="en-US" sz="5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10" name="Slide Number Placeholder 1"/>
          <p:cNvSpPr txBox="1">
            <a:spLocks/>
          </p:cNvSpPr>
          <p:nvPr/>
        </p:nvSpPr>
        <p:spPr>
          <a:xfrm>
            <a:off x="1172463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solidFill>
                  <a:schemeClr val="accent2">
                    <a:lumMod val="20000"/>
                    <a:lumOff val="80000"/>
                  </a:schemeClr>
                </a:solidFill>
              </a:rPr>
              <a:pPr/>
              <a:t>43</a:t>
            </a:fld>
            <a:endParaRPr lang="en-US" dirty="0">
              <a:solidFill>
                <a:schemeClr val="accent2">
                  <a:lumMod val="20000"/>
                  <a:lumOff val="80000"/>
                </a:schemeClr>
              </a:solidFill>
            </a:endParaRPr>
          </a:p>
        </p:txBody>
      </p:sp>
      <p:grpSp>
        <p:nvGrpSpPr>
          <p:cNvPr id="11" name="Group 10"/>
          <p:cNvGrpSpPr/>
          <p:nvPr/>
        </p:nvGrpSpPr>
        <p:grpSpPr>
          <a:xfrm>
            <a:off x="1436914" y="3002624"/>
            <a:ext cx="1244428" cy="1350962"/>
            <a:chOff x="714375" y="3810351"/>
            <a:chExt cx="1244428" cy="1350962"/>
          </a:xfrm>
        </p:grpSpPr>
        <p:sp>
          <p:nvSpPr>
            <p:cNvPr id="12" name="Oval 11"/>
            <p:cNvSpPr/>
            <p:nvPr/>
          </p:nvSpPr>
          <p:spPr>
            <a:xfrm>
              <a:off x="727065" y="3810351"/>
              <a:ext cx="1231738" cy="123191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Anything for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day-start?</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1621254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2" presetClass="entr" presetSubtype="1"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1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500"/>
                                        <p:tgtEl>
                                          <p:spTgt spid="7"/>
                                        </p:tgtEl>
                                      </p:cBhvr>
                                    </p:animEffect>
                                    <p:anim calcmode="lin" valueType="num">
                                      <p:cBhvr>
                                        <p:cTn id="19" dur="1500" fill="hold"/>
                                        <p:tgtEl>
                                          <p:spTgt spid="7"/>
                                        </p:tgtEl>
                                        <p:attrNameLst>
                                          <p:attrName>ppt_x</p:attrName>
                                        </p:attrNameLst>
                                      </p:cBhvr>
                                      <p:tavLst>
                                        <p:tav tm="0">
                                          <p:val>
                                            <p:strVal val="#ppt_x"/>
                                          </p:val>
                                        </p:tav>
                                        <p:tav tm="100000">
                                          <p:val>
                                            <p:strVal val="#ppt_x"/>
                                          </p:val>
                                        </p:tav>
                                      </p:tavLst>
                                    </p:anim>
                                    <p:anim calcmode="lin" valueType="num">
                                      <p:cBhvr>
                                        <p:cTn id="20"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anim calcmode="lin" valueType="num">
                                      <p:cBhvr>
                                        <p:cTn id="26" dur="1500" fill="hold"/>
                                        <p:tgtEl>
                                          <p:spTgt spid="8"/>
                                        </p:tgtEl>
                                        <p:attrNameLst>
                                          <p:attrName>ppt_x</p:attrName>
                                        </p:attrNameLst>
                                      </p:cBhvr>
                                      <p:tavLst>
                                        <p:tav tm="0">
                                          <p:val>
                                            <p:strVal val="#ppt_x"/>
                                          </p:val>
                                        </p:tav>
                                        <p:tav tm="100000">
                                          <p:val>
                                            <p:strVal val="#ppt_x"/>
                                          </p:val>
                                        </p:tav>
                                      </p:tavLst>
                                    </p:anim>
                                    <p:anim calcmode="lin" valueType="num">
                                      <p:cBhvr>
                                        <p:cTn id="27" dur="1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
                                            <p:txEl>
                                              <p:pRg st="1" end="1"/>
                                            </p:txEl>
                                          </p:spTgt>
                                        </p:tgtEl>
                                        <p:attrNameLst>
                                          <p:attrName>style.visibility</p:attrName>
                                        </p:attrNameLst>
                                      </p:cBhvr>
                                      <p:to>
                                        <p:strVal val="visible"/>
                                      </p:to>
                                    </p:set>
                                    <p:animEffect transition="in" filter="wipe(left)">
                                      <p:cBhvr>
                                        <p:cTn id="32" dur="20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85366" y="-9842"/>
            <a:ext cx="9861176" cy="1143000"/>
          </a:xfrm>
        </p:spPr>
        <p:txBody>
          <a:bodyPr>
            <a:scene3d>
              <a:camera prst="orthographicFront"/>
              <a:lightRig rig="threePt" dir="t"/>
            </a:scene3d>
            <a:sp3d extrusionH="57150">
              <a:bevelT h="25400" prst="softRound"/>
            </a:sp3d>
          </a:bodyPr>
          <a:lstStyle/>
          <a:p>
            <a:pPr algn="ctr"/>
            <a:r>
              <a:rPr lang="en-US" b="1" dirty="0" smtClean="0"/>
              <a:t>Introductory Questions</a:t>
            </a:r>
            <a:endParaRPr lang="en-US" b="1" dirty="0"/>
          </a:p>
        </p:txBody>
      </p:sp>
      <p:sp>
        <p:nvSpPr>
          <p:cNvPr id="4" name="Content Placeholder 3"/>
          <p:cNvSpPr>
            <a:spLocks noGrp="1"/>
          </p:cNvSpPr>
          <p:nvPr>
            <p:ph idx="1"/>
          </p:nvPr>
        </p:nvSpPr>
        <p:spPr>
          <a:xfrm>
            <a:off x="1645920" y="970280"/>
            <a:ext cx="10296144" cy="5796280"/>
          </a:xfrm>
        </p:spPr>
        <p:txBody>
          <a:bodyPr>
            <a:normAutofit fontScale="77500" lnSpcReduction="20000"/>
            <a:scene3d>
              <a:camera prst="orthographicFront"/>
              <a:lightRig rig="threePt" dir="t"/>
            </a:scene3d>
            <a:sp3d extrusionH="57150">
              <a:bevelT w="38100" h="38100"/>
            </a:sp3d>
          </a:bodyPr>
          <a:lstStyle/>
          <a:p>
            <a:pPr marL="82296" indent="0">
              <a:lnSpc>
                <a:spcPct val="120000"/>
              </a:lnSpc>
              <a:buNone/>
            </a:pPr>
            <a:r>
              <a:rPr lang="en-US" dirty="0" smtClean="0"/>
              <a:t>Even though it may appear that the phrase “between the </a:t>
            </a:r>
            <a:r>
              <a:rPr lang="en-US" b="1" dirty="0" err="1" smtClean="0">
                <a:solidFill>
                  <a:srgbClr val="0070C0"/>
                </a:solidFill>
              </a:rPr>
              <a:t>evening</a:t>
            </a:r>
            <a:r>
              <a:rPr lang="en-US" b="1" dirty="0" err="1" smtClean="0">
                <a:solidFill>
                  <a:srgbClr val="C00000"/>
                </a:solidFill>
              </a:rPr>
              <a:t>S</a:t>
            </a:r>
            <a:r>
              <a:rPr lang="en-US" dirty="0" smtClean="0"/>
              <a:t>” has </a:t>
            </a:r>
            <a:r>
              <a:rPr lang="en-US" b="1" dirty="0" smtClean="0">
                <a:solidFill>
                  <a:srgbClr val="C00000"/>
                </a:solidFill>
              </a:rPr>
              <a:t>something to do with the day commencement</a:t>
            </a:r>
            <a:r>
              <a:rPr lang="en-US" dirty="0" smtClean="0"/>
              <a:t> this may be </a:t>
            </a:r>
            <a:br>
              <a:rPr lang="en-US" dirty="0" smtClean="0"/>
            </a:br>
            <a:r>
              <a:rPr lang="en-US" dirty="0" smtClean="0"/>
              <a:t>far from correct.  </a:t>
            </a:r>
            <a:r>
              <a:rPr lang="en-US" b="1" dirty="0" smtClean="0">
                <a:solidFill>
                  <a:schemeClr val="tx1">
                    <a:lumMod val="65000"/>
                    <a:lumOff val="35000"/>
                  </a:schemeClr>
                </a:solidFill>
                <a:latin typeface="Comic Sans MS" pitchFamily="66" charset="0"/>
              </a:rPr>
              <a:t>What if this phrase:</a:t>
            </a:r>
          </a:p>
          <a:p>
            <a:pPr marL="870966" lvl="1" indent="-514350">
              <a:lnSpc>
                <a:spcPct val="120000"/>
              </a:lnSpc>
              <a:buFont typeface="+mj-lt"/>
              <a:buAutoNum type="arabicPeriod"/>
            </a:pPr>
            <a:r>
              <a:rPr lang="en-US" b="1" dirty="0" smtClean="0">
                <a:solidFill>
                  <a:schemeClr val="accent5">
                    <a:lumMod val="60000"/>
                    <a:lumOff val="40000"/>
                  </a:schemeClr>
                </a:solidFill>
                <a:latin typeface="Comic Sans MS" pitchFamily="66" charset="0"/>
              </a:rPr>
              <a:t>…</a:t>
            </a:r>
            <a:r>
              <a:rPr lang="en-US" dirty="0" smtClean="0">
                <a:solidFill>
                  <a:schemeClr val="accent5">
                    <a:lumMod val="60000"/>
                    <a:lumOff val="40000"/>
                  </a:schemeClr>
                </a:solidFill>
                <a:latin typeface="Comic Sans MS" pitchFamily="66" charset="0"/>
              </a:rPr>
              <a:t> connects </a:t>
            </a:r>
            <a:r>
              <a:rPr lang="en-US" dirty="0">
                <a:solidFill>
                  <a:schemeClr val="accent5">
                    <a:lumMod val="60000"/>
                    <a:lumOff val="40000"/>
                  </a:schemeClr>
                </a:solidFill>
                <a:latin typeface="Comic Sans MS" pitchFamily="66" charset="0"/>
              </a:rPr>
              <a:t>to the “Daily Sacrifices” – especially the 2</a:t>
            </a:r>
            <a:r>
              <a:rPr lang="en-US" baseline="30000" dirty="0">
                <a:solidFill>
                  <a:schemeClr val="accent5">
                    <a:lumMod val="60000"/>
                    <a:lumOff val="40000"/>
                  </a:schemeClr>
                </a:solidFill>
                <a:latin typeface="Comic Sans MS" pitchFamily="66" charset="0"/>
              </a:rPr>
              <a:t>nd</a:t>
            </a:r>
            <a:r>
              <a:rPr lang="en-US" dirty="0">
                <a:solidFill>
                  <a:schemeClr val="accent5">
                    <a:lumMod val="60000"/>
                    <a:lumOff val="40000"/>
                  </a:schemeClr>
                </a:solidFill>
                <a:latin typeface="Comic Sans MS" pitchFamily="66" charset="0"/>
              </a:rPr>
              <a:t> daily offering?</a:t>
            </a:r>
          </a:p>
          <a:p>
            <a:pPr marL="870966" lvl="1" indent="-514350">
              <a:lnSpc>
                <a:spcPct val="120000"/>
              </a:lnSpc>
              <a:buFont typeface="+mj-lt"/>
              <a:buAutoNum type="arabicPeriod"/>
            </a:pPr>
            <a:r>
              <a:rPr lang="en-US" b="1" dirty="0" smtClean="0">
                <a:solidFill>
                  <a:srgbClr val="C00000"/>
                </a:solidFill>
                <a:latin typeface="Comic Sans MS" pitchFamily="66" charset="0"/>
              </a:rPr>
              <a:t>…</a:t>
            </a:r>
            <a:r>
              <a:rPr lang="en-US" dirty="0" smtClean="0">
                <a:solidFill>
                  <a:srgbClr val="C00000"/>
                </a:solidFill>
                <a:latin typeface="Comic Sans MS" pitchFamily="66" charset="0"/>
              </a:rPr>
              <a:t> is also heavily connected to the timing of the Passover sacrifices?</a:t>
            </a:r>
          </a:p>
          <a:p>
            <a:pPr marL="870966" lvl="1" indent="-514350">
              <a:lnSpc>
                <a:spcPct val="120000"/>
              </a:lnSpc>
              <a:buFont typeface="+mj-lt"/>
              <a:buAutoNum type="arabicPeriod"/>
            </a:pPr>
            <a:r>
              <a:rPr lang="en-US" b="1" dirty="0" smtClean="0">
                <a:ln>
                  <a:solidFill>
                    <a:srgbClr val="002060"/>
                  </a:solidFill>
                </a:ln>
                <a:solidFill>
                  <a:schemeClr val="tx1">
                    <a:lumMod val="65000"/>
                    <a:lumOff val="35000"/>
                  </a:schemeClr>
                </a:solidFill>
                <a:latin typeface="Comic Sans MS" pitchFamily="66" charset="0"/>
              </a:rPr>
              <a:t>… aligns with neither of the above?</a:t>
            </a:r>
          </a:p>
          <a:p>
            <a:pPr marL="82296" indent="0">
              <a:lnSpc>
                <a:spcPct val="120000"/>
              </a:lnSpc>
              <a:buNone/>
            </a:pPr>
            <a:r>
              <a:rPr lang="en-US" b="1" dirty="0" smtClean="0">
                <a:solidFill>
                  <a:schemeClr val="accent5">
                    <a:lumMod val="60000"/>
                    <a:lumOff val="40000"/>
                  </a:schemeClr>
                </a:solidFill>
                <a:latin typeface="Comic Sans MS" pitchFamily="66" charset="0"/>
              </a:rPr>
              <a:t>This study must begin with showing the </a:t>
            </a:r>
            <a:br>
              <a:rPr lang="en-US" b="1" dirty="0" smtClean="0">
                <a:solidFill>
                  <a:schemeClr val="accent5">
                    <a:lumMod val="60000"/>
                    <a:lumOff val="40000"/>
                  </a:schemeClr>
                </a:solidFill>
                <a:latin typeface="Comic Sans MS" pitchFamily="66" charset="0"/>
              </a:rPr>
            </a:br>
            <a:r>
              <a:rPr lang="en-US" b="1" dirty="0" smtClean="0">
                <a:solidFill>
                  <a:schemeClr val="accent5">
                    <a:lumMod val="60000"/>
                    <a:lumOff val="40000"/>
                  </a:schemeClr>
                </a:solidFill>
                <a:latin typeface="Comic Sans MS" pitchFamily="66" charset="0"/>
              </a:rPr>
              <a:t>difference between &lt;ereb; H6153&gt; as either: </a:t>
            </a:r>
          </a:p>
          <a:p>
            <a:pPr marL="870966" lvl="1" indent="-514350">
              <a:lnSpc>
                <a:spcPct val="120000"/>
              </a:lnSpc>
              <a:buAutoNum type="arabicPeriod"/>
            </a:pPr>
            <a:r>
              <a:rPr lang="en-US" dirty="0" smtClean="0"/>
              <a:t>“evening” </a:t>
            </a:r>
          </a:p>
          <a:p>
            <a:pPr marL="870966" lvl="1" indent="-514350">
              <a:lnSpc>
                <a:spcPct val="120000"/>
              </a:lnSpc>
              <a:buAutoNum type="arabicPeriod"/>
            </a:pPr>
            <a:r>
              <a:rPr lang="en-US" dirty="0" smtClean="0"/>
              <a:t>“between the </a:t>
            </a:r>
            <a:r>
              <a:rPr lang="en-US" dirty="0" err="1" smtClean="0">
                <a:solidFill>
                  <a:srgbClr val="0070C0"/>
                </a:solidFill>
              </a:rPr>
              <a:t>evening</a:t>
            </a:r>
            <a:r>
              <a:rPr lang="en-US" b="1" dirty="0" err="1" smtClean="0">
                <a:solidFill>
                  <a:srgbClr val="C00000"/>
                </a:solidFill>
              </a:rPr>
              <a:t>S</a:t>
            </a:r>
            <a:r>
              <a:rPr lang="en-US" dirty="0" smtClean="0"/>
              <a:t>” (“between the </a:t>
            </a:r>
            <a:r>
              <a:rPr lang="en-US" dirty="0" err="1" smtClean="0">
                <a:solidFill>
                  <a:srgbClr val="0070C0"/>
                </a:solidFill>
              </a:rPr>
              <a:t>mixing</a:t>
            </a:r>
            <a:r>
              <a:rPr lang="en-US" b="1" dirty="0" err="1" smtClean="0">
                <a:solidFill>
                  <a:srgbClr val="C00000"/>
                </a:solidFill>
              </a:rPr>
              <a:t>S</a:t>
            </a:r>
            <a:r>
              <a:rPr lang="en-US" dirty="0" smtClean="0"/>
              <a:t>”) </a:t>
            </a:r>
          </a:p>
          <a:p>
            <a:pPr marL="870966" lvl="1" indent="-514350">
              <a:lnSpc>
                <a:spcPct val="120000"/>
              </a:lnSpc>
              <a:buAutoNum type="arabicPeriod"/>
            </a:pPr>
            <a:r>
              <a:rPr lang="en-US" dirty="0" smtClean="0"/>
              <a:t>(</a:t>
            </a:r>
            <a:r>
              <a:rPr lang="en-US" b="1" u="sng" dirty="0" smtClean="0">
                <a:solidFill>
                  <a:srgbClr val="C00000"/>
                </a:solidFill>
              </a:rPr>
              <a:t>or</a:t>
            </a:r>
            <a:r>
              <a:rPr lang="en-US" dirty="0" smtClean="0"/>
              <a:t>) two “evenings” such as:  </a:t>
            </a:r>
            <a:r>
              <a:rPr lang="en-US" dirty="0"/>
              <a:t>i</a:t>
            </a:r>
            <a:r>
              <a:rPr lang="en-US" dirty="0" smtClean="0"/>
              <a:t>) </a:t>
            </a:r>
            <a:r>
              <a:rPr lang="en-US" b="1" dirty="0" smtClean="0">
                <a:solidFill>
                  <a:schemeClr val="accent5">
                    <a:lumMod val="60000"/>
                    <a:lumOff val="40000"/>
                  </a:schemeClr>
                </a:solidFill>
              </a:rPr>
              <a:t>“first evening” </a:t>
            </a:r>
            <a:r>
              <a:rPr lang="en-US" b="1" u="sng" dirty="0" smtClean="0">
                <a:solidFill>
                  <a:srgbClr val="C00000"/>
                </a:solidFill>
              </a:rPr>
              <a:t>or</a:t>
            </a:r>
            <a:r>
              <a:rPr lang="en-US" dirty="0" smtClean="0"/>
              <a:t>… ii) </a:t>
            </a:r>
            <a:r>
              <a:rPr lang="en-US" b="1" dirty="0" smtClean="0">
                <a:solidFill>
                  <a:schemeClr val="accent5"/>
                </a:solidFill>
              </a:rPr>
              <a:t>“second evening”</a:t>
            </a:r>
          </a:p>
          <a:p>
            <a:pPr marL="82296" indent="0">
              <a:lnSpc>
                <a:spcPct val="120000"/>
              </a:lnSpc>
              <a:buNone/>
            </a:pPr>
            <a:r>
              <a:rPr lang="en-US" sz="3100" dirty="0" smtClean="0">
                <a:solidFill>
                  <a:schemeClr val="accent3">
                    <a:lumMod val="75000"/>
                  </a:schemeClr>
                </a:solidFill>
                <a:latin typeface="Comic Sans MS" pitchFamily="66" charset="0"/>
                <a:cs typeface="Calibri" pitchFamily="34" charset="0"/>
              </a:rPr>
              <a:t>Keep these three choices in mind for every Torah verse </a:t>
            </a:r>
            <a:r>
              <a:rPr lang="en-US" sz="3100" dirty="0" smtClean="0">
                <a:latin typeface="Comic Sans MS" pitchFamily="66" charset="0"/>
                <a:cs typeface="Calibri" pitchFamily="34" charset="0"/>
              </a:rPr>
              <a:t>that uses </a:t>
            </a:r>
            <a:br>
              <a:rPr lang="en-US" sz="3100" dirty="0" smtClean="0">
                <a:latin typeface="Comic Sans MS" pitchFamily="66" charset="0"/>
                <a:cs typeface="Calibri" pitchFamily="34" charset="0"/>
              </a:rPr>
            </a:br>
            <a:r>
              <a:rPr lang="en-US" sz="3100" dirty="0" smtClean="0">
                <a:latin typeface="Comic Sans MS" pitchFamily="66" charset="0"/>
                <a:cs typeface="Calibri" pitchFamily="34" charset="0"/>
              </a:rPr>
              <a:t>the Hebrew term</a:t>
            </a:r>
            <a:r>
              <a:rPr lang="en-US" sz="3100" dirty="0" smtClean="0">
                <a:latin typeface="Comic Sans MS" pitchFamily="66" charset="0"/>
              </a:rPr>
              <a:t> </a:t>
            </a:r>
            <a:r>
              <a:rPr lang="en-US" sz="3100" dirty="0">
                <a:latin typeface="Comic Sans MS" pitchFamily="66" charset="0"/>
              </a:rPr>
              <a:t>“between the </a:t>
            </a:r>
            <a:r>
              <a:rPr lang="en-US" sz="2300" dirty="0" err="1" smtClean="0">
                <a:solidFill>
                  <a:srgbClr val="0070C0"/>
                </a:solidFill>
                <a:latin typeface="Comic Sans MS" pitchFamily="66" charset="0"/>
              </a:rPr>
              <a:t>evening</a:t>
            </a:r>
            <a:r>
              <a:rPr lang="en-US" sz="2300" b="1" dirty="0" err="1" smtClean="0">
                <a:solidFill>
                  <a:srgbClr val="C00000"/>
                </a:solidFill>
                <a:latin typeface="Comic Sans MS" pitchFamily="66" charset="0"/>
              </a:rPr>
              <a:t>S</a:t>
            </a:r>
            <a:r>
              <a:rPr lang="en-US" sz="3100" dirty="0" smtClean="0">
                <a:latin typeface="Comic Sans MS" pitchFamily="66" charset="0"/>
              </a:rPr>
              <a:t>/</a:t>
            </a:r>
            <a:r>
              <a:rPr lang="en-US" sz="3100" dirty="0" err="1" smtClean="0">
                <a:solidFill>
                  <a:srgbClr val="0070C0"/>
                </a:solidFill>
                <a:latin typeface="Comic Sans MS" pitchFamily="66" charset="0"/>
              </a:rPr>
              <a:t>mixing</a:t>
            </a:r>
            <a:r>
              <a:rPr lang="en-US" sz="3100" b="1" dirty="0" err="1" smtClean="0">
                <a:solidFill>
                  <a:srgbClr val="C00000"/>
                </a:solidFill>
                <a:latin typeface="Comic Sans MS" pitchFamily="66" charset="0"/>
              </a:rPr>
              <a:t>S</a:t>
            </a:r>
            <a:r>
              <a:rPr lang="en-US" sz="3100" dirty="0" smtClean="0">
                <a:latin typeface="Comic Sans MS" pitchFamily="66" charset="0"/>
              </a:rPr>
              <a:t>” </a:t>
            </a:r>
            <a:r>
              <a:rPr lang="en-US" sz="3100" dirty="0" smtClean="0">
                <a:latin typeface="Comic Sans MS" pitchFamily="66" charset="0"/>
                <a:cs typeface="Calibri" pitchFamily="34" charset="0"/>
              </a:rPr>
              <a:t>in this investigation.</a:t>
            </a:r>
            <a:endParaRPr lang="en-US" sz="3100" dirty="0"/>
          </a:p>
        </p:txBody>
      </p:sp>
      <p:grpSp>
        <p:nvGrpSpPr>
          <p:cNvPr id="5" name="Group 4"/>
          <p:cNvGrpSpPr/>
          <p:nvPr/>
        </p:nvGrpSpPr>
        <p:grpSpPr>
          <a:xfrm>
            <a:off x="9845808" y="3311213"/>
            <a:ext cx="1244428" cy="1350962"/>
            <a:chOff x="714375" y="3810351"/>
            <a:chExt cx="1244428" cy="1350962"/>
          </a:xfrm>
        </p:grpSpPr>
        <p:sp>
          <p:nvSpPr>
            <p:cNvPr id="6" name="Oval 5"/>
            <p:cNvSpPr/>
            <p:nvPr/>
          </p:nvSpPr>
          <p:spPr>
            <a:xfrm>
              <a:off x="727065" y="3810351"/>
              <a:ext cx="1231738" cy="123191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Anything for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day-start?</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1919737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1000"/>
                                        <p:tgtEl>
                                          <p:spTgt spid="4">
                                            <p:txEl>
                                              <p:pRg st="4" end="4"/>
                                            </p:txEl>
                                          </p:spTgt>
                                        </p:tgtEl>
                                      </p:cBhvr>
                                    </p:animEffect>
                                    <p:anim calcmode="lin" valueType="num">
                                      <p:cBhvr>
                                        <p:cTn id="2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150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150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1" fill="hold">
                            <p:stCondLst>
                              <p:cond delay="6000"/>
                            </p:stCondLst>
                            <p:childTnLst>
                              <p:par>
                                <p:cTn id="42" presetID="42" presetClass="entr" presetSubtype="0" fill="hold" nodeType="afterEffect">
                                  <p:stCondLst>
                                    <p:cond delay="150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1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Effect transition="in" filter="fade">
                                      <p:cBhvr>
                                        <p:cTn id="56" dur="1000"/>
                                        <p:tgtEl>
                                          <p:spTgt spid="4">
                                            <p:txEl>
                                              <p:pRg st="8" end="8"/>
                                            </p:txEl>
                                          </p:spTgt>
                                        </p:tgtEl>
                                      </p:cBhvr>
                                    </p:animEffect>
                                    <p:anim calcmode="lin" valueType="num">
                                      <p:cBhvr>
                                        <p:cTn id="57"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3680"/>
            <a:ext cx="10972800" cy="751840"/>
          </a:xfrm>
        </p:spPr>
        <p:txBody>
          <a:bodyPr>
            <a:noAutofit/>
            <a:scene3d>
              <a:camera prst="orthographicFront"/>
              <a:lightRig rig="threePt" dir="t"/>
            </a:scene3d>
            <a:sp3d extrusionH="57150">
              <a:bevelT h="25400" prst="softRound"/>
            </a:sp3d>
          </a:bodyPr>
          <a:lstStyle/>
          <a:p>
            <a:r>
              <a:rPr lang="en-US" sz="4800" dirty="0" smtClean="0"/>
              <a:t>Clarity Before Confusion</a:t>
            </a:r>
            <a:endParaRPr lang="en-US" sz="4800" dirty="0"/>
          </a:p>
        </p:txBody>
      </p:sp>
      <p:sp>
        <p:nvSpPr>
          <p:cNvPr id="3" name="Text Placeholder 2"/>
          <p:cNvSpPr>
            <a:spLocks noGrp="1"/>
          </p:cNvSpPr>
          <p:nvPr>
            <p:ph type="body" idx="1"/>
          </p:nvPr>
        </p:nvSpPr>
        <p:spPr>
          <a:xfrm>
            <a:off x="782320" y="1760837"/>
            <a:ext cx="3342640" cy="783051"/>
          </a:xfrm>
          <a:scene3d>
            <a:camera prst="orthographicFront"/>
            <a:lightRig rig="threePt" dir="t"/>
          </a:scene3d>
          <a:sp3d>
            <a:bevelT w="152400" h="50800" prst="softRound"/>
          </a:sp3d>
        </p:spPr>
        <p:txBody>
          <a:bodyPr>
            <a:normAutofit lnSpcReduction="10000"/>
            <a:sp3d extrusionH="57150">
              <a:bevelT w="38100" h="38100" prst="angle"/>
            </a:sp3d>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 8:11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the evening”</a:t>
            </a:r>
            <a:endParaRPr lang="en-US" sz="2400" dirty="0"/>
          </a:p>
        </p:txBody>
      </p:sp>
      <p:sp>
        <p:nvSpPr>
          <p:cNvPr id="4" name="Text Placeholder 3"/>
          <p:cNvSpPr>
            <a:spLocks noGrp="1"/>
          </p:cNvSpPr>
          <p:nvPr>
            <p:ph type="body" sz="half" idx="3"/>
          </p:nvPr>
        </p:nvSpPr>
        <p:spPr>
          <a:xfrm>
            <a:off x="741680" y="4239877"/>
            <a:ext cx="3271520" cy="797791"/>
          </a:xfrm>
          <a:scene3d>
            <a:camera prst="orthographicFront"/>
            <a:lightRig rig="threePt" dir="t"/>
          </a:scene3d>
          <a:sp3d>
            <a:bevelT w="152400" h="50800" prst="softRound"/>
          </a:sp3d>
        </p:spPr>
        <p:txBody>
          <a:bodyPr>
            <a:normAutofit lnSpcReduction="10000"/>
            <a:sp3d extrusionH="57150">
              <a:bevelT w="38100" h="38100" prst="angle"/>
            </a:sp3d>
          </a:bodyPr>
          <a:lstStyle/>
          <a:p>
            <a:pPr algn="ctr"/>
            <a:r>
              <a:rPr lang="en-US" sz="2400" b="1" dirty="0" err="1" smtClean="0">
                <a:ln w="1905"/>
                <a:solidFill>
                  <a:srgbClr val="C00000"/>
                </a:solidFill>
                <a:effectLst>
                  <a:innerShdw blurRad="69850" dist="43180" dir="5400000">
                    <a:srgbClr val="000000">
                      <a:alpha val="65000"/>
                    </a:srgbClr>
                  </a:innerShdw>
                </a:effectLst>
              </a:rPr>
              <a:t>Exo</a:t>
            </a:r>
            <a:r>
              <a:rPr lang="en-US" sz="2400" b="1" dirty="0" smtClean="0">
                <a:ln w="1905"/>
                <a:solidFill>
                  <a:srgbClr val="C00000"/>
                </a:solidFill>
                <a:effectLst>
                  <a:innerShdw blurRad="69850" dist="43180" dir="5400000">
                    <a:srgbClr val="000000">
                      <a:alpha val="65000"/>
                    </a:srgbClr>
                  </a:innerShdw>
                </a:effectLst>
              </a:rPr>
              <a:t> 12:6  </a:t>
            </a:r>
            <a:br>
              <a:rPr lang="en-US" sz="2400" b="1" dirty="0" smtClean="0">
                <a:ln w="1905"/>
                <a:solidFill>
                  <a:srgbClr val="C00000"/>
                </a:solidFill>
                <a:effectLst>
                  <a:innerShdw blurRad="69850" dist="43180" dir="5400000">
                    <a:srgbClr val="000000">
                      <a:alpha val="65000"/>
                    </a:srgbClr>
                  </a:innerShdw>
                </a:effectLst>
              </a:rPr>
            </a:br>
            <a:r>
              <a:rPr lang="en-US" sz="2400" b="1" dirty="0" smtClean="0">
                <a:ln w="1905"/>
                <a:solidFill>
                  <a:srgbClr val="C00000"/>
                </a:solidFill>
                <a:effectLst>
                  <a:innerShdw blurRad="69850" dist="43180" dir="5400000">
                    <a:srgbClr val="000000">
                      <a:alpha val="65000"/>
                    </a:srgbClr>
                  </a:innerShdw>
                </a:effectLst>
              </a:rPr>
              <a:t>“in the evening”</a:t>
            </a:r>
            <a:endParaRPr lang="en-US" sz="2400" dirty="0">
              <a:solidFill>
                <a:srgbClr val="C00000"/>
              </a:solidFill>
            </a:endParaRPr>
          </a:p>
        </p:txBody>
      </p:sp>
      <p:sp>
        <p:nvSpPr>
          <p:cNvPr id="8" name="TextBox 7"/>
          <p:cNvSpPr txBox="1"/>
          <p:nvPr/>
        </p:nvSpPr>
        <p:spPr>
          <a:xfrm>
            <a:off x="843280" y="955040"/>
            <a:ext cx="10718800" cy="707886"/>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000" dirty="0" smtClean="0"/>
              <a:t>This </a:t>
            </a:r>
            <a:r>
              <a:rPr lang="en-US" sz="2000" dirty="0"/>
              <a:t>phrase “between the </a:t>
            </a:r>
            <a:r>
              <a:rPr lang="en-US" sz="2000" u="sng" dirty="0" err="1">
                <a:solidFill>
                  <a:srgbClr val="C00000"/>
                </a:solidFill>
              </a:rPr>
              <a:t>evening</a:t>
            </a:r>
            <a:r>
              <a:rPr lang="en-US" sz="2000" b="1" u="sng" dirty="0" err="1">
                <a:solidFill>
                  <a:schemeClr val="accent6"/>
                </a:solidFill>
              </a:rPr>
              <a:t>S</a:t>
            </a:r>
            <a:r>
              <a:rPr lang="en-US" sz="2000" dirty="0"/>
              <a:t>” is mistakenly considered controversial.  </a:t>
            </a:r>
            <a:r>
              <a:rPr lang="en-US" sz="2000" dirty="0" smtClean="0"/>
              <a:t/>
            </a:r>
            <a:br>
              <a:rPr lang="en-US" sz="2000" dirty="0" smtClean="0"/>
            </a:br>
            <a:r>
              <a:rPr lang="en-US" sz="2000" dirty="0" smtClean="0"/>
              <a:t>Therefore</a:t>
            </a:r>
            <a:r>
              <a:rPr lang="en-US" sz="2000" dirty="0"/>
              <a:t>, it needs attention to be understood according to the Hebrew language definitions. </a:t>
            </a: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bwMode="auto">
          <a:xfrm>
            <a:off x="4859972" y="4279265"/>
            <a:ext cx="6864668" cy="1857375"/>
          </a:xfrm>
          <a:prstGeom prst="rect">
            <a:avLst/>
          </a:prstGeom>
          <a:noFill/>
          <a:ln w="28575">
            <a:solidFill>
              <a:schemeClr val="accent6"/>
            </a:solidFill>
          </a:ln>
        </p:spPr>
      </p:pic>
      <p:sp>
        <p:nvSpPr>
          <p:cNvPr id="10" name="Rectangle 9"/>
          <p:cNvSpPr/>
          <p:nvPr/>
        </p:nvSpPr>
        <p:spPr>
          <a:xfrm>
            <a:off x="5025372" y="5559888"/>
            <a:ext cx="1619121" cy="57557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4859972" y="1772920"/>
            <a:ext cx="6864668" cy="2087880"/>
          </a:xfrm>
          <a:prstGeom prst="rect">
            <a:avLst/>
          </a:prstGeom>
          <a:noFill/>
          <a:ln w="28575">
            <a:solidFill>
              <a:schemeClr val="accent6"/>
            </a:solidFill>
          </a:ln>
        </p:spPr>
      </p:pic>
      <p:sp>
        <p:nvSpPr>
          <p:cNvPr id="13" name="Rectangle 12"/>
          <p:cNvSpPr/>
          <p:nvPr/>
        </p:nvSpPr>
        <p:spPr>
          <a:xfrm>
            <a:off x="7419677" y="2313201"/>
            <a:ext cx="1439844" cy="6239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TextBox 17"/>
          <p:cNvSpPr txBox="1"/>
          <p:nvPr/>
        </p:nvSpPr>
        <p:spPr>
          <a:xfrm>
            <a:off x="236772" y="2580640"/>
            <a:ext cx="4294588" cy="92333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dirty="0" smtClean="0"/>
              <a:t>And </a:t>
            </a:r>
            <a:r>
              <a:rPr lang="en-US" dirty="0"/>
              <a:t>the dove came in to him </a:t>
            </a:r>
            <a:r>
              <a:rPr lang="en-US" dirty="0" smtClean="0"/>
              <a:t/>
            </a:r>
            <a:br>
              <a:rPr lang="en-US" dirty="0" smtClean="0"/>
            </a:br>
            <a:r>
              <a:rPr lang="en-US" b="1" u="sng" dirty="0" smtClean="0">
                <a:solidFill>
                  <a:schemeClr val="accent6">
                    <a:lumMod val="75000"/>
                  </a:schemeClr>
                </a:solidFill>
              </a:rPr>
              <a:t>in </a:t>
            </a:r>
            <a:r>
              <a:rPr lang="en-US" b="1" u="sng" dirty="0">
                <a:solidFill>
                  <a:schemeClr val="accent6">
                    <a:lumMod val="75000"/>
                  </a:schemeClr>
                </a:solidFill>
              </a:rPr>
              <a:t>the </a:t>
            </a:r>
            <a:r>
              <a:rPr lang="en-US" b="1" u="sng" dirty="0" smtClean="0">
                <a:solidFill>
                  <a:schemeClr val="accent6">
                    <a:lumMod val="75000"/>
                  </a:schemeClr>
                </a:solidFill>
              </a:rPr>
              <a:t>evening</a:t>
            </a:r>
            <a:r>
              <a:rPr lang="en-US" dirty="0" smtClean="0">
                <a:solidFill>
                  <a:schemeClr val="accent6">
                    <a:lumMod val="75000"/>
                  </a:schemeClr>
                </a:solidFill>
              </a:rPr>
              <a:t>;</a:t>
            </a:r>
            <a:r>
              <a:rPr lang="en-US" dirty="0" smtClean="0"/>
              <a:t> </a:t>
            </a:r>
            <a:r>
              <a:rPr lang="en-US" dirty="0"/>
              <a:t>and, lo, in her mouth </a:t>
            </a:r>
            <a:r>
              <a:rPr lang="en-US" dirty="0" smtClean="0"/>
              <a:t/>
            </a:r>
            <a:br>
              <a:rPr lang="en-US" dirty="0" smtClean="0"/>
            </a:br>
            <a:r>
              <a:rPr lang="en-US" dirty="0" smtClean="0"/>
              <a:t>was </a:t>
            </a:r>
            <a:r>
              <a:rPr lang="en-US" dirty="0"/>
              <a:t>an olive leaf </a:t>
            </a:r>
            <a:r>
              <a:rPr lang="en-US" dirty="0" err="1"/>
              <a:t>pluckt</a:t>
            </a:r>
            <a:r>
              <a:rPr lang="en-US" dirty="0"/>
              <a:t> </a:t>
            </a:r>
            <a:r>
              <a:rPr lang="en-US" dirty="0" smtClean="0"/>
              <a:t>off … </a:t>
            </a:r>
          </a:p>
        </p:txBody>
      </p:sp>
      <p:sp>
        <p:nvSpPr>
          <p:cNvPr id="19" name="TextBox 18"/>
          <p:cNvSpPr txBox="1"/>
          <p:nvPr/>
        </p:nvSpPr>
        <p:spPr>
          <a:xfrm>
            <a:off x="358692" y="5124886"/>
            <a:ext cx="4294588" cy="120032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dirty="0" smtClean="0"/>
              <a:t>And </a:t>
            </a:r>
            <a:r>
              <a:rPr lang="en-US" dirty="0"/>
              <a:t>ye shall keep it up until the fourteenth day of the same month: and the whole assembly of the congregation of Israel shall kill it </a:t>
            </a:r>
            <a:r>
              <a:rPr lang="en-US" b="1" u="sng" dirty="0">
                <a:solidFill>
                  <a:srgbClr val="C00000"/>
                </a:solidFill>
              </a:rPr>
              <a:t>in the evening</a:t>
            </a:r>
            <a:r>
              <a:rPr lang="en-US" dirty="0" smtClean="0">
                <a:solidFill>
                  <a:srgbClr val="C00000"/>
                </a:solidFill>
              </a:rPr>
              <a:t>.  </a:t>
            </a:r>
            <a:endParaRPr lang="en-US" dirty="0">
              <a:solidFill>
                <a:srgbClr val="C00000"/>
              </a:solidFill>
            </a:endParaRPr>
          </a:p>
        </p:txBody>
      </p:sp>
      <p:sp>
        <p:nvSpPr>
          <p:cNvPr id="21" name="TextBox 20"/>
          <p:cNvSpPr txBox="1"/>
          <p:nvPr/>
        </p:nvSpPr>
        <p:spPr>
          <a:xfrm>
            <a:off x="4829092" y="3860800"/>
            <a:ext cx="6895548" cy="646331"/>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b="1" dirty="0" smtClean="0">
                <a:solidFill>
                  <a:schemeClr val="accent6">
                    <a:lumMod val="75000"/>
                  </a:schemeClr>
                </a:solidFill>
              </a:rPr>
              <a:t>Gen </a:t>
            </a:r>
            <a:r>
              <a:rPr lang="en-US" b="1" dirty="0">
                <a:solidFill>
                  <a:schemeClr val="accent6">
                    <a:lumMod val="75000"/>
                  </a:schemeClr>
                </a:solidFill>
              </a:rPr>
              <a:t>8:11</a:t>
            </a:r>
            <a:r>
              <a:rPr lang="en-US" dirty="0">
                <a:solidFill>
                  <a:schemeClr val="accent6">
                    <a:lumMod val="75000"/>
                  </a:schemeClr>
                </a:solidFill>
              </a:rPr>
              <a:t> </a:t>
            </a:r>
            <a:r>
              <a:rPr lang="en-US" dirty="0"/>
              <a:t>uses &lt;`</a:t>
            </a:r>
            <a:r>
              <a:rPr lang="en-US" b="1" dirty="0">
                <a:solidFill>
                  <a:schemeClr val="accent6">
                    <a:lumMod val="75000"/>
                  </a:schemeClr>
                </a:solidFill>
              </a:rPr>
              <a:t>ereb</a:t>
            </a:r>
            <a:r>
              <a:rPr lang="en-US" dirty="0"/>
              <a:t>&gt; in the </a:t>
            </a:r>
            <a:r>
              <a:rPr lang="en-US" b="1" u="sng" dirty="0">
                <a:solidFill>
                  <a:schemeClr val="accent6">
                    <a:lumMod val="75000"/>
                  </a:schemeClr>
                </a:solidFill>
              </a:rPr>
              <a:t>singular</a:t>
            </a:r>
            <a:r>
              <a:rPr lang="en-US" dirty="0"/>
              <a:t> form for evening.</a:t>
            </a:r>
          </a:p>
          <a:p>
            <a:endParaRPr lang="en-US" dirty="0"/>
          </a:p>
        </p:txBody>
      </p:sp>
      <p:sp>
        <p:nvSpPr>
          <p:cNvPr id="22" name="TextBox 21"/>
          <p:cNvSpPr txBox="1"/>
          <p:nvPr/>
        </p:nvSpPr>
        <p:spPr>
          <a:xfrm>
            <a:off x="4859972" y="6168906"/>
            <a:ext cx="6895548" cy="36933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b="1" dirty="0" err="1">
                <a:solidFill>
                  <a:srgbClr val="C00000"/>
                </a:solidFill>
              </a:rPr>
              <a:t>Exo</a:t>
            </a:r>
            <a:r>
              <a:rPr lang="en-US" b="1" dirty="0">
                <a:solidFill>
                  <a:srgbClr val="C00000"/>
                </a:solidFill>
              </a:rPr>
              <a:t> 12:6</a:t>
            </a:r>
            <a:r>
              <a:rPr lang="en-US" dirty="0">
                <a:solidFill>
                  <a:srgbClr val="C00000"/>
                </a:solidFill>
              </a:rPr>
              <a:t> </a:t>
            </a:r>
            <a:r>
              <a:rPr lang="en-US" dirty="0"/>
              <a:t>uses &lt;`</a:t>
            </a:r>
            <a:r>
              <a:rPr lang="en-US" b="1" dirty="0" err="1" smtClean="0">
                <a:solidFill>
                  <a:srgbClr val="C00000"/>
                </a:solidFill>
              </a:rPr>
              <a:t>arbayim</a:t>
            </a:r>
            <a:r>
              <a:rPr lang="en-US" dirty="0"/>
              <a:t>&gt; in the </a:t>
            </a:r>
            <a:r>
              <a:rPr lang="en-US" b="1" u="sng" dirty="0">
                <a:solidFill>
                  <a:srgbClr val="C00000"/>
                </a:solidFill>
              </a:rPr>
              <a:t>plural</a:t>
            </a:r>
            <a:r>
              <a:rPr lang="en-US" dirty="0"/>
              <a:t> form for evening</a:t>
            </a:r>
            <a:r>
              <a:rPr lang="en-US" dirty="0" smtClean="0"/>
              <a:t>.</a:t>
            </a:r>
            <a:endParaRPr lang="en-US" dirty="0"/>
          </a:p>
        </p:txBody>
      </p:sp>
    </p:spTree>
    <p:extLst>
      <p:ext uri="{BB962C8B-B14F-4D97-AF65-F5344CB8AC3E}">
        <p14:creationId xmlns:p14="http://schemas.microsoft.com/office/powerpoint/2010/main" val="3450625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500"/>
                                        <p:tgtEl>
                                          <p:spTgt spid="1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par>
                          <p:cTn id="12" fill="hold">
                            <p:stCondLst>
                              <p:cond delay="3500"/>
                            </p:stCondLst>
                            <p:childTnLst>
                              <p:par>
                                <p:cTn id="13" presetID="42"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fade">
                                      <p:cBhvr>
                                        <p:cTn id="22" dur="1000"/>
                                        <p:tgtEl>
                                          <p:spTgt spid="4">
                                            <p:bg/>
                                          </p:spTgt>
                                        </p:tgtEl>
                                      </p:cBhvr>
                                    </p:animEffect>
                                    <p:anim calcmode="lin" valueType="num">
                                      <p:cBhvr>
                                        <p:cTn id="23" dur="1000" fill="hold"/>
                                        <p:tgtEl>
                                          <p:spTgt spid="4">
                                            <p:bg/>
                                          </p:spTgt>
                                        </p:tgtEl>
                                        <p:attrNameLst>
                                          <p:attrName>ppt_x</p:attrName>
                                        </p:attrNameLst>
                                      </p:cBhvr>
                                      <p:tavLst>
                                        <p:tav tm="0">
                                          <p:val>
                                            <p:strVal val="#ppt_x"/>
                                          </p:val>
                                        </p:tav>
                                        <p:tav tm="100000">
                                          <p:val>
                                            <p:strVal val="#ppt_x"/>
                                          </p:val>
                                        </p:tav>
                                      </p:tavLst>
                                    </p:anim>
                                    <p:anim calcmode="lin" valueType="num">
                                      <p:cBhvr>
                                        <p:cTn id="24" dur="1000" fill="hold"/>
                                        <p:tgtEl>
                                          <p:spTgt spid="4">
                                            <p:bg/>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1500"/>
                                        <p:tgtEl>
                                          <p:spTgt spid="9"/>
                                        </p:tgtEl>
                                      </p:cBhvr>
                                    </p:animEffect>
                                  </p:childTnLst>
                                </p:cTn>
                              </p:par>
                            </p:childTnLst>
                          </p:cTn>
                        </p:par>
                        <p:par>
                          <p:cTn id="40" fill="hold">
                            <p:stCondLst>
                              <p:cond delay="1500"/>
                            </p:stCondLst>
                            <p:childTnLst>
                              <p:par>
                                <p:cTn id="41" presetID="21" presetClass="entr" presetSubtype="1"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heel(1)">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0" grpId="0" animBg="1"/>
      <p:bldP spid="13" grpId="0" animBg="1"/>
      <p:bldP spid="19" grpId="0"/>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3680"/>
            <a:ext cx="10972800" cy="751840"/>
          </a:xfrm>
        </p:spPr>
        <p:txBody>
          <a:bodyPr>
            <a:noAutofit/>
            <a:scene3d>
              <a:camera prst="orthographicFront"/>
              <a:lightRig rig="threePt" dir="t"/>
            </a:scene3d>
            <a:sp3d extrusionH="57150">
              <a:bevelT h="25400" prst="softRound"/>
            </a:sp3d>
          </a:bodyPr>
          <a:lstStyle/>
          <a:p>
            <a:r>
              <a:rPr lang="en-US" sz="4800" dirty="0" smtClean="0"/>
              <a:t>Correction for Clarity in English</a:t>
            </a:r>
            <a:endParaRPr lang="en-US" sz="4800" dirty="0"/>
          </a:p>
        </p:txBody>
      </p:sp>
      <p:sp>
        <p:nvSpPr>
          <p:cNvPr id="3" name="Text Placeholder 2"/>
          <p:cNvSpPr>
            <a:spLocks noGrp="1"/>
          </p:cNvSpPr>
          <p:nvPr>
            <p:ph type="body" idx="1"/>
          </p:nvPr>
        </p:nvSpPr>
        <p:spPr>
          <a:xfrm>
            <a:off x="782320" y="1120757"/>
            <a:ext cx="3342640" cy="783051"/>
          </a:xfrm>
          <a:scene3d>
            <a:camera prst="orthographicFront"/>
            <a:lightRig rig="threePt" dir="t"/>
          </a:scene3d>
          <a:sp3d>
            <a:bevelT w="152400" h="50800" prst="softRound"/>
          </a:sp3d>
        </p:spPr>
        <p:txBody>
          <a:bodyPr>
            <a:normAutofit lnSpcReduction="10000"/>
            <a:sp3d extrusionH="57150">
              <a:bevelT w="38100" h="38100" prst="angle"/>
            </a:sp3d>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Singular Form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the evening”</a:t>
            </a:r>
            <a:endParaRPr lang="en-US" sz="2400" dirty="0"/>
          </a:p>
        </p:txBody>
      </p:sp>
      <p:sp>
        <p:nvSpPr>
          <p:cNvPr id="4" name="Text Placeholder 3"/>
          <p:cNvSpPr>
            <a:spLocks noGrp="1"/>
          </p:cNvSpPr>
          <p:nvPr>
            <p:ph type="body" sz="half" idx="3"/>
          </p:nvPr>
        </p:nvSpPr>
        <p:spPr>
          <a:xfrm>
            <a:off x="741680" y="3599797"/>
            <a:ext cx="3271520" cy="797791"/>
          </a:xfrm>
          <a:scene3d>
            <a:camera prst="orthographicFront"/>
            <a:lightRig rig="threePt" dir="t"/>
          </a:scene3d>
          <a:sp3d>
            <a:bevelT w="152400" h="50800" prst="softRound"/>
          </a:sp3d>
        </p:spPr>
        <p:txBody>
          <a:bodyPr>
            <a:normAutofit lnSpcReduction="10000"/>
            <a:sp3d extrusionH="57150">
              <a:bevelT w="38100" h="38100" prst="angle"/>
            </a:sp3d>
          </a:bodyPr>
          <a:lstStyle/>
          <a:p>
            <a:pPr algn="ctr"/>
            <a:r>
              <a:rPr lang="en-US" sz="2400" b="1" dirty="0" smtClean="0">
                <a:ln w="1905"/>
                <a:solidFill>
                  <a:srgbClr val="C00000"/>
                </a:solidFill>
                <a:effectLst>
                  <a:innerShdw blurRad="69850" dist="43180" dir="5400000">
                    <a:srgbClr val="000000">
                      <a:alpha val="65000"/>
                    </a:srgbClr>
                  </a:innerShdw>
                </a:effectLst>
              </a:rPr>
              <a:t>Plural Form</a:t>
            </a:r>
            <a:br>
              <a:rPr lang="en-US" sz="2400" b="1" dirty="0" smtClean="0">
                <a:ln w="1905"/>
                <a:solidFill>
                  <a:srgbClr val="C00000"/>
                </a:solidFill>
                <a:effectLst>
                  <a:innerShdw blurRad="69850" dist="43180" dir="5400000">
                    <a:srgbClr val="000000">
                      <a:alpha val="65000"/>
                    </a:srgbClr>
                  </a:innerShdw>
                </a:effectLst>
              </a:rPr>
            </a:br>
            <a:r>
              <a:rPr lang="en-US" sz="2400" b="1" dirty="0" smtClean="0">
                <a:ln w="1905"/>
                <a:solidFill>
                  <a:srgbClr val="C00000"/>
                </a:solidFill>
                <a:effectLst>
                  <a:innerShdw blurRad="69850" dist="43180" dir="5400000">
                    <a:srgbClr val="000000">
                      <a:alpha val="65000"/>
                    </a:srgbClr>
                  </a:innerShdw>
                </a:effectLst>
              </a:rPr>
              <a:t>“in the evening”</a:t>
            </a:r>
            <a:endParaRPr lang="en-US" sz="2400" dirty="0">
              <a:solidFill>
                <a:srgbClr val="C00000"/>
              </a:solidFill>
            </a:endParaRP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bwMode="auto">
          <a:xfrm>
            <a:off x="4859972" y="3639185"/>
            <a:ext cx="6864668" cy="1857375"/>
          </a:xfrm>
          <a:prstGeom prst="rect">
            <a:avLst/>
          </a:prstGeom>
          <a:noFill/>
          <a:ln w="28575">
            <a:solidFill>
              <a:schemeClr val="accent6"/>
            </a:solidFill>
          </a:ln>
        </p:spPr>
      </p:pic>
      <p:sp>
        <p:nvSpPr>
          <p:cNvPr id="10" name="Rectangle 9"/>
          <p:cNvSpPr/>
          <p:nvPr/>
        </p:nvSpPr>
        <p:spPr>
          <a:xfrm>
            <a:off x="5025372" y="4919808"/>
            <a:ext cx="1619121" cy="575574"/>
          </a:xfrm>
          <a:prstGeom prst="rect">
            <a:avLst/>
          </a:prstGeom>
          <a:noFill/>
          <a:ln w="28575">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4859972" y="1132840"/>
            <a:ext cx="6864668" cy="2087880"/>
          </a:xfrm>
          <a:prstGeom prst="rect">
            <a:avLst/>
          </a:prstGeom>
          <a:noFill/>
          <a:ln w="28575">
            <a:solidFill>
              <a:schemeClr val="accent6"/>
            </a:solidFill>
          </a:ln>
        </p:spPr>
      </p:pic>
      <p:sp>
        <p:nvSpPr>
          <p:cNvPr id="13" name="Rectangle 12"/>
          <p:cNvSpPr/>
          <p:nvPr/>
        </p:nvSpPr>
        <p:spPr>
          <a:xfrm>
            <a:off x="7419677" y="1673121"/>
            <a:ext cx="1439844" cy="623935"/>
          </a:xfrm>
          <a:prstGeom prst="rect">
            <a:avLst/>
          </a:prstGeom>
          <a:no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TextBox 17"/>
          <p:cNvSpPr txBox="1"/>
          <p:nvPr/>
        </p:nvSpPr>
        <p:spPr>
          <a:xfrm>
            <a:off x="236772" y="1940560"/>
            <a:ext cx="4294588"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dirty="0" smtClean="0"/>
              <a:t>This form of </a:t>
            </a:r>
            <a:r>
              <a:rPr lang="en-US" b="1" u="sng" dirty="0" smtClean="0">
                <a:solidFill>
                  <a:schemeClr val="accent6">
                    <a:lumMod val="75000"/>
                  </a:schemeClr>
                </a:solidFill>
              </a:rPr>
              <a:t>in </a:t>
            </a:r>
            <a:r>
              <a:rPr lang="en-US" b="1" u="sng" dirty="0">
                <a:solidFill>
                  <a:schemeClr val="accent6">
                    <a:lumMod val="75000"/>
                  </a:schemeClr>
                </a:solidFill>
              </a:rPr>
              <a:t>the </a:t>
            </a:r>
            <a:r>
              <a:rPr lang="en-US" b="1" u="sng" dirty="0" smtClean="0">
                <a:solidFill>
                  <a:schemeClr val="accent6">
                    <a:lumMod val="75000"/>
                  </a:schemeClr>
                </a:solidFill>
              </a:rPr>
              <a:t>evening</a:t>
            </a:r>
            <a:r>
              <a:rPr lang="en-US" dirty="0" smtClean="0"/>
              <a:t> </a:t>
            </a:r>
            <a:br>
              <a:rPr lang="en-US" dirty="0" smtClean="0"/>
            </a:br>
            <a:r>
              <a:rPr lang="en-US" dirty="0" smtClean="0"/>
              <a:t>&lt;ereb </a:t>
            </a:r>
            <a:r>
              <a:rPr lang="en-US" b="1" dirty="0" smtClean="0">
                <a:solidFill>
                  <a:schemeClr val="accent6">
                    <a:lumMod val="75000"/>
                  </a:schemeClr>
                </a:solidFill>
              </a:rPr>
              <a:t>H6153</a:t>
            </a:r>
            <a:r>
              <a:rPr lang="en-US" dirty="0" smtClean="0"/>
              <a:t>]&gt; </a:t>
            </a:r>
            <a:br>
              <a:rPr lang="en-US" dirty="0" smtClean="0"/>
            </a:br>
            <a:r>
              <a:rPr lang="en-US" dirty="0" smtClean="0"/>
              <a:t>refers to the Dusk Twilight mixing following the Light Season.</a:t>
            </a:r>
          </a:p>
        </p:txBody>
      </p:sp>
      <p:sp>
        <p:nvSpPr>
          <p:cNvPr id="19" name="TextBox 18"/>
          <p:cNvSpPr txBox="1"/>
          <p:nvPr/>
        </p:nvSpPr>
        <p:spPr>
          <a:xfrm>
            <a:off x="182880" y="4484806"/>
            <a:ext cx="4646212"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dirty="0" smtClean="0"/>
              <a:t>This form of </a:t>
            </a:r>
            <a:r>
              <a:rPr lang="en-US" b="1" u="sng" dirty="0">
                <a:solidFill>
                  <a:srgbClr val="C00000"/>
                </a:solidFill>
              </a:rPr>
              <a:t>in the </a:t>
            </a:r>
            <a:r>
              <a:rPr lang="en-US" b="1" u="sng" dirty="0" smtClean="0">
                <a:solidFill>
                  <a:srgbClr val="C00000"/>
                </a:solidFill>
              </a:rPr>
              <a:t>evening</a:t>
            </a:r>
            <a:r>
              <a:rPr lang="en-US" dirty="0">
                <a:solidFill>
                  <a:srgbClr val="C00000"/>
                </a:solidFill>
              </a:rPr>
              <a:t> </a:t>
            </a:r>
            <a:r>
              <a:rPr lang="en-US" dirty="0" smtClean="0">
                <a:solidFill>
                  <a:srgbClr val="C00000"/>
                </a:solidFill>
              </a:rPr>
              <a:t/>
            </a:r>
            <a:br>
              <a:rPr lang="en-US" dirty="0" smtClean="0">
                <a:solidFill>
                  <a:srgbClr val="C00000"/>
                </a:solidFill>
              </a:rPr>
            </a:br>
            <a:r>
              <a:rPr lang="en-US" dirty="0" smtClean="0"/>
              <a:t>&lt;</a:t>
            </a:r>
            <a:r>
              <a:rPr lang="en-US" dirty="0" err="1" smtClean="0"/>
              <a:t>beyn</a:t>
            </a:r>
            <a:r>
              <a:rPr lang="en-US" dirty="0" smtClean="0"/>
              <a:t> ha </a:t>
            </a:r>
            <a:r>
              <a:rPr lang="en-US" dirty="0" err="1" smtClean="0"/>
              <a:t>arbayim</a:t>
            </a:r>
            <a:r>
              <a:rPr lang="en-US" dirty="0" smtClean="0"/>
              <a:t> </a:t>
            </a:r>
            <a:r>
              <a:rPr lang="en-US" b="1" dirty="0" smtClean="0">
                <a:solidFill>
                  <a:srgbClr val="C00000"/>
                </a:solidFill>
              </a:rPr>
              <a:t>H966 &amp; 6153</a:t>
            </a:r>
            <a:r>
              <a:rPr lang="en-US" dirty="0" smtClean="0"/>
              <a:t>&gt; </a:t>
            </a:r>
            <a:br>
              <a:rPr lang="en-US" dirty="0" smtClean="0"/>
            </a:br>
            <a:r>
              <a:rPr lang="en-US" dirty="0" smtClean="0"/>
              <a:t>refers to both “</a:t>
            </a:r>
            <a:r>
              <a:rPr lang="en-US" b="1" dirty="0" err="1" smtClean="0">
                <a:solidFill>
                  <a:srgbClr val="0070C0"/>
                </a:solidFill>
              </a:rPr>
              <a:t>mixing</a:t>
            </a:r>
            <a:r>
              <a:rPr lang="en-US" b="1" dirty="0" err="1" smtClean="0">
                <a:solidFill>
                  <a:srgbClr val="C00000"/>
                </a:solidFill>
              </a:rPr>
              <a:t>S</a:t>
            </a:r>
            <a:r>
              <a:rPr lang="en-US" dirty="0" smtClean="0"/>
              <a:t>” including the </a:t>
            </a:r>
            <a:br>
              <a:rPr lang="en-US" dirty="0" smtClean="0"/>
            </a:br>
            <a:r>
              <a:rPr lang="en-US" dirty="0" smtClean="0"/>
              <a:t>Dawn Twilight following the Night Season.</a:t>
            </a:r>
            <a:r>
              <a:rPr lang="en-US" dirty="0" smtClean="0">
                <a:solidFill>
                  <a:srgbClr val="C00000"/>
                </a:solidFill>
              </a:rPr>
              <a:t>  </a:t>
            </a:r>
            <a:endParaRPr lang="en-US" dirty="0">
              <a:solidFill>
                <a:srgbClr val="C00000"/>
              </a:solidFill>
            </a:endParaRPr>
          </a:p>
        </p:txBody>
      </p:sp>
      <p:sp>
        <p:nvSpPr>
          <p:cNvPr id="21" name="TextBox 20"/>
          <p:cNvSpPr txBox="1"/>
          <p:nvPr/>
        </p:nvSpPr>
        <p:spPr>
          <a:xfrm>
            <a:off x="4829092" y="3220720"/>
            <a:ext cx="6895548" cy="646331"/>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dirty="0" smtClean="0"/>
              <a:t>&lt;`</a:t>
            </a:r>
            <a:r>
              <a:rPr lang="en-US" b="1" dirty="0">
                <a:solidFill>
                  <a:schemeClr val="accent6">
                    <a:lumMod val="75000"/>
                  </a:schemeClr>
                </a:solidFill>
              </a:rPr>
              <a:t>ereb</a:t>
            </a:r>
            <a:r>
              <a:rPr lang="en-US" dirty="0"/>
              <a:t>&gt; in the </a:t>
            </a:r>
            <a:r>
              <a:rPr lang="en-US" b="1" u="sng" dirty="0">
                <a:solidFill>
                  <a:schemeClr val="accent6">
                    <a:lumMod val="75000"/>
                  </a:schemeClr>
                </a:solidFill>
              </a:rPr>
              <a:t>singular</a:t>
            </a:r>
            <a:r>
              <a:rPr lang="en-US" dirty="0"/>
              <a:t> form for </a:t>
            </a:r>
            <a:r>
              <a:rPr lang="en-US" dirty="0" smtClean="0"/>
              <a:t>evening as </a:t>
            </a:r>
            <a:r>
              <a:rPr lang="en-US" b="1" dirty="0" smtClean="0">
                <a:solidFill>
                  <a:schemeClr val="accent6">
                    <a:lumMod val="75000"/>
                  </a:schemeClr>
                </a:solidFill>
              </a:rPr>
              <a:t>H6153</a:t>
            </a:r>
            <a:r>
              <a:rPr lang="en-US" dirty="0" smtClean="0">
                <a:solidFill>
                  <a:schemeClr val="accent6">
                    <a:lumMod val="75000"/>
                  </a:schemeClr>
                </a:solidFill>
              </a:rPr>
              <a:t>.</a:t>
            </a:r>
            <a:endParaRPr lang="en-US" dirty="0">
              <a:solidFill>
                <a:schemeClr val="accent6">
                  <a:lumMod val="75000"/>
                </a:schemeClr>
              </a:solidFill>
            </a:endParaRPr>
          </a:p>
          <a:p>
            <a:endParaRPr lang="en-US" dirty="0"/>
          </a:p>
        </p:txBody>
      </p:sp>
      <p:sp>
        <p:nvSpPr>
          <p:cNvPr id="22" name="TextBox 21"/>
          <p:cNvSpPr txBox="1"/>
          <p:nvPr/>
        </p:nvSpPr>
        <p:spPr>
          <a:xfrm>
            <a:off x="4859972" y="5528826"/>
            <a:ext cx="6864668" cy="369332"/>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dirty="0" smtClean="0"/>
              <a:t>&lt;`</a:t>
            </a:r>
            <a:r>
              <a:rPr lang="en-US" b="1" dirty="0" err="1" smtClean="0">
                <a:solidFill>
                  <a:srgbClr val="C00000"/>
                </a:solidFill>
              </a:rPr>
              <a:t>arbayim</a:t>
            </a:r>
            <a:r>
              <a:rPr lang="en-US" dirty="0"/>
              <a:t>&gt; in the </a:t>
            </a:r>
            <a:r>
              <a:rPr lang="en-US" b="1" u="sng" dirty="0">
                <a:solidFill>
                  <a:srgbClr val="C00000"/>
                </a:solidFill>
              </a:rPr>
              <a:t>plural</a:t>
            </a:r>
            <a:r>
              <a:rPr lang="en-US" dirty="0"/>
              <a:t> form for </a:t>
            </a:r>
            <a:r>
              <a:rPr lang="en-US" dirty="0" smtClean="0"/>
              <a:t>evening as </a:t>
            </a:r>
            <a:r>
              <a:rPr lang="en-US" b="1" dirty="0" smtClean="0">
                <a:solidFill>
                  <a:srgbClr val="C00000"/>
                </a:solidFill>
              </a:rPr>
              <a:t>H966 &amp; 6153</a:t>
            </a:r>
            <a:r>
              <a:rPr lang="en-US" dirty="0" smtClean="0">
                <a:solidFill>
                  <a:srgbClr val="C00000"/>
                </a:solidFill>
              </a:rPr>
              <a:t>.</a:t>
            </a:r>
            <a:endParaRPr lang="en-US" dirty="0">
              <a:solidFill>
                <a:srgbClr val="C00000"/>
              </a:solidFill>
            </a:endParaRPr>
          </a:p>
        </p:txBody>
      </p:sp>
      <p:sp>
        <p:nvSpPr>
          <p:cNvPr id="20" name="Rectangle 19"/>
          <p:cNvSpPr/>
          <p:nvPr/>
        </p:nvSpPr>
        <p:spPr>
          <a:xfrm>
            <a:off x="211772" y="5898158"/>
            <a:ext cx="11035348" cy="830997"/>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The phrase </a:t>
            </a:r>
            <a:r>
              <a:rPr lang="en-US" sz="2400" b="1" cap="none" spc="0" dirty="0" smtClean="0">
                <a:ln w="12700">
                  <a:solidFill>
                    <a:schemeClr val="tx2">
                      <a:satMod val="155000"/>
                    </a:schemeClr>
                  </a:solidFill>
                  <a:prstDash val="solid"/>
                </a:ln>
                <a:solidFill>
                  <a:schemeClr val="bg2">
                    <a:tint val="85000"/>
                    <a:satMod val="155000"/>
                  </a:schemeClr>
                </a:solidFill>
                <a:effectLst>
                  <a:glow rad="127000">
                    <a:schemeClr val="bg1"/>
                  </a:glow>
                  <a:outerShdw blurRad="41275" dist="20320" dir="1800000" algn="tl" rotWithShape="0">
                    <a:srgbClr val="000000">
                      <a:alpha val="40000"/>
                    </a:srgbClr>
                  </a:outerShdw>
                </a:effectLst>
                <a:latin typeface="Comic Sans MS" pitchFamily="66" charset="0"/>
              </a:rPr>
              <a:t>“between the </a:t>
            </a:r>
            <a:r>
              <a:rPr lang="en-US" sz="2400" b="1" cap="none" spc="0" dirty="0" err="1" smtClean="0">
                <a:ln w="12700">
                  <a:solidFill>
                    <a:schemeClr val="tx2">
                      <a:satMod val="155000"/>
                    </a:schemeClr>
                  </a:solidFill>
                  <a:prstDash val="solid"/>
                </a:ln>
                <a:solidFill>
                  <a:srgbClr val="00B0F0"/>
                </a:solidFill>
                <a:effectLst>
                  <a:glow rad="127000">
                    <a:schemeClr val="bg1"/>
                  </a:glow>
                  <a:outerShdw blurRad="41275" dist="20320" dir="1800000" algn="tl" rotWithShape="0">
                    <a:srgbClr val="000000">
                      <a:alpha val="40000"/>
                    </a:srgbClr>
                  </a:outerShdw>
                </a:effectLst>
                <a:latin typeface="Comic Sans MS" pitchFamily="66" charset="0"/>
              </a:rPr>
              <a:t>evening</a:t>
            </a:r>
            <a:r>
              <a:rPr lang="en-US" sz="2400" b="1" cap="none" spc="0" dirty="0" err="1" smtClean="0">
                <a:ln w="12700">
                  <a:solidFill>
                    <a:schemeClr val="tx2">
                      <a:satMod val="155000"/>
                    </a:schemeClr>
                  </a:solidFill>
                  <a:prstDash val="solid"/>
                </a:ln>
                <a:solidFill>
                  <a:srgbClr val="C00000"/>
                </a:solidFill>
                <a:effectLst>
                  <a:glow rad="127000">
                    <a:schemeClr val="bg1"/>
                  </a:glow>
                  <a:outerShdw blurRad="41275" dist="20320" dir="1800000" algn="tl" rotWithShape="0">
                    <a:srgbClr val="000000">
                      <a:alpha val="40000"/>
                    </a:srgbClr>
                  </a:outerShdw>
                </a:effectLst>
                <a:latin typeface="Comic Sans MS" pitchFamily="66" charset="0"/>
              </a:rPr>
              <a:t>S</a:t>
            </a:r>
            <a:r>
              <a:rPr lang="en-US" sz="2400" b="1" cap="none" spc="0" dirty="0" smtClean="0">
                <a:ln w="12700">
                  <a:solidFill>
                    <a:schemeClr val="tx2">
                      <a:satMod val="155000"/>
                    </a:schemeClr>
                  </a:solidFill>
                  <a:prstDash val="solid"/>
                </a:ln>
                <a:solidFill>
                  <a:schemeClr val="bg2">
                    <a:tint val="85000"/>
                    <a:satMod val="155000"/>
                  </a:schemeClr>
                </a:solidFill>
                <a:effectLst>
                  <a:glow rad="127000">
                    <a:schemeClr val="bg1"/>
                  </a:glow>
                  <a:outerShdw blurRad="41275" dist="20320" dir="1800000" algn="tl" rotWithShape="0">
                    <a:srgbClr val="000000">
                      <a:alpha val="40000"/>
                    </a:srgbClr>
                  </a:outerShdw>
                </a:effectLst>
                <a:latin typeface="Comic Sans MS" pitchFamily="66" charset="0"/>
              </a:rPr>
              <a:t>” </a:t>
            </a: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can be defined as </a:t>
            </a:r>
            <a:r>
              <a:rPr lang="en-US" sz="2400" b="1" cap="none" spc="0" dirty="0" smtClean="0">
                <a:ln w="12700">
                  <a:solidFill>
                    <a:schemeClr val="tx2">
                      <a:satMod val="155000"/>
                    </a:schemeClr>
                  </a:solidFill>
                  <a:prstDash val="solid"/>
                </a:ln>
                <a:solidFill>
                  <a:schemeClr val="bg2">
                    <a:tint val="85000"/>
                    <a:satMod val="155000"/>
                  </a:schemeClr>
                </a:solidFill>
                <a:effectLst>
                  <a:glow rad="127000">
                    <a:schemeClr val="bg1"/>
                  </a:glow>
                  <a:outerShdw blurRad="41275" dist="20320" dir="1800000" algn="tl" rotWithShape="0">
                    <a:srgbClr val="000000">
                      <a:alpha val="40000"/>
                    </a:srgbClr>
                  </a:outerShdw>
                </a:effectLst>
                <a:latin typeface="Comic Sans MS" pitchFamily="66" charset="0"/>
              </a:rPr>
              <a:t>“between the </a:t>
            </a:r>
            <a:r>
              <a:rPr lang="en-US" sz="2400" b="1" cap="none" spc="0" dirty="0" err="1" smtClean="0">
                <a:ln w="12700">
                  <a:solidFill>
                    <a:schemeClr val="tx2">
                      <a:satMod val="155000"/>
                    </a:schemeClr>
                  </a:solidFill>
                  <a:prstDash val="solid"/>
                </a:ln>
                <a:solidFill>
                  <a:srgbClr val="00B0F0"/>
                </a:solidFill>
                <a:effectLst>
                  <a:glow rad="127000">
                    <a:schemeClr val="bg1"/>
                  </a:glow>
                  <a:outerShdw blurRad="41275" dist="20320" dir="1800000" algn="tl" rotWithShape="0">
                    <a:srgbClr val="000000">
                      <a:alpha val="40000"/>
                    </a:srgbClr>
                  </a:outerShdw>
                </a:effectLst>
                <a:latin typeface="Comic Sans MS" pitchFamily="66" charset="0"/>
              </a:rPr>
              <a:t>mixing</a:t>
            </a:r>
            <a:r>
              <a:rPr lang="en-US" sz="2400" b="1" cap="none" spc="0" dirty="0" err="1" smtClean="0">
                <a:ln w="12700">
                  <a:solidFill>
                    <a:schemeClr val="tx2">
                      <a:satMod val="155000"/>
                    </a:schemeClr>
                  </a:solidFill>
                  <a:prstDash val="solid"/>
                </a:ln>
                <a:solidFill>
                  <a:srgbClr val="C00000"/>
                </a:solidFill>
                <a:effectLst>
                  <a:glow rad="127000">
                    <a:schemeClr val="bg1"/>
                  </a:glow>
                  <a:outerShdw blurRad="41275" dist="20320" dir="1800000" algn="tl" rotWithShape="0">
                    <a:srgbClr val="000000">
                      <a:alpha val="40000"/>
                    </a:srgbClr>
                  </a:outerShdw>
                </a:effectLst>
                <a:latin typeface="Comic Sans MS" pitchFamily="66" charset="0"/>
              </a:rPr>
              <a:t>S</a:t>
            </a:r>
            <a:r>
              <a:rPr lang="en-US" sz="2400" b="1" cap="none" spc="0" dirty="0" smtClean="0">
                <a:ln w="12700">
                  <a:solidFill>
                    <a:schemeClr val="tx2">
                      <a:satMod val="155000"/>
                    </a:schemeClr>
                  </a:solidFill>
                  <a:prstDash val="solid"/>
                </a:ln>
                <a:solidFill>
                  <a:schemeClr val="bg2">
                    <a:tint val="85000"/>
                    <a:satMod val="155000"/>
                  </a:schemeClr>
                </a:solidFill>
                <a:effectLst>
                  <a:glow rad="127000">
                    <a:schemeClr val="bg1"/>
                  </a:glow>
                  <a:outerShdw blurRad="41275" dist="20320" dir="1800000" algn="tl" rotWithShape="0">
                    <a:srgbClr val="000000">
                      <a:alpha val="40000"/>
                    </a:srgbClr>
                  </a:outerShdw>
                </a:effectLst>
                <a:latin typeface="Comic Sans MS" pitchFamily="66" charset="0"/>
              </a:rPr>
              <a:t>”</a:t>
            </a: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according to </a:t>
            </a:r>
            <a:r>
              <a:rPr lang="en-US" sz="2400" b="1" u="sng"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Torah</a:t>
            </a: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and &lt;H6153&gt; definitions of J </a:t>
            </a:r>
            <a:r>
              <a:rPr lang="en-US" sz="2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Parkhurst</a:t>
            </a: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Tree>
    <p:extLst>
      <p:ext uri="{BB962C8B-B14F-4D97-AF65-F5344CB8AC3E}">
        <p14:creationId xmlns:p14="http://schemas.microsoft.com/office/powerpoint/2010/main" val="3213516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500"/>
                                        <p:tgtEl>
                                          <p:spTgt spid="9"/>
                                        </p:tgtEl>
                                      </p:cBhvr>
                                    </p:animEffect>
                                  </p:childTnLst>
                                </p:cTn>
                              </p:par>
                            </p:childTnLst>
                          </p:cTn>
                        </p:par>
                        <p:par>
                          <p:cTn id="18" fill="hold">
                            <p:stCondLst>
                              <p:cond delay="1500"/>
                            </p:stCondLst>
                            <p:childTnLst>
                              <p:par>
                                <p:cTn id="19" presetID="21" presetClass="entr" presetSubtype="1" fill="hold" grpId="0" nodeType="afterEffect">
                                  <p:stCondLst>
                                    <p:cond delay="150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par>
                          <p:cTn id="22" fill="hold">
                            <p:stCondLst>
                              <p:cond delay="5000"/>
                            </p:stCondLst>
                            <p:childTnLst>
                              <p:par>
                                <p:cTn id="23" presetID="22" presetClass="entr" presetSubtype="8"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1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barn(inVertical)">
                                      <p:cBhvr>
                                        <p:cTn id="30" dur="12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9"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44320" y="101918"/>
            <a:ext cx="10495279" cy="1143000"/>
          </a:xfrm>
        </p:spPr>
        <p:txBody>
          <a:bodyPr>
            <a:scene3d>
              <a:camera prst="orthographicFront"/>
              <a:lightRig rig="threePt" dir="t"/>
            </a:scene3d>
            <a:sp3d extrusionH="57150">
              <a:bevelT h="25400" prst="softRound"/>
            </a:sp3d>
          </a:bodyPr>
          <a:lstStyle/>
          <a:p>
            <a:pPr algn="ctr"/>
            <a:r>
              <a:rPr lang="en-US" b="1" dirty="0" smtClean="0">
                <a:ln>
                  <a:solidFill>
                    <a:srgbClr val="002060"/>
                  </a:solidFill>
                </a:ln>
                <a:solidFill>
                  <a:schemeClr val="accent6">
                    <a:lumMod val="60000"/>
                    <a:lumOff val="40000"/>
                  </a:schemeClr>
                </a:solidFill>
              </a:rPr>
              <a:t>Awareness of 2 Different Formats</a:t>
            </a:r>
            <a:endParaRPr lang="en-US" b="1" dirty="0">
              <a:ln>
                <a:solidFill>
                  <a:srgbClr val="002060"/>
                </a:solidFill>
              </a:ln>
              <a:solidFill>
                <a:schemeClr val="accent6">
                  <a:lumMod val="60000"/>
                  <a:lumOff val="40000"/>
                </a:schemeClr>
              </a:solidFill>
            </a:endParaRPr>
          </a:p>
        </p:txBody>
      </p:sp>
      <p:sp>
        <p:nvSpPr>
          <p:cNvPr id="4" name="Content Placeholder 3"/>
          <p:cNvSpPr>
            <a:spLocks noGrp="1"/>
          </p:cNvSpPr>
          <p:nvPr>
            <p:ph idx="1"/>
          </p:nvPr>
        </p:nvSpPr>
        <p:spPr>
          <a:xfrm>
            <a:off x="1544320" y="1256608"/>
            <a:ext cx="3098800" cy="4316487"/>
          </a:xfrm>
          <a:solidFill>
            <a:schemeClr val="accent6">
              <a:lumMod val="20000"/>
              <a:lumOff val="80000"/>
            </a:schemeClr>
          </a:solidFill>
          <a:scene3d>
            <a:camera prst="orthographicFront"/>
            <a:lightRig rig="threePt" dir="t"/>
          </a:scene3d>
          <a:sp3d>
            <a:bevelT w="152400" h="50800" prst="softRound"/>
          </a:sp3d>
        </p:spPr>
        <p:txBody>
          <a:bodyPr>
            <a:normAutofit fontScale="92500"/>
            <a:sp3d extrusionH="57150">
              <a:bevelT h="25400" prst="softRound"/>
            </a:sp3d>
          </a:bodyPr>
          <a:lstStyle/>
          <a:p>
            <a:pPr marL="82296" indent="0" algn="ctr">
              <a:buNone/>
            </a:pPr>
            <a:r>
              <a:rPr lang="en-US" dirty="0" smtClean="0">
                <a:solidFill>
                  <a:srgbClr val="C00000"/>
                </a:solidFill>
                <a:latin typeface="Comic Sans MS" pitchFamily="66" charset="0"/>
              </a:rPr>
              <a:t>The phrase </a:t>
            </a:r>
            <a:br>
              <a:rPr lang="en-US" dirty="0" smtClean="0">
                <a:solidFill>
                  <a:srgbClr val="C00000"/>
                </a:solidFill>
                <a:latin typeface="Comic Sans MS" pitchFamily="66" charset="0"/>
              </a:rPr>
            </a:br>
            <a:r>
              <a:rPr lang="en-US" dirty="0" smtClean="0">
                <a:solidFill>
                  <a:schemeClr val="tx2">
                    <a:lumMod val="60000"/>
                    <a:lumOff val="40000"/>
                  </a:schemeClr>
                </a:solidFill>
                <a:latin typeface="Comic Sans MS" pitchFamily="66" charset="0"/>
              </a:rPr>
              <a:t>“in the evening” </a:t>
            </a:r>
            <a:r>
              <a:rPr lang="en-US" sz="2400" i="1" dirty="0" smtClean="0">
                <a:solidFill>
                  <a:schemeClr val="tx2">
                    <a:lumMod val="60000"/>
                    <a:lumOff val="40000"/>
                  </a:schemeClr>
                </a:solidFill>
                <a:latin typeface="Comic Sans MS" pitchFamily="66" charset="0"/>
              </a:rPr>
              <a:t>&lt;</a:t>
            </a:r>
            <a:r>
              <a:rPr lang="en-US" sz="2400" i="1" dirty="0" err="1" smtClean="0">
                <a:solidFill>
                  <a:schemeClr val="tx2">
                    <a:lumMod val="60000"/>
                    <a:lumOff val="40000"/>
                  </a:schemeClr>
                </a:solidFill>
                <a:latin typeface="Comic Sans MS" pitchFamily="66" charset="0"/>
              </a:rPr>
              <a:t>beyn</a:t>
            </a:r>
            <a:r>
              <a:rPr lang="en-US" sz="2400" i="1" dirty="0" smtClean="0">
                <a:solidFill>
                  <a:schemeClr val="tx2">
                    <a:lumMod val="60000"/>
                    <a:lumOff val="40000"/>
                  </a:schemeClr>
                </a:solidFill>
                <a:latin typeface="Comic Sans MS" pitchFamily="66" charset="0"/>
              </a:rPr>
              <a:t> ha </a:t>
            </a:r>
            <a:r>
              <a:rPr lang="en-US" sz="2400" i="1" dirty="0" err="1" smtClean="0">
                <a:solidFill>
                  <a:schemeClr val="tx2">
                    <a:lumMod val="60000"/>
                    <a:lumOff val="40000"/>
                  </a:schemeClr>
                </a:solidFill>
                <a:latin typeface="Comic Sans MS" pitchFamily="66" charset="0"/>
              </a:rPr>
              <a:t>arbayim</a:t>
            </a:r>
            <a:r>
              <a:rPr lang="en-US" sz="2400" i="1" dirty="0" smtClean="0">
                <a:solidFill>
                  <a:schemeClr val="tx2">
                    <a:lumMod val="60000"/>
                    <a:lumOff val="40000"/>
                  </a:schemeClr>
                </a:solidFill>
                <a:latin typeface="Comic Sans MS" pitchFamily="66" charset="0"/>
              </a:rPr>
              <a:t>&gt; </a:t>
            </a:r>
            <a:r>
              <a:rPr lang="en-US" dirty="0" smtClean="0">
                <a:solidFill>
                  <a:srgbClr val="C00000"/>
                </a:solidFill>
                <a:latin typeface="Comic Sans MS" pitchFamily="66" charset="0"/>
              </a:rPr>
              <a:t>cannot be </a:t>
            </a:r>
            <a:r>
              <a:rPr lang="en-US" sz="3000" dirty="0" smtClean="0">
                <a:solidFill>
                  <a:srgbClr val="C00000"/>
                </a:solidFill>
                <a:latin typeface="Comic Sans MS" pitchFamily="66" charset="0"/>
              </a:rPr>
              <a:t>recognized </a:t>
            </a:r>
            <a:r>
              <a:rPr lang="en-US" sz="2200" dirty="0" smtClean="0">
                <a:solidFill>
                  <a:srgbClr val="C00000"/>
                </a:solidFill>
                <a:latin typeface="Comic Sans MS" pitchFamily="66" charset="0"/>
              </a:rPr>
              <a:t>in</a:t>
            </a:r>
            <a:r>
              <a:rPr lang="en-US" sz="3000" dirty="0" smtClean="0">
                <a:solidFill>
                  <a:srgbClr val="C00000"/>
                </a:solidFill>
                <a:latin typeface="Comic Sans MS" pitchFamily="66" charset="0"/>
              </a:rPr>
              <a:t> </a:t>
            </a:r>
            <a:r>
              <a:rPr lang="en-US" sz="2200" dirty="0" smtClean="0">
                <a:solidFill>
                  <a:srgbClr val="C00000"/>
                </a:solidFill>
                <a:latin typeface="Comic Sans MS" pitchFamily="66" charset="0"/>
              </a:rPr>
              <a:t>the</a:t>
            </a:r>
            <a:r>
              <a:rPr lang="en-US" sz="3000" dirty="0" smtClean="0">
                <a:solidFill>
                  <a:srgbClr val="C00000"/>
                </a:solidFill>
                <a:latin typeface="Comic Sans MS" pitchFamily="66" charset="0"/>
              </a:rPr>
              <a:t> </a:t>
            </a:r>
            <a:br>
              <a:rPr lang="en-US" sz="3000" dirty="0" smtClean="0">
                <a:solidFill>
                  <a:srgbClr val="C00000"/>
                </a:solidFill>
                <a:latin typeface="Comic Sans MS" pitchFamily="66" charset="0"/>
              </a:rPr>
            </a:br>
            <a:r>
              <a:rPr lang="en-US" sz="3000" dirty="0" smtClean="0">
                <a:solidFill>
                  <a:srgbClr val="C00000"/>
                </a:solidFill>
                <a:latin typeface="Comic Sans MS" pitchFamily="66" charset="0"/>
              </a:rPr>
              <a:t>English mindset</a:t>
            </a:r>
            <a:r>
              <a:rPr lang="en-US" sz="2600" dirty="0" smtClean="0">
                <a:solidFill>
                  <a:srgbClr val="C00000"/>
                </a:solidFill>
                <a:latin typeface="Comic Sans MS" pitchFamily="66" charset="0"/>
              </a:rPr>
              <a:t>.</a:t>
            </a:r>
            <a:endParaRPr lang="en-US" sz="3500" dirty="0" smtClean="0">
              <a:solidFill>
                <a:srgbClr val="C00000"/>
              </a:solidFill>
              <a:latin typeface="Comic Sans MS" pitchFamily="66" charset="0"/>
            </a:endParaRPr>
          </a:p>
          <a:p>
            <a:pPr marL="82296" indent="0" algn="ctr">
              <a:buNone/>
            </a:pPr>
            <a:endParaRPr lang="en-US" sz="3500" dirty="0">
              <a:solidFill>
                <a:schemeClr val="accent6">
                  <a:lumMod val="75000"/>
                </a:schemeClr>
              </a:solidFill>
              <a:latin typeface="Comic Sans MS" pitchFamily="66" charset="0"/>
            </a:endParaRPr>
          </a:p>
          <a:p>
            <a:pPr marL="82296" indent="0" algn="ctr">
              <a:buNone/>
            </a:pPr>
            <a:r>
              <a:rPr lang="en-US" dirty="0" smtClean="0">
                <a:solidFill>
                  <a:schemeClr val="accent6">
                    <a:lumMod val="75000"/>
                  </a:schemeClr>
                </a:solidFill>
                <a:latin typeface="Comic Sans MS" pitchFamily="66" charset="0"/>
              </a:rPr>
              <a:t>Watch for this in the Hebrew.  </a:t>
            </a:r>
            <a:endParaRPr lang="en-US" dirty="0">
              <a:solidFill>
                <a:schemeClr val="accent6">
                  <a:lumMod val="75000"/>
                </a:schemeClr>
              </a:solidFill>
              <a:latin typeface="Comic Sans MS" pitchFamily="66"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4839652" y="3699294"/>
            <a:ext cx="6864668" cy="1857375"/>
          </a:xfrm>
          <a:prstGeom prst="rect">
            <a:avLst/>
          </a:prstGeom>
          <a:noFill/>
          <a:ln w="28575">
            <a:solidFill>
              <a:schemeClr val="accent6"/>
            </a:solidFill>
          </a:ln>
        </p:spPr>
      </p:pic>
      <p:sp>
        <p:nvSpPr>
          <p:cNvPr id="7" name="Rectangle 6"/>
          <p:cNvSpPr/>
          <p:nvPr/>
        </p:nvSpPr>
        <p:spPr>
          <a:xfrm>
            <a:off x="4999972" y="5000272"/>
            <a:ext cx="1619121" cy="214030"/>
          </a:xfrm>
          <a:prstGeom prst="rect">
            <a:avLst/>
          </a:prstGeom>
          <a:noFill/>
          <a:ln w="28575">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bwMode="auto">
          <a:xfrm>
            <a:off x="4839652" y="1276928"/>
            <a:ext cx="6864668" cy="2087880"/>
          </a:xfrm>
          <a:prstGeom prst="rect">
            <a:avLst/>
          </a:prstGeom>
          <a:noFill/>
          <a:ln w="28575">
            <a:solidFill>
              <a:schemeClr val="accent6"/>
            </a:solidFill>
          </a:ln>
        </p:spPr>
      </p:pic>
      <p:sp>
        <p:nvSpPr>
          <p:cNvPr id="9" name="Rectangle 8"/>
          <p:cNvSpPr/>
          <p:nvPr/>
        </p:nvSpPr>
        <p:spPr>
          <a:xfrm>
            <a:off x="7422514" y="1901190"/>
            <a:ext cx="1330961" cy="216104"/>
          </a:xfrm>
          <a:prstGeom prst="rect">
            <a:avLst/>
          </a:prstGeom>
          <a:noFill/>
          <a:ln>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Box 29"/>
          <p:cNvSpPr txBox="1"/>
          <p:nvPr/>
        </p:nvSpPr>
        <p:spPr>
          <a:xfrm>
            <a:off x="1643759" y="5778625"/>
            <a:ext cx="9534314" cy="91940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Also watch content &amp; context for “</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beyn</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ha </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arbayim</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a:t>
            </a:r>
            <a:b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if it aligns to Yahuah’s Sabbath(s) commencement.</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1026" name="Picture 2" descr="C:\Users\Rae\Desktop\eyes  ed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6776" y="879044"/>
            <a:ext cx="2897188" cy="15621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364919" y="3834600"/>
            <a:ext cx="1506041" cy="78002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24114" y="2205990"/>
            <a:ext cx="1330961" cy="216104"/>
          </a:xfrm>
          <a:prstGeom prst="rect">
            <a:avLst/>
          </a:prstGeom>
          <a:solidFill>
            <a:srgbClr val="FFFF00">
              <a:alpha val="46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p:nvSpPr>
        <p:spPr>
          <a:xfrm>
            <a:off x="5010132" y="5305072"/>
            <a:ext cx="1619121" cy="214030"/>
          </a:xfrm>
          <a:prstGeom prst="rect">
            <a:avLst/>
          </a:prstGeom>
          <a:solidFill>
            <a:srgbClr val="FFFF00">
              <a:alpha val="46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039372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500"/>
                                        <p:tgtEl>
                                          <p:spTgt spid="4">
                                            <p:txEl>
                                              <p:pRg st="0" end="0"/>
                                            </p:txEl>
                                          </p:spTgt>
                                        </p:tgtEl>
                                      </p:cBhvr>
                                    </p:animEffect>
                                  </p:childTnLst>
                                </p:cTn>
                              </p:par>
                            </p:childTnLst>
                          </p:cTn>
                        </p:par>
                        <p:par>
                          <p:cTn id="8" fill="hold">
                            <p:stCondLst>
                              <p:cond delay="1500"/>
                            </p:stCondLst>
                            <p:childTnLst>
                              <p:par>
                                <p:cTn id="9" presetID="26"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435">
                                          <p:stCondLst>
                                            <p:cond delay="0"/>
                                          </p:stCondLst>
                                        </p:cTn>
                                        <p:tgtEl>
                                          <p:spTgt spid="9"/>
                                        </p:tgtEl>
                                      </p:cBhvr>
                                    </p:animEffect>
                                    <p:anim calcmode="lin" valueType="num">
                                      <p:cBhvr>
                                        <p:cTn id="12" dur="1367"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9"/>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9"/>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9"/>
                                        </p:tgtEl>
                                        <p:attrNameLst>
                                          <p:attrName>ppt_y</p:attrName>
                                        </p:attrNameLst>
                                      </p:cBhvr>
                                      <p:tavLst>
                                        <p:tav tm="0" fmla="#ppt_y-sin(pi*$)/81">
                                          <p:val>
                                            <p:fltVal val="0"/>
                                          </p:val>
                                        </p:tav>
                                        <p:tav tm="100000">
                                          <p:val>
                                            <p:fltVal val="1"/>
                                          </p:val>
                                        </p:tav>
                                      </p:tavLst>
                                    </p:anim>
                                    <p:animScale>
                                      <p:cBhvr>
                                        <p:cTn id="17" dur="20">
                                          <p:stCondLst>
                                            <p:cond delay="487"/>
                                          </p:stCondLst>
                                        </p:cTn>
                                        <p:tgtEl>
                                          <p:spTgt spid="9"/>
                                        </p:tgtEl>
                                      </p:cBhvr>
                                      <p:to x="100000" y="60000"/>
                                    </p:animScale>
                                    <p:animScale>
                                      <p:cBhvr>
                                        <p:cTn id="18" dur="124" decel="50000">
                                          <p:stCondLst>
                                            <p:cond delay="507"/>
                                          </p:stCondLst>
                                        </p:cTn>
                                        <p:tgtEl>
                                          <p:spTgt spid="9"/>
                                        </p:tgtEl>
                                      </p:cBhvr>
                                      <p:to x="100000" y="100000"/>
                                    </p:animScale>
                                    <p:animScale>
                                      <p:cBhvr>
                                        <p:cTn id="19" dur="20">
                                          <p:stCondLst>
                                            <p:cond delay="984"/>
                                          </p:stCondLst>
                                        </p:cTn>
                                        <p:tgtEl>
                                          <p:spTgt spid="9"/>
                                        </p:tgtEl>
                                      </p:cBhvr>
                                      <p:to x="100000" y="80000"/>
                                    </p:animScale>
                                    <p:animScale>
                                      <p:cBhvr>
                                        <p:cTn id="20" dur="124" decel="50000">
                                          <p:stCondLst>
                                            <p:cond delay="1004"/>
                                          </p:stCondLst>
                                        </p:cTn>
                                        <p:tgtEl>
                                          <p:spTgt spid="9"/>
                                        </p:tgtEl>
                                      </p:cBhvr>
                                      <p:to x="100000" y="100000"/>
                                    </p:animScale>
                                    <p:animScale>
                                      <p:cBhvr>
                                        <p:cTn id="21" dur="20">
                                          <p:stCondLst>
                                            <p:cond delay="1231"/>
                                          </p:stCondLst>
                                        </p:cTn>
                                        <p:tgtEl>
                                          <p:spTgt spid="9"/>
                                        </p:tgtEl>
                                      </p:cBhvr>
                                      <p:to x="100000" y="90000"/>
                                    </p:animScale>
                                    <p:animScale>
                                      <p:cBhvr>
                                        <p:cTn id="22" dur="124" decel="50000">
                                          <p:stCondLst>
                                            <p:cond delay="1251"/>
                                          </p:stCondLst>
                                        </p:cTn>
                                        <p:tgtEl>
                                          <p:spTgt spid="9"/>
                                        </p:tgtEl>
                                      </p:cBhvr>
                                      <p:to x="100000" y="100000"/>
                                    </p:animScale>
                                    <p:animScale>
                                      <p:cBhvr>
                                        <p:cTn id="23" dur="20">
                                          <p:stCondLst>
                                            <p:cond delay="1356"/>
                                          </p:stCondLst>
                                        </p:cTn>
                                        <p:tgtEl>
                                          <p:spTgt spid="9"/>
                                        </p:tgtEl>
                                      </p:cBhvr>
                                      <p:to x="100000" y="95000"/>
                                    </p:animScale>
                                    <p:animScale>
                                      <p:cBhvr>
                                        <p:cTn id="24" dur="124" decel="50000">
                                          <p:stCondLst>
                                            <p:cond delay="1376"/>
                                          </p:stCondLst>
                                        </p:cTn>
                                        <p:tgtEl>
                                          <p:spTgt spid="9"/>
                                        </p:tgtEl>
                                      </p:cBhvr>
                                      <p:to x="100000" y="100000"/>
                                    </p:animScale>
                                  </p:childTnLst>
                                </p:cTn>
                              </p:par>
                            </p:childTnLst>
                          </p:cTn>
                        </p:par>
                        <p:par>
                          <p:cTn id="25" fill="hold">
                            <p:stCondLst>
                              <p:cond delay="3500"/>
                            </p:stCondLst>
                            <p:childTnLst>
                              <p:par>
                                <p:cTn id="26" presetID="26" presetClass="entr" presetSubtype="0" fill="hold" grpId="0"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435">
                                          <p:stCondLst>
                                            <p:cond delay="0"/>
                                          </p:stCondLst>
                                        </p:cTn>
                                        <p:tgtEl>
                                          <p:spTgt spid="7"/>
                                        </p:tgtEl>
                                      </p:cBhvr>
                                    </p:animEffect>
                                    <p:anim calcmode="lin" valueType="num">
                                      <p:cBhvr>
                                        <p:cTn id="29"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32"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33"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34" dur="20">
                                          <p:stCondLst>
                                            <p:cond delay="487"/>
                                          </p:stCondLst>
                                        </p:cTn>
                                        <p:tgtEl>
                                          <p:spTgt spid="7"/>
                                        </p:tgtEl>
                                      </p:cBhvr>
                                      <p:to x="100000" y="60000"/>
                                    </p:animScale>
                                    <p:animScale>
                                      <p:cBhvr>
                                        <p:cTn id="35" dur="124" decel="50000">
                                          <p:stCondLst>
                                            <p:cond delay="507"/>
                                          </p:stCondLst>
                                        </p:cTn>
                                        <p:tgtEl>
                                          <p:spTgt spid="7"/>
                                        </p:tgtEl>
                                      </p:cBhvr>
                                      <p:to x="100000" y="100000"/>
                                    </p:animScale>
                                    <p:animScale>
                                      <p:cBhvr>
                                        <p:cTn id="36" dur="20">
                                          <p:stCondLst>
                                            <p:cond delay="984"/>
                                          </p:stCondLst>
                                        </p:cTn>
                                        <p:tgtEl>
                                          <p:spTgt spid="7"/>
                                        </p:tgtEl>
                                      </p:cBhvr>
                                      <p:to x="100000" y="80000"/>
                                    </p:animScale>
                                    <p:animScale>
                                      <p:cBhvr>
                                        <p:cTn id="37" dur="124" decel="50000">
                                          <p:stCondLst>
                                            <p:cond delay="1004"/>
                                          </p:stCondLst>
                                        </p:cTn>
                                        <p:tgtEl>
                                          <p:spTgt spid="7"/>
                                        </p:tgtEl>
                                      </p:cBhvr>
                                      <p:to x="100000" y="100000"/>
                                    </p:animScale>
                                    <p:animScale>
                                      <p:cBhvr>
                                        <p:cTn id="38" dur="20">
                                          <p:stCondLst>
                                            <p:cond delay="1231"/>
                                          </p:stCondLst>
                                        </p:cTn>
                                        <p:tgtEl>
                                          <p:spTgt spid="7"/>
                                        </p:tgtEl>
                                      </p:cBhvr>
                                      <p:to x="100000" y="90000"/>
                                    </p:animScale>
                                    <p:animScale>
                                      <p:cBhvr>
                                        <p:cTn id="39" dur="124" decel="50000">
                                          <p:stCondLst>
                                            <p:cond delay="1251"/>
                                          </p:stCondLst>
                                        </p:cTn>
                                        <p:tgtEl>
                                          <p:spTgt spid="7"/>
                                        </p:tgtEl>
                                      </p:cBhvr>
                                      <p:to x="100000" y="100000"/>
                                    </p:animScale>
                                    <p:animScale>
                                      <p:cBhvr>
                                        <p:cTn id="40" dur="20">
                                          <p:stCondLst>
                                            <p:cond delay="1356"/>
                                          </p:stCondLst>
                                        </p:cTn>
                                        <p:tgtEl>
                                          <p:spTgt spid="7"/>
                                        </p:tgtEl>
                                      </p:cBhvr>
                                      <p:to x="100000" y="95000"/>
                                    </p:animScale>
                                    <p:animScale>
                                      <p:cBhvr>
                                        <p:cTn id="41" dur="124" decel="50000">
                                          <p:stCondLst>
                                            <p:cond delay="1376"/>
                                          </p:stCondLst>
                                        </p:cTn>
                                        <p:tgtEl>
                                          <p:spTgt spid="7"/>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fade">
                                      <p:cBhvr>
                                        <p:cTn id="46" dur="1000"/>
                                        <p:tgtEl>
                                          <p:spTgt spid="4">
                                            <p:txEl>
                                              <p:pRg st="2" end="2"/>
                                            </p:txEl>
                                          </p:spTgt>
                                        </p:tgtEl>
                                      </p:cBhvr>
                                    </p:animEffect>
                                    <p:anim calcmode="lin" valueType="num">
                                      <p:cBhvr>
                                        <p:cTn id="4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000"/>
                                        <p:tgtEl>
                                          <p:spTgt spid="2"/>
                                        </p:tgtEl>
                                      </p:cBhvr>
                                    </p:animEffect>
                                  </p:childTnLst>
                                </p:cTn>
                              </p:par>
                            </p:childTnLst>
                          </p:cTn>
                        </p:par>
                        <p:par>
                          <p:cTn id="53" fill="hold">
                            <p:stCondLst>
                              <p:cond delay="3000"/>
                            </p:stCondLst>
                            <p:childTnLst>
                              <p:par>
                                <p:cTn id="54" presetID="22" presetClass="entr" presetSubtype="8" fill="hold" grpId="0" nodeType="afterEffect">
                                  <p:stCondLst>
                                    <p:cond delay="50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1000"/>
                                        <p:tgtEl>
                                          <p:spTgt spid="12"/>
                                        </p:tgtEl>
                                      </p:cBhvr>
                                    </p:animEffect>
                                  </p:childTnLst>
                                </p:cTn>
                              </p:par>
                            </p:childTnLst>
                          </p:cTn>
                        </p:par>
                        <p:par>
                          <p:cTn id="57" fill="hold">
                            <p:stCondLst>
                              <p:cond delay="4500"/>
                            </p:stCondLst>
                            <p:childTnLst>
                              <p:par>
                                <p:cTn id="58" presetID="22" presetClass="entr" presetSubtype="8" fill="hold" grpId="0" nodeType="afterEffect">
                                  <p:stCondLst>
                                    <p:cond delay="50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1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1">
                                            <p:txEl>
                                              <p:pRg st="0" end="0"/>
                                            </p:txEl>
                                          </p:spTgt>
                                        </p:tgtEl>
                                        <p:attrNameLst>
                                          <p:attrName>style.visibility</p:attrName>
                                        </p:attrNameLst>
                                      </p:cBhvr>
                                      <p:to>
                                        <p:strVal val="visible"/>
                                      </p:to>
                                    </p:set>
                                    <p:animEffect transition="in" filter="wipe(left)">
                                      <p:cBhvr>
                                        <p:cTn id="65" dur="1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65143" y="4324906"/>
            <a:ext cx="2904962"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2.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the mixing</a:t>
            </a:r>
            <a:r>
              <a:rPr lang="en-US" sz="2000" b="1"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73096" y="4333279"/>
            <a:ext cx="2904962"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rgbClr val="0070C0"/>
                </a:solidFill>
                <a:effectLst>
                  <a:innerShdw blurRad="69850" dist="43180" dir="5400000">
                    <a:srgbClr val="000000">
                      <a:alpha val="65000"/>
                    </a:srgbClr>
                  </a:innerShdw>
                </a:effectLst>
                <a:latin typeface="Comic Sans MS" pitchFamily="66" charset="0"/>
              </a:rPr>
              <a:t>1.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the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1070" y="4564195"/>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4" name="Straight Arrow Connector 3"/>
          <p:cNvCxnSpPr/>
          <p:nvPr/>
        </p:nvCxnSpPr>
        <p:spPr>
          <a:xfrm>
            <a:off x="6382276" y="3600207"/>
            <a:ext cx="193126" cy="690160"/>
          </a:xfrm>
          <a:prstGeom prst="straightConnector1">
            <a:avLst/>
          </a:prstGeom>
          <a:ln w="38100">
            <a:solidFill>
              <a:schemeClr val="accent3">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140348" y="3546631"/>
            <a:ext cx="614144" cy="735880"/>
          </a:xfrm>
          <a:prstGeom prst="straightConnector1">
            <a:avLst/>
          </a:prstGeom>
          <a:ln w="38100">
            <a:solidFill>
              <a:schemeClr val="bg2">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0988" y="4706927"/>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35442" y="4706927"/>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26928" y="4530779"/>
            <a:ext cx="322122" cy="826388"/>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0348" y="430052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75402" y="4290367"/>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926988" y="2876413"/>
            <a:ext cx="358944" cy="1654366"/>
          </a:xfrm>
          <a:prstGeom prst="straightConnector1">
            <a:avLst/>
          </a:prstGeom>
          <a:ln w="38100">
            <a:solidFill>
              <a:srgbClr val="00B0F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81547" y="2492047"/>
            <a:ext cx="2896962" cy="4572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i="1" dirty="0" smtClean="0">
                <a:solidFill>
                  <a:srgbClr val="00B0F0"/>
                </a:solidFill>
                <a:effectLst/>
                <a:latin typeface="Comic Sans MS" pitchFamily="66" charset="0"/>
              </a:rPr>
              <a:t>Morning/boqer:</a:t>
            </a:r>
            <a:r>
              <a:rPr lang="en-CA" sz="2000" b="1" i="1" dirty="0" smtClean="0">
                <a:solidFill>
                  <a:srgbClr val="00B050"/>
                </a:solidFill>
                <a:latin typeface="Comic Sans MS" pitchFamily="66" charset="0"/>
              </a:rPr>
              <a:t>“</a:t>
            </a:r>
            <a:r>
              <a:rPr lang="en-CA" sz="2000" b="1" i="1" dirty="0" err="1" smtClean="0">
                <a:solidFill>
                  <a:srgbClr val="00B050"/>
                </a:solidFill>
                <a:latin typeface="Comic Sans MS" pitchFamily="66" charset="0"/>
              </a:rPr>
              <a:t>arab</a:t>
            </a:r>
            <a:r>
              <a:rPr lang="en-CA" sz="2000" b="1" i="1" dirty="0" smtClean="0">
                <a:solidFill>
                  <a:srgbClr val="00B050"/>
                </a:solidFill>
                <a:latin typeface="Comic Sans MS" pitchFamily="66" charset="0"/>
              </a:rPr>
              <a:t>” </a:t>
            </a:r>
            <a:endParaRPr lang="en-CA" sz="2000" b="1" i="1" u="sng" dirty="0">
              <a:solidFill>
                <a:schemeClr val="accent6">
                  <a:lumMod val="75000"/>
                </a:schemeClr>
              </a:solidFill>
              <a:effectLst>
                <a:glow rad="190500">
                  <a:srgbClr val="FFFF00"/>
                </a:glow>
              </a:effectLst>
            </a:endParaRPr>
          </a:p>
        </p:txBody>
      </p:sp>
      <p:sp>
        <p:nvSpPr>
          <p:cNvPr id="16" name="Rectangle 15"/>
          <p:cNvSpPr/>
          <p:nvPr/>
        </p:nvSpPr>
        <p:spPr>
          <a:xfrm>
            <a:off x="3460388" y="3231188"/>
            <a:ext cx="1230208" cy="462279"/>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dirty="0" smtClean="0">
                <a:solidFill>
                  <a:schemeClr val="tx2">
                    <a:lumMod val="75000"/>
                  </a:schemeClr>
                </a:solidFill>
              </a:rPr>
              <a:t>Sunrise</a:t>
            </a:r>
            <a:endParaRPr lang="en-CA" b="1" dirty="0">
              <a:solidFill>
                <a:schemeClr val="tx2">
                  <a:lumMod val="75000"/>
                </a:schemeClr>
              </a:solidFill>
            </a:endParaRPr>
          </a:p>
        </p:txBody>
      </p:sp>
      <p:sp>
        <p:nvSpPr>
          <p:cNvPr id="17" name="Curved Down Arrow 16"/>
          <p:cNvSpPr/>
          <p:nvPr/>
        </p:nvSpPr>
        <p:spPr>
          <a:xfrm>
            <a:off x="3180988" y="4158286"/>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554692" y="3231188"/>
            <a:ext cx="1201232" cy="462279"/>
          </a:xfrm>
          <a:prstGeom prst="rect">
            <a:avLst/>
          </a:prstGeom>
          <a:solidFill>
            <a:schemeClr val="accent2">
              <a:lumMod val="60000"/>
              <a:lumOff val="40000"/>
            </a:schemeClr>
          </a:solidFill>
          <a:ln w="57150">
            <a:solidFill>
              <a:schemeClr val="accent3">
                <a:lumMod val="5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dirty="0" smtClean="0">
                <a:solidFill>
                  <a:schemeClr val="accent6">
                    <a:lumMod val="75000"/>
                  </a:schemeClr>
                </a:solidFill>
              </a:rPr>
              <a:t>Sunset</a:t>
            </a:r>
            <a:endParaRPr lang="en-CA" b="1" dirty="0">
              <a:solidFill>
                <a:schemeClr val="accent6">
                  <a:lumMod val="75000"/>
                </a:schemeClr>
              </a:solidFill>
            </a:endParaRPr>
          </a:p>
        </p:txBody>
      </p:sp>
      <p:cxnSp>
        <p:nvCxnSpPr>
          <p:cNvPr id="19" name="Straight Arrow Connector 18"/>
          <p:cNvCxnSpPr>
            <a:endCxn id="10" idx="0"/>
          </p:cNvCxnSpPr>
          <p:nvPr/>
        </p:nvCxnSpPr>
        <p:spPr>
          <a:xfrm flipH="1">
            <a:off x="6787989" y="2876413"/>
            <a:ext cx="435486" cy="1654366"/>
          </a:xfrm>
          <a:prstGeom prst="straightConnector1">
            <a:avLst/>
          </a:prstGeom>
          <a:ln w="38100">
            <a:solidFill>
              <a:srgbClr val="CC33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491002" y="2876413"/>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030347" y="2492048"/>
            <a:ext cx="3096345" cy="457200"/>
          </a:xfrm>
          <a:prstGeom prst="rect">
            <a:avLst/>
          </a:prstGeom>
          <a:solidFill>
            <a:schemeClr val="accent5">
              <a:lumMod val="40000"/>
              <a:lumOff val="60000"/>
            </a:schemeClr>
          </a:solidFill>
          <a:ln w="57150">
            <a:solidFill>
              <a:schemeClr val="accent3">
                <a:lumMod val="5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2000" b="1" i="1" dirty="0" smtClean="0">
                <a:solidFill>
                  <a:srgbClr val="CC3300"/>
                </a:solidFill>
                <a:latin typeface="Comic Sans MS" pitchFamily="66" charset="0"/>
              </a:rPr>
              <a:t>Evening/ereb:</a:t>
            </a:r>
            <a:r>
              <a:rPr lang="en-CA" sz="2000" b="1" i="1" dirty="0" smtClean="0">
                <a:solidFill>
                  <a:srgbClr val="00B050"/>
                </a:solidFill>
                <a:latin typeface="Comic Sans MS" pitchFamily="66" charset="0"/>
              </a:rPr>
              <a:t>“</a:t>
            </a:r>
            <a:r>
              <a:rPr lang="en-CA" sz="2000" b="1" i="1" dirty="0" err="1">
                <a:solidFill>
                  <a:srgbClr val="00B050"/>
                </a:solidFill>
                <a:latin typeface="Comic Sans MS" pitchFamily="66" charset="0"/>
              </a:rPr>
              <a:t>arab</a:t>
            </a:r>
            <a:r>
              <a:rPr lang="en-CA" sz="2000" b="1" i="1" dirty="0">
                <a:solidFill>
                  <a:srgbClr val="00B050"/>
                </a:solidFill>
                <a:latin typeface="Comic Sans MS" pitchFamily="66" charset="0"/>
              </a:rPr>
              <a:t>”</a:t>
            </a:r>
            <a:r>
              <a:rPr lang="en-CA" sz="2000" b="1" i="1" dirty="0" smtClean="0">
                <a:solidFill>
                  <a:srgbClr val="00B050"/>
                </a:solidFill>
              </a:rPr>
              <a:t> </a:t>
            </a:r>
            <a:endParaRPr lang="en-CA" sz="2000" b="1" i="1" u="sng" dirty="0">
              <a:solidFill>
                <a:schemeClr val="accent6">
                  <a:lumMod val="75000"/>
                </a:schemeClr>
              </a:solidFill>
              <a:effectLst>
                <a:glow rad="190500">
                  <a:srgbClr val="FFFF00"/>
                </a:glow>
              </a:effectLst>
            </a:endParaRPr>
          </a:p>
        </p:txBody>
      </p:sp>
      <p:sp>
        <p:nvSpPr>
          <p:cNvPr id="22" name="Title 2"/>
          <p:cNvSpPr txBox="1">
            <a:spLocks/>
          </p:cNvSpPr>
          <p:nvPr/>
        </p:nvSpPr>
        <p:spPr>
          <a:xfrm>
            <a:off x="2107427" y="873760"/>
            <a:ext cx="9143999" cy="1625600"/>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smtClean="0">
                <a:ln>
                  <a:solidFill>
                    <a:srgbClr val="002060"/>
                  </a:solidFill>
                  <a:prstDash val="solid"/>
                </a:ln>
                <a:solidFill>
                  <a:srgbClr val="B83D68"/>
                </a:solidFill>
                <a:effectLst>
                  <a:outerShdw blurRad="88000" dist="50800" dir="5040000" algn="tl">
                    <a:schemeClr val="accent4">
                      <a:tint val="80000"/>
                      <a:satMod val="250000"/>
                      <a:alpha val="45000"/>
                    </a:schemeClr>
                  </a:outerShdw>
                </a:effectLst>
                <a:latin typeface="Arial Rounded MT Bold" pitchFamily="34" charset="0"/>
              </a:rPr>
              <a:t>Every Torah Phrase of</a:t>
            </a:r>
            <a:r>
              <a:rPr lang="en-US" sz="11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r>
            <a:br>
              <a:rPr lang="en-US" sz="11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&lt;</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beyn</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ha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arbayim</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&gt;  </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83D68"/>
                </a:solidFill>
                <a:effectLst>
                  <a:outerShdw blurRad="88000" dist="50800" dir="5040000" algn="tl">
                    <a:schemeClr val="accent4">
                      <a:tint val="80000"/>
                      <a:satMod val="250000"/>
                      <a:alpha val="45000"/>
                    </a:schemeClr>
                  </a:outerShdw>
                </a:effectLst>
                <a:latin typeface="Arial Rounded MT Bold" pitchFamily="34" charset="0"/>
              </a:rPr>
              <a:t>has 2 options of placement:</a:t>
            </a:r>
            <a:endParaRPr lang="en-US" sz="2400" dirty="0">
              <a:ln>
                <a:noFill/>
                <a:prstDash val="solid"/>
              </a:ln>
              <a:solidFill>
                <a:srgbClr val="B0DD7F"/>
              </a:solidFill>
            </a:endParaRPr>
          </a:p>
          <a:p>
            <a:r>
              <a:rPr lang="en-US" sz="2000" dirty="0" smtClean="0">
                <a:ln>
                  <a:noFill/>
                  <a:prstDash val="solid"/>
                </a:ln>
                <a:solidFill>
                  <a:srgbClr val="B83D68"/>
                </a:solidFill>
              </a:rPr>
              <a:t>        </a:t>
            </a:r>
            <a:endParaRPr lang="en-US" sz="2000" dirty="0">
              <a:ln>
                <a:noFill/>
                <a:prstDash val="solid"/>
              </a:ln>
              <a:solidFill>
                <a:srgbClr val="00B050"/>
              </a:solidFill>
            </a:endParaRPr>
          </a:p>
        </p:txBody>
      </p:sp>
      <p:sp>
        <p:nvSpPr>
          <p:cNvPr id="24" name="Rectangle 23"/>
          <p:cNvSpPr/>
          <p:nvPr/>
        </p:nvSpPr>
        <p:spPr>
          <a:xfrm>
            <a:off x="10291774" y="1806247"/>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499804" y="4014777"/>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3284" y="429902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35441" y="4158285"/>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27526" y="2876413"/>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1389" y="1815674"/>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5" name="Rectangle 34"/>
          <p:cNvSpPr/>
          <p:nvPr/>
        </p:nvSpPr>
        <p:spPr>
          <a:xfrm>
            <a:off x="2764792" y="4551551"/>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34674" y="3928236"/>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418265" y="1987855"/>
            <a:ext cx="648072" cy="235297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REVI</a:t>
            </a:r>
            <a:b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br>
            <a:r>
              <a:rPr lang="en-US" sz="2400" b="1" spc="150" dirty="0" smtClean="0">
                <a:ln w="11430"/>
                <a:solidFill>
                  <a:srgbClr val="F8F8F8"/>
                </a:solidFill>
                <a:effectLst>
                  <a:outerShdw blurRad="25400" algn="tl" rotWithShape="0">
                    <a:srgbClr val="000000">
                      <a:alpha val="43000"/>
                    </a:srgbClr>
                  </a:outerShdw>
                </a:effectLst>
                <a:latin typeface="Cooper Black" pitchFamily="18" charset="0"/>
              </a:rPr>
              <a:t>EW</a:t>
            </a:r>
            <a:endParaRPr lang="en-US" sz="2400" b="1" spc="150" dirty="0">
              <a:ln w="11430"/>
              <a:solidFill>
                <a:srgbClr val="F8F8F8"/>
              </a:solidFill>
              <a:effectLst>
                <a:outerShdw blurRad="25400" algn="tl" rotWithShape="0">
                  <a:srgbClr val="000000">
                    <a:alpha val="43000"/>
                  </a:srgbClr>
                </a:outerShdw>
              </a:effectLst>
              <a:latin typeface="Cooper Black" pitchFamily="18" charset="0"/>
            </a:endParaRPr>
          </a:p>
        </p:txBody>
      </p:sp>
      <p:sp>
        <p:nvSpPr>
          <p:cNvPr id="37" name="Title 2"/>
          <p:cNvSpPr txBox="1">
            <a:spLocks/>
          </p:cNvSpPr>
          <p:nvPr/>
        </p:nvSpPr>
        <p:spPr>
          <a:xfrm>
            <a:off x="1371600" y="0"/>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6">
                    <a:lumMod val="60000"/>
                    <a:lumOff val="40000"/>
                  </a:schemeClr>
                </a:solidFill>
              </a:rPr>
              <a:t>Awareness of 2 Different Timeframes</a:t>
            </a:r>
            <a:endParaRPr lang="en-US" b="1" dirty="0">
              <a:ln>
                <a:solidFill>
                  <a:srgbClr val="002060"/>
                </a:solidFill>
              </a:ln>
              <a:solidFill>
                <a:schemeClr val="accent6">
                  <a:lumMod val="60000"/>
                  <a:lumOff val="40000"/>
                </a:schemeClr>
              </a:solidFill>
            </a:endParaRPr>
          </a:p>
        </p:txBody>
      </p:sp>
      <p:sp>
        <p:nvSpPr>
          <p:cNvPr id="38" name="TextBox 29"/>
          <p:cNvSpPr txBox="1"/>
          <p:nvPr/>
        </p:nvSpPr>
        <p:spPr>
          <a:xfrm>
            <a:off x="3285932" y="6044105"/>
            <a:ext cx="7134118" cy="510778"/>
          </a:xfrm>
          <a:prstGeom prst="roundRect">
            <a:avLst/>
          </a:prstGeom>
          <a:solidFill>
            <a:schemeClr val="accent3">
              <a:lumMod val="20000"/>
              <a:lumOff val="80000"/>
            </a:schemeClr>
          </a:solidFill>
          <a:ln w="57150">
            <a:solidFill>
              <a:srgbClr val="B83D68"/>
            </a:solidFill>
          </a:ln>
          <a:scene3d>
            <a:camera prst="orthographicFront"/>
            <a:lightRig rig="soft" dir="t">
              <a:rot lat="0" lon="0" rev="10800000"/>
            </a:lightRig>
          </a:scene3d>
          <a:sp3d>
            <a:bevelT w="152400" h="50800" prst="softRound"/>
          </a:sp3d>
        </p:spPr>
        <p:txBody>
          <a:bodyPr vert="horz" wrap="square" rtlCol="0">
            <a:spAutoFit/>
            <a:sp3d extrusionH="57150">
              <a:bevelT w="27940" h="12700" prst="softRound"/>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u="sng"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Comic Sans MS" pitchFamily="66" charset="0"/>
              </a:rPr>
              <a:t>Context</a:t>
            </a:r>
            <a:r>
              <a:rPr lang="en-US" sz="2400" b="1"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Comic Sans MS" pitchFamily="66" charset="0"/>
              </a:rPr>
              <a:t> determines the specific</a:t>
            </a:r>
            <a:r>
              <a:rPr lang="en-US" sz="2400" b="1"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Comic Sans MS" pitchFamily="66" charset="0"/>
              </a:rPr>
              <a:t> “timeframe.”</a:t>
            </a:r>
            <a:endParaRPr lang="en-US" sz="1600" b="1" dirty="0">
              <a:ln>
                <a:noFill/>
                <a:prstDash val="solid"/>
              </a:ln>
              <a:solidFill>
                <a:srgbClr val="00B050"/>
              </a:solidFill>
              <a:latin typeface="Comic Sans MS" pitchFamily="66" charset="0"/>
            </a:endParaRPr>
          </a:p>
        </p:txBody>
      </p:sp>
      <p:pic>
        <p:nvPicPr>
          <p:cNvPr id="2051" name="Picture 3" descr="F:\Art on Desktop - 1\art moon pt 5\eyes sm 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599172"/>
            <a:ext cx="1849380" cy="1232920"/>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870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1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2000"/>
                                        <p:tgtEl>
                                          <p:spTgt spid="3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2000"/>
                                        <p:tgtEl>
                                          <p:spTgt spid="2051"/>
                                        </p:tgtEl>
                                      </p:cBhvr>
                                    </p:animEffect>
                                  </p:childTnLst>
                                </p:cTn>
                              </p:par>
                            </p:childTnLst>
                          </p:cTn>
                        </p:par>
                        <p:par>
                          <p:cTn id="22" fill="hold">
                            <p:stCondLst>
                              <p:cond delay="4000"/>
                            </p:stCondLst>
                            <p:childTnLst>
                              <p:par>
                                <p:cTn id="23" presetID="16" presetClass="entr" presetSubtype="21" fill="hold" nodeType="after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barn(inVertical)">
                                      <p:cBhvr>
                                        <p:cTn id="25" dur="1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7" grpId="0" animBg="1"/>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38224" y="76200"/>
            <a:ext cx="6559296" cy="1336040"/>
          </a:xfrm>
        </p:spPr>
        <p:txBody>
          <a:bodyPr>
            <a:normAutofit/>
            <a:scene3d>
              <a:camera prst="orthographicFront"/>
              <a:lightRig rig="threePt" dir="t"/>
            </a:scene3d>
            <a:sp3d extrusionH="57150">
              <a:bevelT h="25400" prst="softRound"/>
            </a:sp3d>
          </a:bodyPr>
          <a:lstStyle/>
          <a:p>
            <a:pPr algn="ctr"/>
            <a:r>
              <a:rPr lang="en-US" dirty="0" smtClean="0"/>
              <a:t>“between the </a:t>
            </a:r>
            <a:r>
              <a:rPr lang="en-US" dirty="0" err="1" smtClean="0">
                <a:solidFill>
                  <a:srgbClr val="0070C0"/>
                </a:solidFill>
              </a:rPr>
              <a:t>mixing</a:t>
            </a:r>
            <a:r>
              <a:rPr lang="en-US" dirty="0" err="1" smtClean="0">
                <a:solidFill>
                  <a:srgbClr val="C00000"/>
                </a:solidFill>
              </a:rPr>
              <a:t>S</a:t>
            </a:r>
            <a:r>
              <a:rPr lang="en-US" dirty="0" smtClean="0"/>
              <a:t>”</a:t>
            </a:r>
            <a:br>
              <a:rPr lang="en-US" dirty="0" smtClean="0"/>
            </a:br>
            <a:r>
              <a:rPr lang="en-US" sz="3600" dirty="0" smtClean="0"/>
              <a:t>[</a:t>
            </a:r>
            <a:r>
              <a:rPr lang="en-US" sz="3600" dirty="0" err="1" smtClean="0">
                <a:solidFill>
                  <a:srgbClr val="0070C0"/>
                </a:solidFill>
              </a:rPr>
              <a:t>beyn</a:t>
            </a:r>
            <a:r>
              <a:rPr lang="en-US" sz="3600" dirty="0" smtClean="0">
                <a:solidFill>
                  <a:srgbClr val="0070C0"/>
                </a:solidFill>
              </a:rPr>
              <a:t> ha </a:t>
            </a:r>
            <a:r>
              <a:rPr lang="en-US" sz="3600" dirty="0" err="1" smtClean="0">
                <a:solidFill>
                  <a:srgbClr val="0070C0"/>
                </a:solidFill>
              </a:rPr>
              <a:t>arbayim</a:t>
            </a:r>
            <a:r>
              <a:rPr lang="en-US" sz="3600" dirty="0" smtClean="0"/>
              <a:t>] </a:t>
            </a:r>
            <a:endParaRPr lang="en-US" dirty="0"/>
          </a:p>
        </p:txBody>
      </p:sp>
      <p:sp>
        <p:nvSpPr>
          <p:cNvPr id="4" name="Content Placeholder 3"/>
          <p:cNvSpPr>
            <a:spLocks noGrp="1"/>
          </p:cNvSpPr>
          <p:nvPr>
            <p:ph sz="half" idx="1"/>
          </p:nvPr>
        </p:nvSpPr>
        <p:spPr>
          <a:xfrm>
            <a:off x="1517903" y="1524000"/>
            <a:ext cx="10491217" cy="3535680"/>
          </a:xfrm>
        </p:spPr>
        <p:txBody>
          <a:bodyPr>
            <a:normAutofit fontScale="77500" lnSpcReduction="20000"/>
            <a:scene3d>
              <a:camera prst="orthographicFront"/>
              <a:lightRig rig="threePt" dir="t"/>
            </a:scene3d>
            <a:sp3d extrusionH="57150">
              <a:bevelT w="38100" h="38100"/>
            </a:sp3d>
          </a:bodyPr>
          <a:lstStyle/>
          <a:p>
            <a:pPr marL="82296" indent="0">
              <a:lnSpc>
                <a:spcPct val="120000"/>
              </a:lnSpc>
              <a:buNone/>
            </a:pPr>
            <a:r>
              <a:rPr lang="en-US" sz="3100" b="1" dirty="0">
                <a:solidFill>
                  <a:schemeClr val="accent1"/>
                </a:solidFill>
                <a:effectLst>
                  <a:glow rad="139700">
                    <a:schemeClr val="accent1">
                      <a:satMod val="175000"/>
                      <a:alpha val="40000"/>
                    </a:schemeClr>
                  </a:glow>
                </a:effectLst>
                <a:latin typeface="MV Boli" pitchFamily="2" charset="0"/>
                <a:cs typeface="MV Boli" pitchFamily="2" charset="0"/>
              </a:rPr>
              <a:t>Part </a:t>
            </a:r>
            <a:r>
              <a:rPr lang="en-US" sz="3100" b="1" dirty="0" smtClean="0">
                <a:solidFill>
                  <a:schemeClr val="accent1"/>
                </a:solidFill>
                <a:effectLst>
                  <a:glow rad="139700">
                    <a:schemeClr val="accent1">
                      <a:satMod val="175000"/>
                      <a:alpha val="40000"/>
                    </a:schemeClr>
                  </a:glow>
                </a:effectLst>
                <a:latin typeface="MV Boli" pitchFamily="2" charset="0"/>
                <a:cs typeface="MV Boli" pitchFamily="2" charset="0"/>
              </a:rPr>
              <a:t>1</a:t>
            </a:r>
            <a:r>
              <a:rPr lang="en-US" b="1" dirty="0" smtClean="0">
                <a:solidFill>
                  <a:schemeClr val="accent1"/>
                </a:solidFill>
                <a:effectLst>
                  <a:glow rad="139700">
                    <a:schemeClr val="accent1">
                      <a:satMod val="175000"/>
                      <a:alpha val="40000"/>
                    </a:schemeClr>
                  </a:glow>
                </a:effectLst>
                <a:latin typeface="MV Boli" pitchFamily="2" charset="0"/>
                <a:cs typeface="MV Boli" pitchFamily="2" charset="0"/>
              </a:rPr>
              <a:t>:</a:t>
            </a:r>
            <a:r>
              <a:rPr lang="en-US" b="1" dirty="0" smtClean="0">
                <a:solidFill>
                  <a:schemeClr val="accent1"/>
                </a:solidFill>
                <a:latin typeface="MV Boli" pitchFamily="2" charset="0"/>
                <a:cs typeface="MV Boli" pitchFamily="2" charset="0"/>
              </a:rPr>
              <a:t> </a:t>
            </a:r>
            <a:r>
              <a:rPr lang="en-US" b="1" dirty="0" smtClean="0">
                <a:solidFill>
                  <a:schemeClr val="accent1"/>
                </a:solidFill>
                <a:latin typeface="Comic Sans MS" pitchFamily="66" charset="0"/>
              </a:rPr>
              <a:t>Torah contains all 11 references for this phrase in 5 categories:</a:t>
            </a:r>
          </a:p>
          <a:p>
            <a:pPr marL="596646" indent="-514350">
              <a:lnSpc>
                <a:spcPct val="120000"/>
              </a:lnSpc>
              <a:buClr>
                <a:schemeClr val="accent6">
                  <a:lumMod val="75000"/>
                </a:schemeClr>
              </a:buClr>
              <a:buSzPct val="90000"/>
              <a:buFont typeface="+mj-lt"/>
              <a:buAutoNum type="alphaUcPeriod"/>
            </a:pPr>
            <a:r>
              <a:rPr lang="en-US" b="1" dirty="0" smtClean="0">
                <a:solidFill>
                  <a:schemeClr val="accent4">
                    <a:lumMod val="75000"/>
                  </a:schemeClr>
                </a:solidFill>
              </a:rPr>
              <a:t>Quail Event:  </a:t>
            </a:r>
            <a:r>
              <a:rPr lang="en-US" dirty="0" err="1" smtClean="0"/>
              <a:t>Exo</a:t>
            </a:r>
            <a:r>
              <a:rPr lang="en-US" dirty="0" smtClean="0"/>
              <a:t> 16:12</a:t>
            </a:r>
          </a:p>
          <a:p>
            <a:pPr marL="596646" indent="-514350">
              <a:lnSpc>
                <a:spcPct val="120000"/>
              </a:lnSpc>
              <a:buClr>
                <a:schemeClr val="accent6">
                  <a:lumMod val="75000"/>
                </a:schemeClr>
              </a:buClr>
              <a:buSzPct val="90000"/>
              <a:buFont typeface="+mj-lt"/>
              <a:buAutoNum type="alphaUcPeriod"/>
            </a:pPr>
            <a:r>
              <a:rPr lang="en-US" b="1" dirty="0" smtClean="0">
                <a:solidFill>
                  <a:srgbClr val="0070C0"/>
                </a:solidFill>
              </a:rPr>
              <a:t>Daily Sacrifices:  </a:t>
            </a:r>
            <a:br>
              <a:rPr lang="en-US" b="1" dirty="0" smtClean="0">
                <a:solidFill>
                  <a:srgbClr val="0070C0"/>
                </a:solidFill>
              </a:rPr>
            </a:br>
            <a:r>
              <a:rPr lang="en-US" dirty="0" err="1" smtClean="0"/>
              <a:t>Exo</a:t>
            </a:r>
            <a:r>
              <a:rPr lang="en-US" dirty="0" smtClean="0"/>
              <a:t> 29:39; </a:t>
            </a:r>
            <a:r>
              <a:rPr lang="en-US" dirty="0" err="1" smtClean="0"/>
              <a:t>Exo</a:t>
            </a:r>
            <a:r>
              <a:rPr lang="en-US" dirty="0" smtClean="0"/>
              <a:t> 29:41; Num 28:4; Num 28:8</a:t>
            </a:r>
          </a:p>
          <a:p>
            <a:pPr marL="596646" indent="-514350">
              <a:lnSpc>
                <a:spcPct val="120000"/>
              </a:lnSpc>
              <a:buClr>
                <a:schemeClr val="accent6">
                  <a:lumMod val="75000"/>
                </a:schemeClr>
              </a:buClr>
              <a:buSzPct val="90000"/>
              <a:buFont typeface="+mj-lt"/>
              <a:buAutoNum type="alphaUcPeriod"/>
            </a:pPr>
            <a:r>
              <a:rPr lang="en-US" b="1" dirty="0">
                <a:solidFill>
                  <a:srgbClr val="FF0000"/>
                </a:solidFill>
              </a:rPr>
              <a:t>Passover Lamb Sacrificed:  </a:t>
            </a:r>
            <a:r>
              <a:rPr lang="en-US" b="1" dirty="0" smtClean="0">
                <a:solidFill>
                  <a:srgbClr val="FF0000"/>
                </a:solidFill>
              </a:rPr>
              <a:t/>
            </a:r>
            <a:br>
              <a:rPr lang="en-US" b="1" dirty="0" smtClean="0">
                <a:solidFill>
                  <a:srgbClr val="FF0000"/>
                </a:solidFill>
              </a:rPr>
            </a:br>
            <a:r>
              <a:rPr lang="en-US" dirty="0" err="1" smtClean="0"/>
              <a:t>Exo</a:t>
            </a:r>
            <a:r>
              <a:rPr lang="en-US" dirty="0" smtClean="0"/>
              <a:t> </a:t>
            </a:r>
            <a:r>
              <a:rPr lang="en-US" dirty="0"/>
              <a:t>12:6; </a:t>
            </a:r>
            <a:r>
              <a:rPr lang="en-US" dirty="0" smtClean="0"/>
              <a:t>Lev 23:5; Num 9:3</a:t>
            </a:r>
            <a:endParaRPr lang="en-US" dirty="0"/>
          </a:p>
          <a:p>
            <a:pPr marL="596646" indent="-514350">
              <a:lnSpc>
                <a:spcPct val="120000"/>
              </a:lnSpc>
              <a:buClr>
                <a:schemeClr val="accent6">
                  <a:lumMod val="75000"/>
                </a:schemeClr>
              </a:buClr>
              <a:buSzPct val="90000"/>
              <a:buFont typeface="+mj-lt"/>
              <a:buAutoNum type="alphaUcPeriod"/>
            </a:pPr>
            <a:r>
              <a:rPr lang="en-US" b="1" dirty="0">
                <a:solidFill>
                  <a:srgbClr val="FF0000"/>
                </a:solidFill>
              </a:rPr>
              <a:t>Partaking of the Passover Lamb:  </a:t>
            </a:r>
            <a:br>
              <a:rPr lang="en-US" b="1" dirty="0">
                <a:solidFill>
                  <a:srgbClr val="FF0000"/>
                </a:solidFill>
              </a:rPr>
            </a:br>
            <a:r>
              <a:rPr lang="en-US" dirty="0" smtClean="0"/>
              <a:t>Num </a:t>
            </a:r>
            <a:r>
              <a:rPr lang="en-US" dirty="0"/>
              <a:t>9:5 </a:t>
            </a:r>
            <a:r>
              <a:rPr lang="en-US" sz="2200" dirty="0"/>
              <a:t>[1</a:t>
            </a:r>
            <a:r>
              <a:rPr lang="en-US" sz="2200" baseline="30000" dirty="0"/>
              <a:t>st</a:t>
            </a:r>
            <a:r>
              <a:rPr lang="en-US" sz="2200" dirty="0"/>
              <a:t> month]</a:t>
            </a:r>
            <a:r>
              <a:rPr lang="en-US" dirty="0"/>
              <a:t>; Num 9:11 </a:t>
            </a:r>
            <a:r>
              <a:rPr lang="en-US" sz="2200" dirty="0"/>
              <a:t>[2</a:t>
            </a:r>
            <a:r>
              <a:rPr lang="en-US" sz="2200" baseline="30000" dirty="0"/>
              <a:t>nd</a:t>
            </a:r>
            <a:r>
              <a:rPr lang="en-US" sz="2200" dirty="0"/>
              <a:t> month]</a:t>
            </a:r>
          </a:p>
          <a:p>
            <a:pPr marL="596646" indent="-514350">
              <a:lnSpc>
                <a:spcPct val="120000"/>
              </a:lnSpc>
              <a:buClr>
                <a:schemeClr val="accent6">
                  <a:lumMod val="75000"/>
                </a:schemeClr>
              </a:buClr>
              <a:buSzPct val="90000"/>
              <a:buFont typeface="+mj-lt"/>
              <a:buAutoNum type="alphaUcPeriod"/>
            </a:pPr>
            <a:r>
              <a:rPr lang="en-US" b="1" dirty="0" smtClean="0">
                <a:solidFill>
                  <a:schemeClr val="accent1">
                    <a:lumMod val="75000"/>
                  </a:schemeClr>
                </a:solidFill>
              </a:rPr>
              <a:t>Sanctuary Lamps:  </a:t>
            </a:r>
            <a:r>
              <a:rPr lang="en-US" dirty="0" err="1" smtClean="0"/>
              <a:t>Exo</a:t>
            </a:r>
            <a:r>
              <a:rPr lang="en-US" dirty="0" smtClean="0"/>
              <a:t> 30:8</a:t>
            </a:r>
            <a:endParaRPr lang="en-US" dirty="0"/>
          </a:p>
        </p:txBody>
      </p:sp>
      <p:sp>
        <p:nvSpPr>
          <p:cNvPr id="5" name="Content Placeholder 4"/>
          <p:cNvSpPr>
            <a:spLocks noGrp="1"/>
          </p:cNvSpPr>
          <p:nvPr>
            <p:ph sz="half" idx="2"/>
          </p:nvPr>
        </p:nvSpPr>
        <p:spPr>
          <a:xfrm>
            <a:off x="1463040" y="5110480"/>
            <a:ext cx="10363200" cy="1925320"/>
          </a:xfrm>
        </p:spPr>
        <p:txBody>
          <a:bodyPr>
            <a:normAutofit fontScale="77500" lnSpcReduction="20000"/>
            <a:scene3d>
              <a:camera prst="orthographicFront"/>
              <a:lightRig rig="threePt" dir="t"/>
            </a:scene3d>
            <a:sp3d extrusionH="57150">
              <a:bevelT w="38100" h="38100"/>
            </a:sp3d>
          </a:bodyPr>
          <a:lstStyle/>
          <a:p>
            <a:pPr marL="82296" indent="0">
              <a:lnSpc>
                <a:spcPct val="120000"/>
              </a:lnSpc>
              <a:buNone/>
            </a:pPr>
            <a:r>
              <a:rPr lang="en-US" sz="3100" b="1" dirty="0" smtClean="0">
                <a:solidFill>
                  <a:schemeClr val="accent1"/>
                </a:solidFill>
                <a:effectLst>
                  <a:glow rad="139700">
                    <a:schemeClr val="accent1">
                      <a:satMod val="175000"/>
                      <a:alpha val="40000"/>
                    </a:schemeClr>
                  </a:glow>
                </a:effectLst>
                <a:latin typeface="MV Boli" pitchFamily="2" charset="0"/>
                <a:cs typeface="MV Boli" pitchFamily="2" charset="0"/>
              </a:rPr>
              <a:t>Part 2</a:t>
            </a:r>
            <a:r>
              <a:rPr lang="en-US" b="1" dirty="0" smtClean="0">
                <a:solidFill>
                  <a:schemeClr val="accent1"/>
                </a:solidFill>
                <a:effectLst>
                  <a:glow rad="139700">
                    <a:schemeClr val="accent1">
                      <a:satMod val="175000"/>
                      <a:alpha val="40000"/>
                    </a:schemeClr>
                  </a:glow>
                </a:effectLst>
                <a:latin typeface="MV Boli" pitchFamily="2" charset="0"/>
                <a:cs typeface="MV Boli" pitchFamily="2" charset="0"/>
              </a:rPr>
              <a:t>:</a:t>
            </a:r>
            <a:r>
              <a:rPr lang="en-US" b="1" dirty="0" smtClean="0">
                <a:solidFill>
                  <a:schemeClr val="accent1"/>
                </a:solidFill>
                <a:latin typeface="MV Boli" pitchFamily="2" charset="0"/>
                <a:cs typeface="MV Boli" pitchFamily="2" charset="0"/>
              </a:rPr>
              <a:t>  </a:t>
            </a:r>
            <a:r>
              <a:rPr lang="en-US" dirty="0" smtClean="0">
                <a:latin typeface="Comic Sans MS" pitchFamily="66" charset="0"/>
              </a:rPr>
              <a:t>The following verses will also be considered that are not normally included with the phrase &lt;</a:t>
            </a:r>
            <a:r>
              <a:rPr lang="en-US" dirty="0" err="1" smtClean="0">
                <a:latin typeface="Comic Sans MS" pitchFamily="66" charset="0"/>
              </a:rPr>
              <a:t>beyn</a:t>
            </a:r>
            <a:r>
              <a:rPr lang="en-US" dirty="0" smtClean="0">
                <a:latin typeface="Comic Sans MS" pitchFamily="66" charset="0"/>
              </a:rPr>
              <a:t> ha </a:t>
            </a:r>
            <a:r>
              <a:rPr lang="en-US" dirty="0" err="1" smtClean="0">
                <a:latin typeface="Comic Sans MS" pitchFamily="66" charset="0"/>
              </a:rPr>
              <a:t>arbayim</a:t>
            </a:r>
            <a:r>
              <a:rPr lang="en-US" dirty="0" smtClean="0">
                <a:latin typeface="Comic Sans MS" pitchFamily="66" charset="0"/>
              </a:rPr>
              <a:t>&gt; but are connected to sacrifices: </a:t>
            </a:r>
          </a:p>
          <a:p>
            <a:pPr marL="596646" indent="-514350">
              <a:lnSpc>
                <a:spcPct val="120000"/>
              </a:lnSpc>
              <a:buAutoNum type="arabicParenR"/>
            </a:pPr>
            <a:r>
              <a:rPr lang="en-US" b="1" dirty="0" smtClean="0">
                <a:solidFill>
                  <a:srgbClr val="0070C0"/>
                </a:solidFill>
                <a:latin typeface="Comic Sans MS" pitchFamily="66" charset="0"/>
              </a:rPr>
              <a:t>Lev 6:20    </a:t>
            </a:r>
            <a:r>
              <a:rPr lang="en-US" dirty="0" smtClean="0">
                <a:latin typeface="Comic Sans MS" pitchFamily="66" charset="0"/>
              </a:rPr>
              <a:t>… Daily Grain Offering with Evening Sacrifice</a:t>
            </a:r>
          </a:p>
          <a:p>
            <a:pPr marL="596646" indent="-514350">
              <a:lnSpc>
                <a:spcPct val="120000"/>
              </a:lnSpc>
              <a:buFont typeface="Wingdings 2"/>
              <a:buAutoNum type="arabicParenR"/>
            </a:pPr>
            <a:r>
              <a:rPr lang="en-US" b="1" dirty="0">
                <a:solidFill>
                  <a:srgbClr val="FF0000"/>
                </a:solidFill>
                <a:latin typeface="Comic Sans MS" pitchFamily="66" charset="0"/>
              </a:rPr>
              <a:t>Deut 16:6  </a:t>
            </a:r>
            <a:r>
              <a:rPr lang="en-US" dirty="0">
                <a:latin typeface="Comic Sans MS" pitchFamily="66" charset="0"/>
              </a:rPr>
              <a:t>… </a:t>
            </a:r>
            <a:r>
              <a:rPr lang="en-US" dirty="0" smtClean="0">
                <a:latin typeface="Comic Sans MS" pitchFamily="66" charset="0"/>
              </a:rPr>
              <a:t>Passover Sacrifice Guiding Principle</a:t>
            </a:r>
            <a:endParaRPr lang="en-US" dirty="0">
              <a:latin typeface="Comic Sans MS" pitchFamily="66" charset="0"/>
            </a:endParaRPr>
          </a:p>
        </p:txBody>
      </p:sp>
      <p:sp>
        <p:nvSpPr>
          <p:cNvPr id="6" name="Title 2"/>
          <p:cNvSpPr txBox="1">
            <a:spLocks/>
          </p:cNvSpPr>
          <p:nvPr/>
        </p:nvSpPr>
        <p:spPr>
          <a:xfrm>
            <a:off x="278384" y="1412240"/>
            <a:ext cx="859536" cy="5318760"/>
          </a:xfrm>
          <a:prstGeom prst="rect">
            <a:avLst/>
          </a:prstGeom>
        </p:spPr>
        <p:txBody>
          <a:bodyPr vert="wordArtVert"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3600" b="1" dirty="0" smtClean="0"/>
              <a:t>Overview</a:t>
            </a:r>
            <a:endParaRPr lang="en-US" sz="3600" b="1" dirty="0"/>
          </a:p>
        </p:txBody>
      </p:sp>
      <p:sp>
        <p:nvSpPr>
          <p:cNvPr id="2" name="Rectangle 1"/>
          <p:cNvSpPr/>
          <p:nvPr/>
        </p:nvSpPr>
        <p:spPr>
          <a:xfrm>
            <a:off x="8057815" y="193655"/>
            <a:ext cx="3615093" cy="120032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itchFamily="66" charset="0"/>
              </a:rPr>
              <a:t>Found 11 times</a:t>
            </a:r>
            <a:b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itchFamily="66" charset="0"/>
              </a:rPr>
            </a:b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itchFamily="66" charset="0"/>
              </a:rPr>
              <a:t>in Torah!</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itchFamily="66" charset="0"/>
            </a:endParaRPr>
          </a:p>
        </p:txBody>
      </p:sp>
      <p:sp>
        <p:nvSpPr>
          <p:cNvPr id="7" name="TextBox 29"/>
          <p:cNvSpPr txBox="1"/>
          <p:nvPr/>
        </p:nvSpPr>
        <p:spPr>
          <a:xfrm>
            <a:off x="8409785" y="2343300"/>
            <a:ext cx="2911151" cy="2070259"/>
          </a:xfrm>
          <a:prstGeom prst="roundRect">
            <a:avLst>
              <a:gd name="adj" fmla="val 11787"/>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For a specific reason this study will NOT be presented in the original order of Torah Texts.</a:t>
            </a:r>
            <a:endParaRPr lang="en-US" sz="2000" b="1" spc="150" dirty="0">
              <a:ln w="11430"/>
              <a:solidFill>
                <a:srgbClr val="F8F8F8"/>
              </a:solidFill>
              <a:effectLst>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2996306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6" presetClass="entr" presetSubtype="26" fill="hold" nodeType="afterEffect">
                                  <p:stCondLst>
                                    <p:cond delay="175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Horizontal)">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1750"/>
                                        <p:tgtEl>
                                          <p:spTgt spid="4">
                                            <p:txEl>
                                              <p:pRg st="0" end="0"/>
                                            </p:txEl>
                                          </p:spTgt>
                                        </p:tgtEl>
                                      </p:cBhvr>
                                    </p:animEffect>
                                  </p:childTnLst>
                                </p:cTn>
                              </p:par>
                            </p:childTnLst>
                          </p:cTn>
                        </p:par>
                        <p:par>
                          <p:cTn id="19" fill="hold">
                            <p:stCondLst>
                              <p:cond delay="1750"/>
                            </p:stCondLst>
                            <p:childTnLst>
                              <p:par>
                                <p:cTn id="20" presetID="22" presetClass="entr" presetSubtype="8" fill="hold" grpId="0" nodeType="afterEffect">
                                  <p:stCondLst>
                                    <p:cond delay="75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1750"/>
                                        <p:tgtEl>
                                          <p:spTgt spid="4">
                                            <p:txEl>
                                              <p:pRg st="1" end="1"/>
                                            </p:txEl>
                                          </p:spTgt>
                                        </p:tgtEl>
                                      </p:cBhvr>
                                    </p:animEffect>
                                  </p:childTnLst>
                                </p:cTn>
                              </p:par>
                            </p:childTnLst>
                          </p:cTn>
                        </p:par>
                        <p:par>
                          <p:cTn id="23" fill="hold">
                            <p:stCondLst>
                              <p:cond delay="4250"/>
                            </p:stCondLst>
                            <p:childTnLst>
                              <p:par>
                                <p:cTn id="24" presetID="22" presetClass="entr" presetSubtype="8" fill="hold" grpId="0" nodeType="afterEffect">
                                  <p:stCondLst>
                                    <p:cond delay="100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175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1750"/>
                                        <p:tgtEl>
                                          <p:spTgt spid="4">
                                            <p:txEl>
                                              <p:pRg st="3" end="3"/>
                                            </p:txEl>
                                          </p:spTgt>
                                        </p:tgtEl>
                                      </p:cBhvr>
                                    </p:animEffect>
                                  </p:childTnLst>
                                </p:cTn>
                              </p:par>
                            </p:childTnLst>
                          </p:cTn>
                        </p:par>
                        <p:par>
                          <p:cTn id="32" fill="hold">
                            <p:stCondLst>
                              <p:cond delay="1750"/>
                            </p:stCondLst>
                            <p:childTnLst>
                              <p:par>
                                <p:cTn id="33" presetID="22" presetClass="entr" presetSubtype="8" fill="hold" grpId="0" nodeType="afterEffect">
                                  <p:stCondLst>
                                    <p:cond delay="150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1750"/>
                                        <p:tgtEl>
                                          <p:spTgt spid="4">
                                            <p:txEl>
                                              <p:pRg st="4" end="4"/>
                                            </p:txEl>
                                          </p:spTgt>
                                        </p:tgtEl>
                                      </p:cBhvr>
                                    </p:animEffect>
                                  </p:childTnLst>
                                </p:cTn>
                              </p:par>
                            </p:childTnLst>
                          </p:cTn>
                        </p:par>
                        <p:par>
                          <p:cTn id="36" fill="hold">
                            <p:stCondLst>
                              <p:cond delay="5000"/>
                            </p:stCondLst>
                            <p:childTnLst>
                              <p:par>
                                <p:cTn id="37" presetID="22" presetClass="entr" presetSubtype="8" fill="hold" grpId="0" nodeType="afterEffect">
                                  <p:stCondLst>
                                    <p:cond delay="175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left)">
                                      <p:cBhvr>
                                        <p:cTn id="39" dur="175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1000"/>
                                        <p:tgtEl>
                                          <p:spTgt spid="5">
                                            <p:txEl>
                                              <p:pRg st="0" end="0"/>
                                            </p:txEl>
                                          </p:spTgt>
                                        </p:tgtEl>
                                      </p:cBhvr>
                                    </p:animEffect>
                                    <p:anim calcmode="lin" valueType="num">
                                      <p:cBhvr>
                                        <p:cTn id="4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nodeType="afterEffect">
                                  <p:stCondLst>
                                    <p:cond delay="200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fade">
                                      <p:cBhvr>
                                        <p:cTn id="50" dur="1000"/>
                                        <p:tgtEl>
                                          <p:spTgt spid="5">
                                            <p:txEl>
                                              <p:pRg st="1" end="1"/>
                                            </p:txEl>
                                          </p:spTgt>
                                        </p:tgtEl>
                                      </p:cBhvr>
                                    </p:animEffect>
                                    <p:anim calcmode="lin" valueType="num">
                                      <p:cBhvr>
                                        <p:cTn id="5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nodeType="afterEffect">
                                  <p:stCondLst>
                                    <p:cond delay="2000"/>
                                  </p:stCondLst>
                                  <p:childTnLst>
                                    <p:set>
                                      <p:cBhvr>
                                        <p:cTn id="55" dur="1" fill="hold">
                                          <p:stCondLst>
                                            <p:cond delay="0"/>
                                          </p:stCondLst>
                                        </p:cTn>
                                        <p:tgtEl>
                                          <p:spTgt spid="5">
                                            <p:txEl>
                                              <p:pRg st="2" end="2"/>
                                            </p:txEl>
                                          </p:spTgt>
                                        </p:tgtEl>
                                        <p:attrNameLst>
                                          <p:attrName>style.visibility</p:attrName>
                                        </p:attrNameLst>
                                      </p:cBhvr>
                                      <p:to>
                                        <p:strVal val="visible"/>
                                      </p:to>
                                    </p:set>
                                    <p:animEffect transition="in" filter="fade">
                                      <p:cBhvr>
                                        <p:cTn id="56" dur="1000"/>
                                        <p:tgtEl>
                                          <p:spTgt spid="5">
                                            <p:txEl>
                                              <p:pRg st="2" end="2"/>
                                            </p:txEl>
                                          </p:spTgt>
                                        </p:tgtEl>
                                      </p:cBhvr>
                                    </p:animEffect>
                                    <p:anim calcmode="lin" valueType="num">
                                      <p:cBhvr>
                                        <p:cTn id="5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11074400" cy="717942"/>
          </a:xfrm>
        </p:spPr>
        <p:txBody>
          <a:bodyPr>
            <a:normAutofit/>
            <a:scene3d>
              <a:camera prst="orthographicFront"/>
              <a:lightRig rig="threePt" dir="t"/>
            </a:scene3d>
            <a:sp3d extrusionH="57150">
              <a:bevelT w="38100" h="38100"/>
            </a:sp3d>
          </a:bodyPr>
          <a:lstStyle/>
          <a:p>
            <a:pPr algn="ctr"/>
            <a:r>
              <a:rPr lang="en-US" sz="4800" cap="none"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Getting Started  </a:t>
            </a:r>
            <a:r>
              <a:rPr lang="en-US" sz="3600" cap="none"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(An Introduction)</a:t>
            </a:r>
            <a:endParaRPr lang="en-US" sz="3600" dirty="0">
              <a:solidFill>
                <a:schemeClr val="tx2">
                  <a:lumMod val="60000"/>
                  <a:lumOff val="40000"/>
                </a:schemeClr>
              </a:solidFill>
            </a:endParaRPr>
          </a:p>
        </p:txBody>
      </p:sp>
      <p:sp>
        <p:nvSpPr>
          <p:cNvPr id="4" name="Content Placeholder 3"/>
          <p:cNvSpPr>
            <a:spLocks noGrp="1"/>
          </p:cNvSpPr>
          <p:nvPr>
            <p:ph sz="half" idx="1"/>
          </p:nvPr>
        </p:nvSpPr>
        <p:spPr>
          <a:xfrm>
            <a:off x="518160" y="944880"/>
            <a:ext cx="11023600" cy="5913120"/>
          </a:xfrm>
        </p:spPr>
        <p:txBody>
          <a:bodyPr>
            <a:normAutofit fontScale="92500" lnSpcReduction="20000"/>
            <a:scene3d>
              <a:camera prst="orthographicFront"/>
              <a:lightRig rig="threePt" dir="t"/>
            </a:scene3d>
            <a:sp3d extrusionH="57150">
              <a:bevelT w="38100" h="38100" prst="angle"/>
            </a:sp3d>
          </a:bodyPr>
          <a:lstStyle/>
          <a:p>
            <a:r>
              <a:rPr lang="en-US" dirty="0" smtClean="0">
                <a:latin typeface="Tw Cen MT" pitchFamily="34" charset="0"/>
              </a:rPr>
              <a:t>This study will </a:t>
            </a:r>
            <a:r>
              <a:rPr lang="en-US" dirty="0">
                <a:latin typeface="Tw Cen MT" pitchFamily="34" charset="0"/>
              </a:rPr>
              <a:t>address the Scriptural term &lt;</a:t>
            </a:r>
            <a:r>
              <a:rPr lang="en-US" sz="2600" b="1" dirty="0" err="1">
                <a:solidFill>
                  <a:srgbClr val="0070C0"/>
                </a:solidFill>
                <a:latin typeface="Comic Sans MS" pitchFamily="66" charset="0"/>
              </a:rPr>
              <a:t>beyn</a:t>
            </a:r>
            <a:r>
              <a:rPr lang="en-US" sz="2600" b="1" dirty="0">
                <a:solidFill>
                  <a:srgbClr val="0070C0"/>
                </a:solidFill>
                <a:latin typeface="Comic Sans MS" pitchFamily="66" charset="0"/>
              </a:rPr>
              <a:t> ha </a:t>
            </a:r>
            <a:r>
              <a:rPr lang="en-US" sz="2600" b="1" dirty="0" err="1">
                <a:solidFill>
                  <a:srgbClr val="0070C0"/>
                </a:solidFill>
                <a:latin typeface="Comic Sans MS" pitchFamily="66" charset="0"/>
              </a:rPr>
              <a:t>arbayim</a:t>
            </a:r>
            <a:r>
              <a:rPr lang="en-US" dirty="0">
                <a:latin typeface="Tw Cen MT" pitchFamily="34" charset="0"/>
              </a:rPr>
              <a:t>&gt; </a:t>
            </a:r>
            <a:r>
              <a:rPr lang="en-US" dirty="0" smtClean="0">
                <a:latin typeface="Tw Cen MT" pitchFamily="34" charset="0"/>
              </a:rPr>
              <a:t/>
            </a:r>
            <a:br>
              <a:rPr lang="en-US" dirty="0" smtClean="0">
                <a:latin typeface="Tw Cen MT" pitchFamily="34" charset="0"/>
              </a:rPr>
            </a:br>
            <a:r>
              <a:rPr lang="en-US" sz="1900" dirty="0">
                <a:latin typeface="Tw Cen MT" pitchFamily="34" charset="0"/>
              </a:rPr>
              <a:t>(or in English ...)</a:t>
            </a:r>
            <a:r>
              <a:rPr lang="en-US" sz="1900" dirty="0" smtClean="0">
                <a:latin typeface="Tw Cen MT" pitchFamily="34" charset="0"/>
              </a:rPr>
              <a:t> </a:t>
            </a:r>
            <a:r>
              <a:rPr lang="en-US" sz="2600" dirty="0" smtClean="0">
                <a:latin typeface="Comic Sans MS" pitchFamily="66" charset="0"/>
              </a:rPr>
              <a:t>“</a:t>
            </a:r>
            <a:r>
              <a:rPr lang="en-US" sz="2600" dirty="0">
                <a:latin typeface="Comic Sans MS" pitchFamily="66" charset="0"/>
              </a:rPr>
              <a:t>between the </a:t>
            </a:r>
            <a:r>
              <a:rPr lang="en-US" sz="2600" u="sng" dirty="0" err="1" smtClean="0">
                <a:solidFill>
                  <a:srgbClr val="0070C0"/>
                </a:solidFill>
                <a:latin typeface="Comic Sans MS" pitchFamily="66" charset="0"/>
              </a:rPr>
              <a:t>evening</a:t>
            </a:r>
            <a:r>
              <a:rPr lang="en-US" sz="2600" b="1" u="sng" dirty="0" err="1" smtClean="0">
                <a:solidFill>
                  <a:srgbClr val="C00000"/>
                </a:solidFill>
                <a:latin typeface="Comic Sans MS" pitchFamily="66" charset="0"/>
              </a:rPr>
              <a:t>S</a:t>
            </a:r>
            <a:r>
              <a:rPr lang="en-US" sz="2600" dirty="0" smtClean="0">
                <a:latin typeface="Comic Sans MS" pitchFamily="66" charset="0"/>
              </a:rPr>
              <a:t>.”</a:t>
            </a:r>
            <a:endParaRPr lang="en-US" sz="1500" dirty="0" smtClean="0">
              <a:latin typeface="Comic Sans MS" pitchFamily="66" charset="0"/>
            </a:endParaRPr>
          </a:p>
          <a:p>
            <a:r>
              <a:rPr lang="en-US" dirty="0" smtClean="0">
                <a:latin typeface="Tw Cen MT" pitchFamily="34" charset="0"/>
              </a:rPr>
              <a:t>It </a:t>
            </a:r>
            <a:r>
              <a:rPr lang="en-US" dirty="0">
                <a:latin typeface="Tw Cen MT" pitchFamily="34" charset="0"/>
              </a:rPr>
              <a:t>has become one of the most confusing and controversial of all Scriptural terms when searching for the true festal calendar – </a:t>
            </a:r>
            <a:r>
              <a:rPr lang="en-US" b="1" dirty="0">
                <a:solidFill>
                  <a:schemeClr val="accent3"/>
                </a:solidFill>
                <a:latin typeface="Tw Cen MT" pitchFamily="34" charset="0"/>
              </a:rPr>
              <a:t>all </a:t>
            </a:r>
            <a:r>
              <a:rPr lang="en-US" b="1" dirty="0" smtClean="0">
                <a:solidFill>
                  <a:schemeClr val="accent3"/>
                </a:solidFill>
                <a:latin typeface="Tw Cen MT" pitchFamily="34" charset="0"/>
              </a:rPr>
              <a:t/>
            </a:r>
            <a:br>
              <a:rPr lang="en-US" b="1" dirty="0" smtClean="0">
                <a:solidFill>
                  <a:schemeClr val="accent3"/>
                </a:solidFill>
                <a:latin typeface="Tw Cen MT" pitchFamily="34" charset="0"/>
              </a:rPr>
            </a:br>
            <a:r>
              <a:rPr lang="en-US" b="1" dirty="0" smtClean="0">
                <a:solidFill>
                  <a:schemeClr val="accent3"/>
                </a:solidFill>
                <a:latin typeface="Tw Cen MT" pitchFamily="34" charset="0"/>
              </a:rPr>
              <a:t>for </a:t>
            </a:r>
            <a:r>
              <a:rPr lang="en-US" b="1" dirty="0">
                <a:solidFill>
                  <a:schemeClr val="accent3"/>
                </a:solidFill>
                <a:latin typeface="Tw Cen MT" pitchFamily="34" charset="0"/>
              </a:rPr>
              <a:t>the purpose of salvaging the sunset commencement for Sabbath on Friday evening – or the day before any </a:t>
            </a:r>
            <a:r>
              <a:rPr lang="en-US" b="1" dirty="0" smtClean="0">
                <a:solidFill>
                  <a:schemeClr val="accent3"/>
                </a:solidFill>
                <a:latin typeface="Tw Cen MT" pitchFamily="34" charset="0"/>
              </a:rPr>
              <a:t/>
            </a:r>
            <a:br>
              <a:rPr lang="en-US" b="1" dirty="0" smtClean="0">
                <a:solidFill>
                  <a:schemeClr val="accent3"/>
                </a:solidFill>
                <a:latin typeface="Tw Cen MT" pitchFamily="34" charset="0"/>
              </a:rPr>
            </a:br>
            <a:r>
              <a:rPr lang="en-US" b="1" dirty="0" smtClean="0">
                <a:solidFill>
                  <a:schemeClr val="accent3"/>
                </a:solidFill>
                <a:latin typeface="Tw Cen MT" pitchFamily="34" charset="0"/>
              </a:rPr>
              <a:t>Feast </a:t>
            </a:r>
            <a:r>
              <a:rPr lang="en-US" b="1" dirty="0">
                <a:solidFill>
                  <a:schemeClr val="accent3"/>
                </a:solidFill>
                <a:latin typeface="Tw Cen MT" pitchFamily="34" charset="0"/>
              </a:rPr>
              <a:t>Sabbath and especially Day of Atonement.  </a:t>
            </a:r>
            <a:endParaRPr lang="en-US" b="1" dirty="0" smtClean="0">
              <a:solidFill>
                <a:schemeClr val="accent3"/>
              </a:solidFill>
              <a:latin typeface="Tw Cen MT" pitchFamily="34" charset="0"/>
            </a:endParaRPr>
          </a:p>
          <a:p>
            <a:r>
              <a:rPr lang="en-US" b="1" dirty="0" smtClean="0">
                <a:solidFill>
                  <a:srgbClr val="006600"/>
                </a:solidFill>
                <a:latin typeface="Tw Cen MT" pitchFamily="34" charset="0"/>
              </a:rPr>
              <a:t>There </a:t>
            </a:r>
            <a:r>
              <a:rPr lang="en-US" b="1" dirty="0">
                <a:solidFill>
                  <a:srgbClr val="006600"/>
                </a:solidFill>
                <a:latin typeface="Tw Cen MT" pitchFamily="34" charset="0"/>
              </a:rPr>
              <a:t>are many different opinions on how this term should be defined amongst “the </a:t>
            </a:r>
            <a:r>
              <a:rPr lang="en-US" b="1" dirty="0" smtClean="0">
                <a:solidFill>
                  <a:srgbClr val="006600"/>
                </a:solidFill>
                <a:latin typeface="Tw Cen MT" pitchFamily="34" charset="0"/>
              </a:rPr>
              <a:t>theologians” yet they all claim to have </a:t>
            </a:r>
            <a:br>
              <a:rPr lang="en-US" b="1" dirty="0" smtClean="0">
                <a:solidFill>
                  <a:srgbClr val="006600"/>
                </a:solidFill>
                <a:latin typeface="Tw Cen MT" pitchFamily="34" charset="0"/>
              </a:rPr>
            </a:br>
            <a:r>
              <a:rPr lang="en-US" b="1" dirty="0" smtClean="0">
                <a:solidFill>
                  <a:srgbClr val="006600"/>
                </a:solidFill>
                <a:latin typeface="Tw Cen MT" pitchFamily="34" charset="0"/>
              </a:rPr>
              <a:t>the true definitions.  </a:t>
            </a:r>
          </a:p>
          <a:p>
            <a:r>
              <a:rPr lang="en-US" b="1" dirty="0">
                <a:solidFill>
                  <a:schemeClr val="tx2"/>
                </a:solidFill>
                <a:latin typeface="Tw Cen MT" pitchFamily="34" charset="0"/>
              </a:rPr>
              <a:t>However, </a:t>
            </a:r>
            <a:r>
              <a:rPr lang="en-US" b="1" dirty="0" smtClean="0">
                <a:solidFill>
                  <a:schemeClr val="tx2"/>
                </a:solidFill>
                <a:latin typeface="Tw Cen MT" pitchFamily="34" charset="0"/>
              </a:rPr>
              <a:t>their </a:t>
            </a:r>
            <a:r>
              <a:rPr lang="en-US" b="1" dirty="0">
                <a:solidFill>
                  <a:schemeClr val="tx2"/>
                </a:solidFill>
                <a:latin typeface="Tw Cen MT" pitchFamily="34" charset="0"/>
              </a:rPr>
              <a:t>definitions are as different as night and day.</a:t>
            </a:r>
          </a:p>
          <a:p>
            <a:pPr>
              <a:lnSpc>
                <a:spcPct val="120000"/>
              </a:lnSpc>
            </a:pPr>
            <a:r>
              <a:rPr lang="en-US" b="1" u="sng" dirty="0" smtClean="0">
                <a:solidFill>
                  <a:srgbClr val="C00000"/>
                </a:solidFill>
                <a:latin typeface="Ravie" pitchFamily="82" charset="0"/>
              </a:rPr>
              <a:t>Question</a:t>
            </a:r>
            <a:r>
              <a:rPr lang="en-US" dirty="0" smtClean="0">
                <a:solidFill>
                  <a:srgbClr val="C00000"/>
                </a:solidFill>
                <a:latin typeface="Ravie" pitchFamily="82" charset="0"/>
              </a:rPr>
              <a:t>:  </a:t>
            </a:r>
            <a:r>
              <a:rPr lang="en-US" sz="2600" dirty="0" smtClean="0">
                <a:latin typeface="Comic Sans MS" pitchFamily="66" charset="0"/>
              </a:rPr>
              <a:t>How </a:t>
            </a:r>
            <a:r>
              <a:rPr lang="en-US" sz="2600" dirty="0">
                <a:latin typeface="Comic Sans MS" pitchFamily="66" charset="0"/>
              </a:rPr>
              <a:t>does the everyday common student </a:t>
            </a:r>
            <a:r>
              <a:rPr lang="en-US" sz="2600" dirty="0" smtClean="0">
                <a:latin typeface="Comic Sans MS" pitchFamily="66" charset="0"/>
              </a:rPr>
              <a:t/>
            </a:r>
            <a:br>
              <a:rPr lang="en-US" sz="2600" dirty="0" smtClean="0">
                <a:latin typeface="Comic Sans MS" pitchFamily="66" charset="0"/>
              </a:rPr>
            </a:br>
            <a:r>
              <a:rPr lang="en-US" sz="2600" dirty="0" smtClean="0">
                <a:latin typeface="Comic Sans MS" pitchFamily="66" charset="0"/>
              </a:rPr>
              <a:t>discern what </a:t>
            </a:r>
            <a:r>
              <a:rPr lang="en-US" sz="2600" dirty="0">
                <a:latin typeface="Comic Sans MS" pitchFamily="66" charset="0"/>
              </a:rPr>
              <a:t>is truth and what is error if the theologians can’t </a:t>
            </a:r>
            <a:r>
              <a:rPr lang="en-US" sz="2600" dirty="0" smtClean="0">
                <a:latin typeface="Comic Sans MS" pitchFamily="66" charset="0"/>
              </a:rPr>
              <a:t/>
            </a:r>
            <a:br>
              <a:rPr lang="en-US" sz="2600" dirty="0" smtClean="0">
                <a:latin typeface="Comic Sans MS" pitchFamily="66" charset="0"/>
              </a:rPr>
            </a:br>
            <a:r>
              <a:rPr lang="en-US" sz="2600" dirty="0" smtClean="0">
                <a:latin typeface="Comic Sans MS" pitchFamily="66" charset="0"/>
              </a:rPr>
              <a:t>even agree </a:t>
            </a:r>
            <a:r>
              <a:rPr lang="en-US" sz="2600" dirty="0">
                <a:latin typeface="Comic Sans MS" pitchFamily="66" charset="0"/>
              </a:rPr>
              <a:t>among themselves</a:t>
            </a:r>
            <a:r>
              <a:rPr lang="en-US" sz="2800" dirty="0">
                <a:latin typeface="Comic Sans MS" pitchFamily="66" charset="0"/>
              </a:rPr>
              <a:t>? </a:t>
            </a:r>
            <a:endParaRPr lang="en-US" dirty="0" smtClean="0">
              <a:latin typeface="Comic Sans MS" pitchFamily="66" charset="0"/>
            </a:endParaRPr>
          </a:p>
          <a:p>
            <a:endParaRPr lang="en-US" dirty="0"/>
          </a:p>
        </p:txBody>
      </p:sp>
      <p:pic>
        <p:nvPicPr>
          <p:cNvPr id="5" name="Picture 8" descr="C:\Users\Rae\Desktop\Art on Desktop\white man clip art\3d white people\ques mark loose.jpg"/>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77434" y="4313502"/>
            <a:ext cx="1442018" cy="2108758"/>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0682574" y="2257090"/>
            <a:ext cx="1231738" cy="1350961"/>
            <a:chOff x="11394251" y="1425563"/>
            <a:chExt cx="1231738" cy="1350961"/>
          </a:xfrm>
        </p:grpSpPr>
        <p:sp>
          <p:nvSpPr>
            <p:cNvPr id="8" name="Oval 7"/>
            <p:cNvSpPr/>
            <p:nvPr/>
          </p:nvSpPr>
          <p:spPr>
            <a:xfrm>
              <a:off x="11394251" y="1425563"/>
              <a:ext cx="1231738" cy="1231919"/>
            </a:xfrm>
            <a:prstGeom prst="ellipse">
              <a:avLst/>
            </a:prstGeom>
            <a:blipFill dpi="0"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394251" y="2314859"/>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Sunset</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2218456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1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6" presetClass="entr" presetSubtype="16" fill="hold" nodeType="afterEffect">
                                  <p:stCondLst>
                                    <p:cond delay="100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bg1">
                <a:lumMod val="85000"/>
              </a:schemeClr>
            </a:gs>
            <a:gs pos="29000">
              <a:srgbClr val="DDEBCF"/>
            </a:gs>
            <a:gs pos="54000">
              <a:srgbClr val="9CB86E"/>
            </a:gs>
            <a:gs pos="91000">
              <a:srgbClr val="156B13"/>
            </a:gs>
          </a:gsLst>
          <a:lin ang="18900000" scaled="1"/>
          <a:tileRect/>
        </a:gradFill>
        <a:effectLst/>
      </p:bgPr>
    </p:bg>
    <p:spTree>
      <p:nvGrpSpPr>
        <p:cNvPr id="1" name=""/>
        <p:cNvGrpSpPr/>
        <p:nvPr/>
      </p:nvGrpSpPr>
      <p:grpSpPr>
        <a:xfrm>
          <a:off x="0" y="0"/>
          <a:ext cx="0" cy="0"/>
          <a:chOff x="0" y="0"/>
          <a:chExt cx="0" cy="0"/>
        </a:xfrm>
      </p:grpSpPr>
      <p:pic>
        <p:nvPicPr>
          <p:cNvPr id="1026" name="Picture 2" descr="F:\Art on Desktop - 1\#28 Moon Art\key 3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221" y="1124742"/>
            <a:ext cx="1837757" cy="11915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586204" y="274638"/>
            <a:ext cx="10325380" cy="1143000"/>
          </a:xfrm>
        </p:spPr>
        <p:txBody>
          <a:bodyPr>
            <a:scene3d>
              <a:camera prst="orthographicFront"/>
              <a:lightRig rig="threePt" dir="t"/>
            </a:scene3d>
            <a:sp3d extrusionH="57150">
              <a:bevelT h="25400" prst="softRound"/>
            </a:sp3d>
          </a:bodyPr>
          <a:lstStyle/>
          <a:p>
            <a:r>
              <a:rPr lang="en-US" dirty="0">
                <a:solidFill>
                  <a:schemeClr val="accent4">
                    <a:lumMod val="50000"/>
                  </a:schemeClr>
                </a:solidFill>
              </a:rPr>
              <a:t>A</a:t>
            </a:r>
            <a:r>
              <a:rPr lang="en-US" dirty="0" smtClean="0">
                <a:solidFill>
                  <a:schemeClr val="accent4">
                    <a:lumMod val="50000"/>
                  </a:schemeClr>
                </a:solidFill>
              </a:rPr>
              <a:t>)  Quail Event &amp; Testimony</a:t>
            </a:r>
            <a:endParaRPr lang="en-US" dirty="0">
              <a:solidFill>
                <a:schemeClr val="accent4">
                  <a:lumMod val="50000"/>
                </a:schemeClr>
              </a:solidFill>
            </a:endParaRPr>
          </a:p>
        </p:txBody>
      </p:sp>
      <p:sp>
        <p:nvSpPr>
          <p:cNvPr id="4" name="Content Placeholder 3"/>
          <p:cNvSpPr>
            <a:spLocks noGrp="1"/>
          </p:cNvSpPr>
          <p:nvPr>
            <p:ph idx="1"/>
          </p:nvPr>
        </p:nvSpPr>
        <p:spPr>
          <a:xfrm>
            <a:off x="1651518" y="1238488"/>
            <a:ext cx="10260066" cy="5347504"/>
          </a:xfrm>
        </p:spPr>
        <p:txBody>
          <a:bodyPr>
            <a:normAutofit fontScale="77500" lnSpcReduction="20000"/>
            <a:scene3d>
              <a:camera prst="orthographicFront"/>
              <a:lightRig rig="threePt" dir="t"/>
            </a:scene3d>
            <a:sp3d extrusionH="57150">
              <a:bevelT h="25400" prst="softRound"/>
            </a:sp3d>
          </a:bodyPr>
          <a:lstStyle/>
          <a:p>
            <a:pPr marL="82296" indent="0">
              <a:lnSpc>
                <a:spcPct val="120000"/>
              </a:lnSpc>
              <a:buNone/>
            </a:pPr>
            <a:r>
              <a:rPr lang="en-US" b="1" u="sng" dirty="0">
                <a:solidFill>
                  <a:schemeClr val="accent4">
                    <a:lumMod val="50000"/>
                  </a:schemeClr>
                </a:solidFill>
              </a:rPr>
              <a:t>Important note</a:t>
            </a:r>
            <a:r>
              <a:rPr lang="en-US" dirty="0">
                <a:solidFill>
                  <a:schemeClr val="accent4">
                    <a:lumMod val="50000"/>
                  </a:schemeClr>
                </a:solidFill>
              </a:rPr>
              <a:t>: </a:t>
            </a:r>
            <a:r>
              <a:rPr lang="en-US" dirty="0" smtClean="0">
                <a:solidFill>
                  <a:schemeClr val="accent4">
                    <a:lumMod val="50000"/>
                  </a:schemeClr>
                </a:solidFill>
              </a:rPr>
              <a:t> </a:t>
            </a:r>
          </a:p>
          <a:p>
            <a:pPr marL="82296" indent="0">
              <a:lnSpc>
                <a:spcPct val="120000"/>
              </a:lnSpc>
              <a:buNone/>
            </a:pPr>
            <a:r>
              <a:rPr lang="en-US" sz="28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This study reveals how the keys of a Torah </a:t>
            </a:r>
            <a:br>
              <a:rPr lang="en-US" sz="28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br>
            <a:r>
              <a:rPr lang="en-US" sz="28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truth can be </a:t>
            </a:r>
            <a:r>
              <a:rPr lang="en-US" sz="2800" b="1" dirty="0">
                <a:ln w="1905"/>
                <a:solidFill>
                  <a:schemeClr val="accent4">
                    <a:lumMod val="75000"/>
                  </a:schemeClr>
                </a:solidFill>
                <a:effectLst>
                  <a:innerShdw blurRad="69850" dist="43180" dir="5400000">
                    <a:srgbClr val="000000">
                      <a:alpha val="65000"/>
                    </a:srgbClr>
                  </a:innerShdw>
                </a:effectLst>
                <a:latin typeface="Comic Sans MS" pitchFamily="66" charset="0"/>
              </a:rPr>
              <a:t>hidden in a </a:t>
            </a:r>
            <a:r>
              <a:rPr lang="en-US" sz="28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Dawn </a:t>
            </a:r>
            <a:r>
              <a:rPr lang="en-US" sz="2800" b="1" dirty="0">
                <a:ln w="1905"/>
                <a:solidFill>
                  <a:schemeClr val="accent4">
                    <a:lumMod val="75000"/>
                  </a:schemeClr>
                </a:solidFill>
                <a:effectLst>
                  <a:innerShdw blurRad="69850" dist="43180" dir="5400000">
                    <a:srgbClr val="000000">
                      <a:alpha val="65000"/>
                    </a:srgbClr>
                  </a:innerShdw>
                </a:effectLst>
                <a:latin typeface="Comic Sans MS" pitchFamily="66" charset="0"/>
              </a:rPr>
              <a:t>day </a:t>
            </a:r>
            <a:r>
              <a:rPr lang="en-US" sz="28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study.</a:t>
            </a:r>
          </a:p>
          <a:p>
            <a:pPr>
              <a:lnSpc>
                <a:spcPct val="120000"/>
              </a:lnSpc>
            </a:pPr>
            <a:r>
              <a:rPr lang="en-US" dirty="0" smtClean="0"/>
              <a:t>Before </a:t>
            </a:r>
            <a:r>
              <a:rPr lang="en-US" dirty="0"/>
              <a:t>examining </a:t>
            </a:r>
            <a:r>
              <a:rPr lang="en-US" b="1" dirty="0" err="1" smtClean="0"/>
              <a:t>Exo</a:t>
            </a:r>
            <a:r>
              <a:rPr lang="en-US" b="1" dirty="0" smtClean="0"/>
              <a:t> </a:t>
            </a:r>
            <a:r>
              <a:rPr lang="en-US" b="1" dirty="0"/>
              <a:t>16:12</a:t>
            </a:r>
            <a:r>
              <a:rPr lang="en-US" dirty="0"/>
              <a:t>, verse 8 must be </a:t>
            </a:r>
            <a:r>
              <a:rPr lang="en-US" dirty="0" smtClean="0"/>
              <a:t/>
            </a:r>
            <a:br>
              <a:rPr lang="en-US" dirty="0" smtClean="0"/>
            </a:br>
            <a:r>
              <a:rPr lang="en-US" dirty="0" smtClean="0"/>
              <a:t>examined first </a:t>
            </a:r>
            <a:r>
              <a:rPr lang="en-US" dirty="0"/>
              <a:t>and verse 13 last in the proper order</a:t>
            </a:r>
            <a:r>
              <a:rPr lang="en-US" dirty="0" smtClean="0"/>
              <a:t>.</a:t>
            </a:r>
          </a:p>
          <a:p>
            <a:pPr>
              <a:lnSpc>
                <a:spcPct val="120000"/>
              </a:lnSpc>
            </a:pPr>
            <a:r>
              <a:rPr lang="en-US" dirty="0"/>
              <a:t>The timeframe is the 2</a:t>
            </a:r>
            <a:r>
              <a:rPr lang="en-US" baseline="30000" dirty="0"/>
              <a:t>nd</a:t>
            </a:r>
            <a:r>
              <a:rPr lang="en-US" dirty="0"/>
              <a:t> month after leaving Egypt. </a:t>
            </a:r>
          </a:p>
          <a:p>
            <a:pPr>
              <a:lnSpc>
                <a:spcPct val="120000"/>
              </a:lnSpc>
            </a:pPr>
            <a:r>
              <a:rPr lang="en-US" dirty="0" smtClean="0">
                <a:solidFill>
                  <a:schemeClr val="accent3"/>
                </a:solidFill>
              </a:rPr>
              <a:t>This </a:t>
            </a:r>
            <a:r>
              <a:rPr lang="en-US" dirty="0">
                <a:solidFill>
                  <a:schemeClr val="accent3"/>
                </a:solidFill>
              </a:rPr>
              <a:t>example shows very clearly the timing for </a:t>
            </a:r>
            <a:r>
              <a:rPr lang="en-US" dirty="0" smtClean="0">
                <a:solidFill>
                  <a:schemeClr val="accent3"/>
                </a:solidFill>
              </a:rPr>
              <a:t/>
            </a:r>
            <a:br>
              <a:rPr lang="en-US" dirty="0" smtClean="0">
                <a:solidFill>
                  <a:schemeClr val="accent3"/>
                </a:solidFill>
              </a:rPr>
            </a:br>
            <a:r>
              <a:rPr lang="en-US" dirty="0" smtClean="0">
                <a:solidFill>
                  <a:schemeClr val="accent3"/>
                </a:solidFill>
              </a:rPr>
              <a:t>“</a:t>
            </a:r>
            <a:r>
              <a:rPr lang="en-US" b="1" i="1" dirty="0">
                <a:solidFill>
                  <a:schemeClr val="accent3"/>
                </a:solidFill>
              </a:rPr>
              <a:t>between the </a:t>
            </a:r>
            <a:r>
              <a:rPr lang="en-US" b="1" i="1" dirty="0" err="1" smtClean="0">
                <a:solidFill>
                  <a:srgbClr val="0070C0"/>
                </a:solidFill>
              </a:rPr>
              <a:t>mixing</a:t>
            </a:r>
            <a:r>
              <a:rPr lang="en-US" b="1" i="1" dirty="0" err="1" smtClean="0">
                <a:solidFill>
                  <a:schemeClr val="accent3"/>
                </a:solidFill>
              </a:rPr>
              <a:t>S</a:t>
            </a:r>
            <a:r>
              <a:rPr lang="en-US" i="1" dirty="0">
                <a:solidFill>
                  <a:schemeClr val="accent3"/>
                </a:solidFill>
              </a:rPr>
              <a:t>” </a:t>
            </a:r>
            <a:r>
              <a:rPr lang="en-US" dirty="0">
                <a:solidFill>
                  <a:schemeClr val="accent3"/>
                </a:solidFill>
              </a:rPr>
              <a:t>can be contained in </a:t>
            </a:r>
            <a:r>
              <a:rPr lang="en-US" dirty="0" smtClean="0">
                <a:solidFill>
                  <a:schemeClr val="accent3"/>
                </a:solidFill>
              </a:rPr>
              <a:t/>
            </a:r>
            <a:br>
              <a:rPr lang="en-US" dirty="0" smtClean="0">
                <a:solidFill>
                  <a:schemeClr val="accent3"/>
                </a:solidFill>
              </a:rPr>
            </a:br>
            <a:r>
              <a:rPr lang="en-US" dirty="0" smtClean="0">
                <a:solidFill>
                  <a:schemeClr val="accent3"/>
                </a:solidFill>
              </a:rPr>
              <a:t>either </a:t>
            </a:r>
            <a:r>
              <a:rPr lang="en-US" dirty="0">
                <a:solidFill>
                  <a:schemeClr val="accent3"/>
                </a:solidFill>
              </a:rPr>
              <a:t>the </a:t>
            </a:r>
            <a:r>
              <a:rPr lang="en-US" dirty="0">
                <a:solidFill>
                  <a:srgbClr val="0070C0"/>
                </a:solidFill>
              </a:rPr>
              <a:t>Day Season </a:t>
            </a:r>
            <a:r>
              <a:rPr lang="en-US" dirty="0">
                <a:solidFill>
                  <a:schemeClr val="accent3"/>
                </a:solidFill>
              </a:rPr>
              <a:t>or the </a:t>
            </a:r>
            <a:r>
              <a:rPr lang="en-US" dirty="0">
                <a:solidFill>
                  <a:srgbClr val="002060"/>
                </a:solidFill>
              </a:rPr>
              <a:t>Night Season</a:t>
            </a:r>
            <a:r>
              <a:rPr lang="en-US" dirty="0" smtClean="0">
                <a:solidFill>
                  <a:srgbClr val="002060"/>
                </a:solidFill>
              </a:rPr>
              <a:t>.</a:t>
            </a:r>
          </a:p>
          <a:p>
            <a:pPr marL="82296" indent="0">
              <a:lnSpc>
                <a:spcPct val="120000"/>
              </a:lnSpc>
              <a:buNone/>
            </a:pPr>
            <a:r>
              <a:rPr lang="en-US" dirty="0" smtClean="0"/>
              <a:t>There will be a comparison of phrases for </a:t>
            </a:r>
            <a:r>
              <a:rPr lang="en-US" b="1" dirty="0" smtClean="0">
                <a:solidFill>
                  <a:schemeClr val="accent4">
                    <a:lumMod val="75000"/>
                  </a:schemeClr>
                </a:solidFill>
              </a:rPr>
              <a:t>English</a:t>
            </a:r>
            <a:r>
              <a:rPr lang="en-US" dirty="0" smtClean="0"/>
              <a:t> &amp; </a:t>
            </a:r>
            <a:r>
              <a:rPr lang="en-US" b="1" dirty="0" smtClean="0">
                <a:solidFill>
                  <a:srgbClr val="0070C0"/>
                </a:solidFill>
              </a:rPr>
              <a:t>Hebrew:</a:t>
            </a:r>
          </a:p>
          <a:p>
            <a:pPr marL="916686" lvl="1" indent="-514350">
              <a:lnSpc>
                <a:spcPct val="120000"/>
              </a:lnSpc>
              <a:buFont typeface="+mj-lt"/>
              <a:buAutoNum type="arabicPeriod"/>
            </a:pPr>
            <a:r>
              <a:rPr lang="en-US" b="1" dirty="0" smtClean="0">
                <a:solidFill>
                  <a:schemeClr val="accent4">
                    <a:lumMod val="75000"/>
                  </a:schemeClr>
                </a:solidFill>
              </a:rPr>
              <a:t>“in the evening” </a:t>
            </a:r>
            <a:r>
              <a:rPr lang="en-US" b="1" i="1" dirty="0" smtClean="0">
                <a:solidFill>
                  <a:srgbClr val="0070C0"/>
                </a:solidFill>
              </a:rPr>
              <a:t>[</a:t>
            </a:r>
            <a:r>
              <a:rPr lang="en-US" b="1" i="1" dirty="0" err="1" smtClean="0">
                <a:solidFill>
                  <a:srgbClr val="0070C0"/>
                </a:solidFill>
              </a:rPr>
              <a:t>ba</a:t>
            </a:r>
            <a:r>
              <a:rPr lang="en-US" b="1" i="1" dirty="0" smtClean="0">
                <a:solidFill>
                  <a:srgbClr val="0070C0"/>
                </a:solidFill>
              </a:rPr>
              <a:t> ereb]</a:t>
            </a:r>
          </a:p>
          <a:p>
            <a:pPr marL="916686" lvl="1" indent="-514350">
              <a:lnSpc>
                <a:spcPct val="120000"/>
              </a:lnSpc>
              <a:buFont typeface="+mj-lt"/>
              <a:buAutoNum type="arabicPeriod"/>
            </a:pPr>
            <a:r>
              <a:rPr lang="en-US" b="1" dirty="0" smtClean="0">
                <a:solidFill>
                  <a:schemeClr val="accent4">
                    <a:lumMod val="75000"/>
                  </a:schemeClr>
                </a:solidFill>
              </a:rPr>
              <a:t>“at even” as …   </a:t>
            </a:r>
            <a:r>
              <a:rPr lang="en-US" b="1" i="1" dirty="0" smtClean="0">
                <a:solidFill>
                  <a:srgbClr val="0070C0"/>
                </a:solidFill>
              </a:rPr>
              <a:t>[</a:t>
            </a:r>
            <a:r>
              <a:rPr lang="en-US" b="1" i="1" dirty="0" err="1" smtClean="0">
                <a:solidFill>
                  <a:srgbClr val="0070C0"/>
                </a:solidFill>
              </a:rPr>
              <a:t>beyn</a:t>
            </a:r>
            <a:r>
              <a:rPr lang="en-US" b="1" i="1" dirty="0" smtClean="0">
                <a:solidFill>
                  <a:srgbClr val="0070C0"/>
                </a:solidFill>
              </a:rPr>
              <a:t> ha </a:t>
            </a:r>
            <a:r>
              <a:rPr lang="en-US" b="1" i="1" dirty="0" err="1" smtClean="0">
                <a:solidFill>
                  <a:srgbClr val="0070C0"/>
                </a:solidFill>
              </a:rPr>
              <a:t>arbayim</a:t>
            </a:r>
            <a:r>
              <a:rPr lang="en-US" b="1" i="1" dirty="0" smtClean="0">
                <a:solidFill>
                  <a:srgbClr val="0070C0"/>
                </a:solidFill>
              </a:rPr>
              <a:t>]</a:t>
            </a:r>
          </a:p>
        </p:txBody>
      </p:sp>
      <p:pic>
        <p:nvPicPr>
          <p:cNvPr id="3074" name="Picture 2" descr="C:\Users\Rae\Desktop\qu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265299" y="316249"/>
            <a:ext cx="2604018" cy="2543175"/>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8539" y="2296775"/>
            <a:ext cx="1319592"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#1</a:t>
            </a:r>
          </a:p>
          <a:p>
            <a:pPr algn="ctr"/>
            <a:r>
              <a:rPr lang="en-US" b="1" cap="none" spc="50" dirty="0" err="1"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 16:12</a:t>
            </a:r>
            <a:endParaRPr lang="en-US" b="1" cap="none" spc="50" dirty="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606624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1000"/>
                                        <p:tgtEl>
                                          <p:spTgt spid="4">
                                            <p:txEl>
                                              <p:pRg st="3" end="3"/>
                                            </p:txEl>
                                          </p:spTgt>
                                        </p:tgtEl>
                                      </p:cBhvr>
                                    </p:animEffect>
                                    <p:anim calcmode="lin" valueType="num">
                                      <p:cBhvr>
                                        <p:cTn id="1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1000"/>
                                        <p:tgtEl>
                                          <p:spTgt spid="4">
                                            <p:txEl>
                                              <p:pRg st="4" end="4"/>
                                            </p:txEl>
                                          </p:spTgt>
                                        </p:tgtEl>
                                      </p:cBhvr>
                                    </p:animEffect>
                                    <p:anim calcmode="lin" valueType="num">
                                      <p:cBhvr>
                                        <p:cTn id="2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50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1000"/>
                                        <p:tgtEl>
                                          <p:spTgt spid="4">
                                            <p:txEl>
                                              <p:pRg st="6" end="6"/>
                                            </p:txEl>
                                          </p:spTgt>
                                        </p:tgtEl>
                                      </p:cBhvr>
                                    </p:animEffect>
                                    <p:anim calcmode="lin" valueType="num">
                                      <p:cBhvr>
                                        <p:cTn id="3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1000"/>
                                        <p:tgtEl>
                                          <p:spTgt spid="4">
                                            <p:txEl>
                                              <p:pRg st="7" end="7"/>
                                            </p:txEl>
                                          </p:spTgt>
                                        </p:tgtEl>
                                      </p:cBhvr>
                                    </p:animEffect>
                                    <p:anim calcmode="lin" valueType="num">
                                      <p:cBhvr>
                                        <p:cTn id="4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bg1">
                <a:lumMod val="85000"/>
              </a:schemeClr>
            </a:gs>
            <a:gs pos="29000">
              <a:srgbClr val="DDEBCF"/>
            </a:gs>
            <a:gs pos="54000">
              <a:srgbClr val="9CB86E"/>
            </a:gs>
            <a:gs pos="91000">
              <a:srgbClr val="156B13"/>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06286" y="283968"/>
            <a:ext cx="10325380" cy="1143000"/>
          </a:xfrm>
        </p:spPr>
        <p:txBody>
          <a:bodyPr>
            <a:scene3d>
              <a:camera prst="orthographicFront"/>
              <a:lightRig rig="threePt" dir="t"/>
            </a:scene3d>
            <a:sp3d extrusionH="57150">
              <a:bevelT h="25400" prst="softRound"/>
            </a:sp3d>
          </a:bodyPr>
          <a:lstStyle/>
          <a:p>
            <a:r>
              <a:rPr lang="en-US" dirty="0" smtClean="0">
                <a:solidFill>
                  <a:schemeClr val="accent4">
                    <a:lumMod val="50000"/>
                  </a:schemeClr>
                </a:solidFill>
              </a:rPr>
              <a:t>Quail/Manna Information </a:t>
            </a:r>
            <a:r>
              <a:rPr lang="en-US" sz="3600" dirty="0" smtClean="0">
                <a:solidFill>
                  <a:schemeClr val="accent4">
                    <a:lumMod val="50000"/>
                  </a:schemeClr>
                </a:solidFill>
              </a:rPr>
              <a:t>(</a:t>
            </a:r>
            <a:r>
              <a:rPr lang="en-US" sz="3600" dirty="0" err="1" smtClean="0">
                <a:solidFill>
                  <a:schemeClr val="accent4">
                    <a:lumMod val="50000"/>
                  </a:schemeClr>
                </a:solidFill>
              </a:rPr>
              <a:t>Exo</a:t>
            </a:r>
            <a:r>
              <a:rPr lang="en-US" sz="3600" dirty="0" smtClean="0">
                <a:solidFill>
                  <a:schemeClr val="accent4">
                    <a:lumMod val="50000"/>
                  </a:schemeClr>
                </a:solidFill>
              </a:rPr>
              <a:t> 16:8)</a:t>
            </a:r>
            <a:endParaRPr lang="en-US" sz="3600" dirty="0">
              <a:solidFill>
                <a:schemeClr val="accent4">
                  <a:lumMod val="50000"/>
                </a:schemeClr>
              </a:solidFill>
            </a:endParaRPr>
          </a:p>
        </p:txBody>
      </p:sp>
      <p:sp>
        <p:nvSpPr>
          <p:cNvPr id="4" name="Content Placeholder 3"/>
          <p:cNvSpPr>
            <a:spLocks noGrp="1"/>
          </p:cNvSpPr>
          <p:nvPr>
            <p:ph idx="1"/>
          </p:nvPr>
        </p:nvSpPr>
        <p:spPr>
          <a:xfrm>
            <a:off x="1651518" y="1660849"/>
            <a:ext cx="10260066" cy="1491092"/>
          </a:xfrm>
        </p:spPr>
        <p:txBody>
          <a:bodyPr>
            <a:normAutofit/>
            <a:scene3d>
              <a:camera prst="orthographicFront"/>
              <a:lightRig rig="threePt" dir="t"/>
            </a:scene3d>
            <a:sp3d extrusionH="57150">
              <a:bevelT h="25400" prst="softRound"/>
            </a:sp3d>
          </a:bodyPr>
          <a:lstStyle/>
          <a:p>
            <a:pPr marL="82296" indent="0">
              <a:buNone/>
            </a:pPr>
            <a:r>
              <a:rPr lang="en-US" sz="2800" dirty="0" smtClean="0"/>
              <a:t>And </a:t>
            </a:r>
            <a:r>
              <a:rPr lang="en-US" sz="2800" dirty="0"/>
              <a:t>Moses said, This shall be, when Yahuah shall give you </a:t>
            </a:r>
            <a:r>
              <a:rPr lang="en-US" sz="2800" dirty="0" smtClean="0"/>
              <a:t/>
            </a:r>
            <a:br>
              <a:rPr lang="en-US" sz="2800" dirty="0" smtClean="0"/>
            </a:br>
            <a:r>
              <a:rPr lang="en-US" sz="2800" u="sng" dirty="0" smtClean="0">
                <a:solidFill>
                  <a:schemeClr val="accent5"/>
                </a:solidFill>
                <a:effectLst>
                  <a:glow rad="127000">
                    <a:schemeClr val="accent1">
                      <a:lumMod val="40000"/>
                      <a:lumOff val="60000"/>
                    </a:schemeClr>
                  </a:glow>
                </a:effectLst>
              </a:rPr>
              <a:t>in </a:t>
            </a:r>
            <a:r>
              <a:rPr lang="en-US" sz="2800" u="sng" dirty="0">
                <a:solidFill>
                  <a:schemeClr val="accent5"/>
                </a:solidFill>
                <a:effectLst>
                  <a:glow rad="127000">
                    <a:schemeClr val="accent1">
                      <a:lumMod val="40000"/>
                      <a:lumOff val="60000"/>
                    </a:schemeClr>
                  </a:glow>
                </a:effectLst>
              </a:rPr>
              <a:t>the evening</a:t>
            </a:r>
            <a:r>
              <a:rPr lang="en-US" sz="2800" dirty="0">
                <a:solidFill>
                  <a:schemeClr val="accent5"/>
                </a:solidFill>
                <a:effectLst>
                  <a:glow rad="127000">
                    <a:schemeClr val="accent1">
                      <a:lumMod val="40000"/>
                      <a:lumOff val="60000"/>
                    </a:schemeClr>
                  </a:glow>
                </a:effectLst>
              </a:rPr>
              <a:t> </a:t>
            </a:r>
            <a:r>
              <a:rPr lang="en-US" sz="2000" i="1" dirty="0"/>
              <a:t>(at dusk twilight </a:t>
            </a:r>
            <a:r>
              <a:rPr lang="en-US" sz="2000" i="1" dirty="0" smtClean="0"/>
              <a:t>&lt;H6153 </a:t>
            </a:r>
            <a:r>
              <a:rPr lang="en-US" sz="2000" i="1" u="sng" dirty="0" err="1" smtClean="0">
                <a:solidFill>
                  <a:schemeClr val="accent5"/>
                </a:solidFill>
                <a:effectLst>
                  <a:glow rad="127000">
                    <a:schemeClr val="accent1">
                      <a:lumMod val="40000"/>
                      <a:lumOff val="60000"/>
                    </a:schemeClr>
                  </a:glow>
                </a:effectLst>
              </a:rPr>
              <a:t>ba</a:t>
            </a:r>
            <a:r>
              <a:rPr lang="en-US" sz="2000" i="1" u="sng" dirty="0" smtClean="0">
                <a:solidFill>
                  <a:schemeClr val="accent5"/>
                </a:solidFill>
                <a:effectLst>
                  <a:glow rad="127000">
                    <a:schemeClr val="accent1">
                      <a:lumMod val="40000"/>
                      <a:lumOff val="60000"/>
                    </a:schemeClr>
                  </a:glow>
                </a:effectLst>
              </a:rPr>
              <a:t> </a:t>
            </a:r>
            <a:r>
              <a:rPr lang="en-US" sz="2000" i="1" u="sng" dirty="0">
                <a:solidFill>
                  <a:schemeClr val="accent5"/>
                </a:solidFill>
                <a:effectLst>
                  <a:glow rad="127000">
                    <a:schemeClr val="accent1">
                      <a:lumMod val="40000"/>
                      <a:lumOff val="60000"/>
                    </a:schemeClr>
                  </a:glow>
                </a:effectLst>
              </a:rPr>
              <a:t>`ereb</a:t>
            </a:r>
            <a:r>
              <a:rPr lang="en-US" sz="2000" i="1" dirty="0"/>
              <a:t>&gt;)</a:t>
            </a:r>
            <a:r>
              <a:rPr lang="en-US" sz="2000" dirty="0"/>
              <a:t> </a:t>
            </a:r>
            <a:r>
              <a:rPr lang="en-US" sz="2800" dirty="0"/>
              <a:t>flesh to eat, and </a:t>
            </a:r>
            <a:r>
              <a:rPr lang="en-US" sz="2800" dirty="0" smtClean="0"/>
              <a:t/>
            </a:r>
            <a:br>
              <a:rPr lang="en-US" sz="2800" dirty="0" smtClean="0"/>
            </a:br>
            <a:r>
              <a:rPr lang="en-US" sz="2800" dirty="0" smtClean="0"/>
              <a:t>in </a:t>
            </a:r>
            <a:r>
              <a:rPr lang="en-US" sz="2800" dirty="0"/>
              <a:t>the </a:t>
            </a:r>
            <a:r>
              <a:rPr lang="en-US" sz="2800" dirty="0" smtClean="0"/>
              <a:t>morning </a:t>
            </a:r>
            <a:r>
              <a:rPr lang="en-US" sz="2000" i="1" dirty="0"/>
              <a:t>(at </a:t>
            </a:r>
            <a:r>
              <a:rPr lang="en-US" sz="2000" i="1" dirty="0" smtClean="0"/>
              <a:t>dawn </a:t>
            </a:r>
            <a:r>
              <a:rPr lang="en-US" sz="2000" i="1" dirty="0"/>
              <a:t>twilight &lt;</a:t>
            </a:r>
            <a:r>
              <a:rPr lang="en-US" sz="2000" i="1" dirty="0" smtClean="0"/>
              <a:t>H1242 boqer&gt;)</a:t>
            </a:r>
            <a:r>
              <a:rPr lang="en-US" sz="2000" dirty="0" smtClean="0"/>
              <a:t> </a:t>
            </a:r>
            <a:r>
              <a:rPr lang="en-US" sz="2800" dirty="0"/>
              <a:t>bread to the full … </a:t>
            </a:r>
          </a:p>
        </p:txBody>
      </p:sp>
      <p:pic>
        <p:nvPicPr>
          <p:cNvPr id="3074" name="Picture 2" descr="C:\Users\Rae\Desktop\qu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251693" y="138967"/>
            <a:ext cx="1701599" cy="1661841"/>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8539" y="2296775"/>
            <a:ext cx="1319592"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#1</a:t>
            </a:r>
          </a:p>
          <a:p>
            <a:pPr algn="ctr"/>
            <a:r>
              <a:rPr lang="en-US" b="1" cap="none" spc="50" dirty="0" err="1"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 16:12</a:t>
            </a:r>
            <a:endParaRPr lang="en-US" b="1" cap="none" spc="50" dirty="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endParaRPr>
          </a:p>
        </p:txBody>
      </p:sp>
      <p:pic>
        <p:nvPicPr>
          <p:cNvPr id="7" name="Picture 6" descr="C:\Users\Rae\Desktop\16-8.png"/>
          <p:cNvPicPr/>
          <p:nvPr/>
        </p:nvPicPr>
        <p:blipFill>
          <a:blip r:embed="rId3">
            <a:extLst>
              <a:ext uri="{28A0092B-C50C-407E-A947-70E740481C1C}">
                <a14:useLocalDpi xmlns:a14="http://schemas.microsoft.com/office/drawing/2010/main" val="0"/>
              </a:ext>
            </a:extLst>
          </a:blip>
          <a:srcRect/>
          <a:stretch>
            <a:fillRect/>
          </a:stretch>
        </p:blipFill>
        <p:spPr bwMode="auto">
          <a:xfrm>
            <a:off x="1838130" y="3151941"/>
            <a:ext cx="9578125" cy="1569350"/>
          </a:xfrm>
          <a:prstGeom prst="rect">
            <a:avLst/>
          </a:prstGeom>
          <a:noFill/>
          <a:ln w="28575">
            <a:solidFill>
              <a:schemeClr val="accent6"/>
            </a:solidFill>
          </a:ln>
        </p:spPr>
      </p:pic>
      <p:sp>
        <p:nvSpPr>
          <p:cNvPr id="8" name="Rectangle 7"/>
          <p:cNvSpPr/>
          <p:nvPr/>
        </p:nvSpPr>
        <p:spPr>
          <a:xfrm>
            <a:off x="5066521" y="3907107"/>
            <a:ext cx="979699" cy="575574"/>
          </a:xfrm>
          <a:prstGeom prst="rect">
            <a:avLst/>
          </a:prstGeom>
          <a:noFill/>
          <a:ln>
            <a:solidFill>
              <a:schemeClr val="accent1">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Content Placeholder 3"/>
          <p:cNvSpPr txBox="1">
            <a:spLocks/>
          </p:cNvSpPr>
          <p:nvPr/>
        </p:nvSpPr>
        <p:spPr>
          <a:xfrm>
            <a:off x="1464906" y="4957664"/>
            <a:ext cx="10488386" cy="1788575"/>
          </a:xfrm>
          <a:prstGeom prst="rect">
            <a:avLst/>
          </a:prstGeom>
        </p:spPr>
        <p:txBody>
          <a:bodyPr>
            <a:normAutofit fontScale="70000" lnSpcReduction="2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2800" dirty="0" smtClean="0"/>
              <a:t>The Hebrew phrase used here is </a:t>
            </a:r>
            <a:r>
              <a:rPr lang="en-US" sz="2000" i="1" dirty="0" smtClean="0"/>
              <a:t>&lt;H6153 </a:t>
            </a:r>
            <a:r>
              <a:rPr lang="en-US" sz="2000" i="1" dirty="0" err="1" smtClean="0">
                <a:solidFill>
                  <a:schemeClr val="accent5"/>
                </a:solidFill>
                <a:effectLst>
                  <a:glow rad="127000">
                    <a:schemeClr val="accent1">
                      <a:lumMod val="40000"/>
                      <a:lumOff val="60000"/>
                    </a:schemeClr>
                  </a:glow>
                </a:effectLst>
              </a:rPr>
              <a:t>ba</a:t>
            </a:r>
            <a:r>
              <a:rPr lang="en-US" sz="2000" i="1" dirty="0" smtClean="0">
                <a:solidFill>
                  <a:schemeClr val="accent5"/>
                </a:solidFill>
                <a:effectLst>
                  <a:glow rad="127000">
                    <a:schemeClr val="accent1">
                      <a:lumMod val="40000"/>
                      <a:lumOff val="60000"/>
                    </a:schemeClr>
                  </a:glow>
                </a:effectLst>
              </a:rPr>
              <a:t> `ereb</a:t>
            </a:r>
            <a:r>
              <a:rPr lang="en-US" sz="2000" i="1" dirty="0" smtClean="0"/>
              <a:t>&gt;)</a:t>
            </a:r>
            <a:r>
              <a:rPr lang="en-US" sz="2000" dirty="0" smtClean="0"/>
              <a:t> </a:t>
            </a:r>
            <a:r>
              <a:rPr lang="en-US" sz="2800" dirty="0" smtClean="0"/>
              <a:t>meaning the </a:t>
            </a:r>
            <a:r>
              <a:rPr lang="en-US" sz="2800" dirty="0" smtClean="0">
                <a:solidFill>
                  <a:schemeClr val="accent5"/>
                </a:solidFill>
                <a:effectLst>
                  <a:glow rad="127000">
                    <a:schemeClr val="accent1">
                      <a:lumMod val="40000"/>
                      <a:lumOff val="60000"/>
                    </a:schemeClr>
                  </a:glow>
                </a:effectLst>
              </a:rPr>
              <a:t>dusk twilight</a:t>
            </a:r>
            <a:r>
              <a:rPr lang="en-US" sz="2800" dirty="0" smtClean="0">
                <a:solidFill>
                  <a:schemeClr val="accent5"/>
                </a:solidFill>
              </a:rPr>
              <a:t> </a:t>
            </a:r>
            <a:r>
              <a:rPr lang="en-US" sz="2800" dirty="0" smtClean="0"/>
              <a:t>– the time </a:t>
            </a:r>
            <a:r>
              <a:rPr lang="en-US" sz="2800" dirty="0"/>
              <a:t>when the </a:t>
            </a:r>
            <a:r>
              <a:rPr lang="en-US" sz="2800" dirty="0" smtClean="0"/>
              <a:t>quail could be easily captured when they </a:t>
            </a:r>
            <a:r>
              <a:rPr lang="en-US" sz="2800" dirty="0"/>
              <a:t>come in to roost for the night (</a:t>
            </a:r>
            <a:r>
              <a:rPr lang="en-US" sz="2800" dirty="0" err="1"/>
              <a:t>vs</a:t>
            </a:r>
            <a:r>
              <a:rPr lang="en-US" sz="2800" dirty="0"/>
              <a:t> 13</a:t>
            </a:r>
            <a:r>
              <a:rPr lang="en-US" sz="2800" dirty="0" smtClean="0"/>
              <a:t>).  </a:t>
            </a:r>
          </a:p>
          <a:p>
            <a:r>
              <a:rPr lang="en-US" sz="2800" dirty="0" smtClean="0"/>
              <a:t>The arrival of the quail at </a:t>
            </a:r>
            <a:r>
              <a:rPr lang="en-US" sz="2800" dirty="0"/>
              <a:t>the end of the day around dusk </a:t>
            </a:r>
            <a:r>
              <a:rPr lang="en-US" sz="2800" dirty="0" smtClean="0"/>
              <a:t>twilight is still part </a:t>
            </a:r>
            <a:r>
              <a:rPr lang="en-US" sz="2800" dirty="0"/>
              <a:t>of the </a:t>
            </a:r>
            <a:r>
              <a:rPr lang="en-US" sz="2800" dirty="0" smtClean="0"/>
              <a:t/>
            </a:r>
            <a:br>
              <a:rPr lang="en-US" sz="2800" dirty="0" smtClean="0"/>
            </a:br>
            <a:r>
              <a:rPr lang="en-US" sz="2800" b="1" dirty="0" smtClean="0">
                <a:solidFill>
                  <a:schemeClr val="accent1"/>
                </a:solidFill>
              </a:rPr>
              <a:t>Day </a:t>
            </a:r>
            <a:r>
              <a:rPr lang="en-US" sz="2800" b="1" dirty="0">
                <a:solidFill>
                  <a:schemeClr val="accent1"/>
                </a:solidFill>
              </a:rPr>
              <a:t>Season.  </a:t>
            </a:r>
            <a:endParaRPr lang="en-US" sz="2800" b="1" dirty="0" smtClean="0">
              <a:solidFill>
                <a:schemeClr val="accent1"/>
              </a:solidFill>
            </a:endParaRPr>
          </a:p>
          <a:p>
            <a:r>
              <a:rPr lang="en-US" sz="2800" b="1" u="sng" dirty="0" smtClean="0"/>
              <a:t>Next</a:t>
            </a:r>
            <a:r>
              <a:rPr lang="en-US" sz="2800" dirty="0" smtClean="0"/>
              <a:t>:  Verse </a:t>
            </a:r>
            <a:r>
              <a:rPr lang="en-US" sz="2800" dirty="0"/>
              <a:t>12 gives details on </a:t>
            </a:r>
            <a:r>
              <a:rPr lang="en-US" sz="2800" dirty="0">
                <a:solidFill>
                  <a:schemeClr val="accent2">
                    <a:lumMod val="20000"/>
                    <a:lumOff val="80000"/>
                  </a:schemeClr>
                </a:solidFill>
                <a:effectLst>
                  <a:glow rad="139700">
                    <a:srgbClr val="002060"/>
                  </a:glow>
                </a:effectLst>
              </a:rPr>
              <a:t>“</a:t>
            </a:r>
            <a:r>
              <a:rPr lang="en-US" sz="2800" b="1" dirty="0">
                <a:solidFill>
                  <a:schemeClr val="accent2">
                    <a:lumMod val="20000"/>
                    <a:lumOff val="80000"/>
                  </a:schemeClr>
                </a:solidFill>
                <a:effectLst>
                  <a:glow rad="139700">
                    <a:srgbClr val="002060"/>
                  </a:glow>
                </a:effectLst>
              </a:rPr>
              <a:t>when</a:t>
            </a:r>
            <a:r>
              <a:rPr lang="en-US" sz="2800" dirty="0">
                <a:solidFill>
                  <a:schemeClr val="accent2">
                    <a:lumMod val="20000"/>
                    <a:lumOff val="80000"/>
                  </a:schemeClr>
                </a:solidFill>
                <a:effectLst>
                  <a:glow rad="139700">
                    <a:srgbClr val="002060"/>
                  </a:glow>
                </a:effectLst>
              </a:rPr>
              <a:t>” </a:t>
            </a:r>
            <a:r>
              <a:rPr lang="en-US" sz="2800" dirty="0"/>
              <a:t>the quail will be eaten. </a:t>
            </a:r>
          </a:p>
        </p:txBody>
      </p:sp>
    </p:spTree>
    <p:extLst>
      <p:ext uri="{BB962C8B-B14F-4D97-AF65-F5344CB8AC3E}">
        <p14:creationId xmlns:p14="http://schemas.microsoft.com/office/powerpoint/2010/main" val="353223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1000"/>
                                        <p:tgtEl>
                                          <p:spTgt spid="9">
                                            <p:txEl>
                                              <p:pRg st="2" end="2"/>
                                            </p:txEl>
                                          </p:spTgt>
                                        </p:tgtEl>
                                      </p:cBhvr>
                                    </p:animEffect>
                                    <p:anim calcmode="lin" valueType="num">
                                      <p:cBhvr>
                                        <p:cTn id="2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bg1">
                <a:lumMod val="85000"/>
              </a:schemeClr>
            </a:gs>
            <a:gs pos="29000">
              <a:srgbClr val="DDEBCF"/>
            </a:gs>
            <a:gs pos="54000">
              <a:srgbClr val="9CB86E"/>
            </a:gs>
            <a:gs pos="91000">
              <a:srgbClr val="156B13"/>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80922" y="274638"/>
            <a:ext cx="10325380" cy="1143000"/>
          </a:xfrm>
        </p:spPr>
        <p:txBody>
          <a:bodyPr>
            <a:scene3d>
              <a:camera prst="orthographicFront"/>
              <a:lightRig rig="threePt" dir="t"/>
            </a:scene3d>
            <a:sp3d extrusionH="57150">
              <a:bevelT h="25400" prst="softRound"/>
            </a:sp3d>
          </a:bodyPr>
          <a:lstStyle/>
          <a:p>
            <a:r>
              <a:rPr lang="en-US" dirty="0" smtClean="0">
                <a:solidFill>
                  <a:schemeClr val="accent4">
                    <a:lumMod val="50000"/>
                  </a:schemeClr>
                </a:solidFill>
              </a:rPr>
              <a:t>Quail/Manna Command </a:t>
            </a:r>
            <a:r>
              <a:rPr lang="en-US" sz="3600" dirty="0" smtClean="0">
                <a:solidFill>
                  <a:schemeClr val="accent4">
                    <a:lumMod val="50000"/>
                  </a:schemeClr>
                </a:solidFill>
              </a:rPr>
              <a:t>(</a:t>
            </a:r>
            <a:r>
              <a:rPr lang="en-US" sz="3600" dirty="0" err="1" smtClean="0">
                <a:solidFill>
                  <a:schemeClr val="accent4">
                    <a:lumMod val="50000"/>
                  </a:schemeClr>
                </a:solidFill>
              </a:rPr>
              <a:t>Exo</a:t>
            </a:r>
            <a:r>
              <a:rPr lang="en-US" sz="3600" dirty="0" smtClean="0">
                <a:solidFill>
                  <a:schemeClr val="accent4">
                    <a:lumMod val="50000"/>
                  </a:schemeClr>
                </a:solidFill>
              </a:rPr>
              <a:t> 16:</a:t>
            </a:r>
            <a:r>
              <a:rPr lang="en-US" sz="3600" u="sng" dirty="0" smtClean="0">
                <a:solidFill>
                  <a:schemeClr val="accent4">
                    <a:lumMod val="50000"/>
                  </a:schemeClr>
                </a:solidFill>
              </a:rPr>
              <a:t>12</a:t>
            </a:r>
            <a:r>
              <a:rPr lang="en-US" sz="3600" dirty="0" smtClean="0">
                <a:solidFill>
                  <a:schemeClr val="accent4">
                    <a:lumMod val="50000"/>
                  </a:schemeClr>
                </a:solidFill>
              </a:rPr>
              <a:t>)</a:t>
            </a:r>
            <a:endParaRPr lang="en-US" sz="3600" dirty="0">
              <a:solidFill>
                <a:schemeClr val="accent4">
                  <a:lumMod val="50000"/>
                </a:schemeClr>
              </a:solidFill>
            </a:endParaRPr>
          </a:p>
        </p:txBody>
      </p:sp>
      <p:sp>
        <p:nvSpPr>
          <p:cNvPr id="4" name="Content Placeholder 3"/>
          <p:cNvSpPr>
            <a:spLocks noGrp="1"/>
          </p:cNvSpPr>
          <p:nvPr>
            <p:ph idx="1"/>
          </p:nvPr>
        </p:nvSpPr>
        <p:spPr>
          <a:xfrm>
            <a:off x="1539552" y="1343595"/>
            <a:ext cx="10534260" cy="1866122"/>
          </a:xfrm>
        </p:spPr>
        <p:txBody>
          <a:bodyPr>
            <a:normAutofit fontScale="92500"/>
            <a:scene3d>
              <a:camera prst="orthographicFront"/>
              <a:lightRig rig="threePt" dir="t"/>
            </a:scene3d>
            <a:sp3d extrusionH="57150">
              <a:bevelT h="25400" prst="softRound"/>
            </a:sp3d>
          </a:bodyPr>
          <a:lstStyle/>
          <a:p>
            <a:pPr marL="82296" indent="0">
              <a:buNone/>
            </a:pPr>
            <a:r>
              <a:rPr lang="en-US" sz="2800" dirty="0" smtClean="0"/>
              <a:t>I </a:t>
            </a:r>
            <a:r>
              <a:rPr lang="en-US" sz="2800" dirty="0"/>
              <a:t>have heard the murmurings of the children of Israel: </a:t>
            </a:r>
            <a:r>
              <a:rPr lang="en-US" sz="2800" dirty="0" smtClean="0"/>
              <a:t/>
            </a:r>
            <a:br>
              <a:rPr lang="en-US" sz="2800" dirty="0" smtClean="0"/>
            </a:br>
            <a:r>
              <a:rPr lang="en-US" sz="2800" dirty="0" smtClean="0"/>
              <a:t>                   speak </a:t>
            </a:r>
            <a:r>
              <a:rPr lang="en-US" sz="2800" dirty="0"/>
              <a:t>unto them, saying, </a:t>
            </a:r>
            <a:endParaRPr lang="en-US" sz="2800" dirty="0" smtClean="0"/>
          </a:p>
          <a:p>
            <a:pPr marL="82296" indent="0">
              <a:buNone/>
            </a:pPr>
            <a:r>
              <a:rPr lang="en-US" sz="2800" b="1" u="sng" dirty="0" smtClean="0">
                <a:solidFill>
                  <a:schemeClr val="accent2">
                    <a:lumMod val="20000"/>
                    <a:lumOff val="80000"/>
                  </a:schemeClr>
                </a:solidFill>
                <a:effectLst>
                  <a:glow rad="203200">
                    <a:schemeClr val="accent6">
                      <a:lumMod val="50000"/>
                    </a:schemeClr>
                  </a:glow>
                </a:effectLst>
              </a:rPr>
              <a:t>At </a:t>
            </a:r>
            <a:r>
              <a:rPr lang="en-US" sz="2800" b="1" u="sng" dirty="0">
                <a:solidFill>
                  <a:schemeClr val="accent2">
                    <a:lumMod val="20000"/>
                    <a:lumOff val="80000"/>
                  </a:schemeClr>
                </a:solidFill>
                <a:effectLst>
                  <a:glow rad="203200">
                    <a:schemeClr val="accent6">
                      <a:lumMod val="50000"/>
                    </a:schemeClr>
                  </a:glow>
                </a:effectLst>
              </a:rPr>
              <a:t>even</a:t>
            </a:r>
            <a:r>
              <a:rPr lang="en-US" sz="2800" dirty="0"/>
              <a:t> </a:t>
            </a:r>
            <a:r>
              <a:rPr lang="en-US" sz="2200" i="1" dirty="0" smtClean="0"/>
              <a:t>(&lt;</a:t>
            </a:r>
            <a:r>
              <a:rPr lang="en-US" sz="2200" i="1" dirty="0" err="1" smtClean="0">
                <a:solidFill>
                  <a:schemeClr val="accent2">
                    <a:lumMod val="20000"/>
                    <a:lumOff val="80000"/>
                  </a:schemeClr>
                </a:solidFill>
                <a:effectLst>
                  <a:glow rad="127000">
                    <a:schemeClr val="accent6">
                      <a:lumMod val="50000"/>
                    </a:schemeClr>
                  </a:glow>
                </a:effectLst>
              </a:rPr>
              <a:t>beyn</a:t>
            </a:r>
            <a:r>
              <a:rPr lang="en-US" sz="2200" i="1" dirty="0" smtClean="0">
                <a:solidFill>
                  <a:schemeClr val="accent2">
                    <a:lumMod val="20000"/>
                    <a:lumOff val="80000"/>
                  </a:schemeClr>
                </a:solidFill>
                <a:effectLst>
                  <a:glow rad="127000">
                    <a:schemeClr val="accent6">
                      <a:lumMod val="50000"/>
                    </a:schemeClr>
                  </a:glow>
                </a:effectLst>
              </a:rPr>
              <a:t>  ha </a:t>
            </a:r>
            <a:r>
              <a:rPr lang="en-US" sz="2200" i="1" dirty="0">
                <a:solidFill>
                  <a:schemeClr val="accent2">
                    <a:lumMod val="20000"/>
                    <a:lumOff val="80000"/>
                  </a:schemeClr>
                </a:solidFill>
                <a:effectLst>
                  <a:glow rad="127000">
                    <a:schemeClr val="accent6">
                      <a:lumMod val="50000"/>
                    </a:schemeClr>
                  </a:glow>
                </a:effectLst>
              </a:rPr>
              <a:t>`</a:t>
            </a:r>
            <a:r>
              <a:rPr lang="en-US" sz="2200" i="1" dirty="0" err="1">
                <a:solidFill>
                  <a:schemeClr val="accent2">
                    <a:lumMod val="20000"/>
                    <a:lumOff val="80000"/>
                  </a:schemeClr>
                </a:solidFill>
                <a:effectLst>
                  <a:glow rad="127000">
                    <a:schemeClr val="accent6">
                      <a:lumMod val="50000"/>
                    </a:schemeClr>
                  </a:glow>
                </a:effectLst>
              </a:rPr>
              <a:t>arbayim</a:t>
            </a:r>
            <a:r>
              <a:rPr lang="en-US" sz="2200" i="1" dirty="0"/>
              <a:t>&gt;)</a:t>
            </a:r>
            <a:r>
              <a:rPr lang="en-US" sz="2800" dirty="0"/>
              <a:t> </a:t>
            </a:r>
            <a:r>
              <a:rPr lang="en-US" sz="2800" dirty="0" smtClean="0"/>
              <a:t>ye </a:t>
            </a:r>
            <a:r>
              <a:rPr lang="en-US" sz="2800" dirty="0"/>
              <a:t>shall eat flesh, and </a:t>
            </a:r>
            <a:r>
              <a:rPr lang="en-US" sz="2800" dirty="0" smtClean="0"/>
              <a:t/>
            </a:r>
            <a:br>
              <a:rPr lang="en-US" sz="2800" dirty="0" smtClean="0"/>
            </a:br>
            <a:r>
              <a:rPr lang="en-US" sz="2800" dirty="0" smtClean="0"/>
              <a:t>in </a:t>
            </a:r>
            <a:r>
              <a:rPr lang="en-US" sz="2800" dirty="0"/>
              <a:t>the morning </a:t>
            </a:r>
            <a:r>
              <a:rPr lang="en-US" sz="2000" i="1" dirty="0"/>
              <a:t>(at dawn twilight &lt;H1242 boqer&gt;)</a:t>
            </a:r>
            <a:r>
              <a:rPr lang="en-US" sz="2800" dirty="0"/>
              <a:t> </a:t>
            </a:r>
            <a:r>
              <a:rPr lang="en-US" sz="2800" dirty="0" smtClean="0"/>
              <a:t>ye </a:t>
            </a:r>
            <a:r>
              <a:rPr lang="en-US" sz="2800" dirty="0"/>
              <a:t>shall be filled with </a:t>
            </a:r>
            <a:r>
              <a:rPr lang="en-US" sz="2800" dirty="0" smtClean="0"/>
              <a:t>bread …</a:t>
            </a:r>
            <a:endParaRPr lang="en-US" sz="2800" dirty="0"/>
          </a:p>
        </p:txBody>
      </p:sp>
      <p:pic>
        <p:nvPicPr>
          <p:cNvPr id="3074" name="Picture 2" descr="C:\Users\Rae\Desktop\qu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251693" y="138967"/>
            <a:ext cx="1701599" cy="1661841"/>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8539" y="2296775"/>
            <a:ext cx="1319592"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#1</a:t>
            </a:r>
          </a:p>
          <a:p>
            <a:pPr algn="ctr"/>
            <a:r>
              <a:rPr lang="en-US" b="1" cap="none" spc="50" dirty="0" err="1"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 16:12</a:t>
            </a:r>
            <a:endParaRPr lang="en-US" b="1" cap="none" spc="50" dirty="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endParaRPr>
          </a:p>
        </p:txBody>
      </p:sp>
      <p:sp>
        <p:nvSpPr>
          <p:cNvPr id="9" name="Content Placeholder 3"/>
          <p:cNvSpPr txBox="1">
            <a:spLocks/>
          </p:cNvSpPr>
          <p:nvPr/>
        </p:nvSpPr>
        <p:spPr>
          <a:xfrm>
            <a:off x="1539551" y="4959872"/>
            <a:ext cx="10488386" cy="1491092"/>
          </a:xfrm>
          <a:prstGeom prst="rect">
            <a:avLst/>
          </a:prstGeom>
          <a:effectLst>
            <a:glow rad="127000">
              <a:srgbClr val="002060"/>
            </a:glow>
          </a:effectLst>
        </p:spPr>
        <p:txBody>
          <a:bodyPr>
            <a:normAutofit/>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2800" dirty="0" smtClean="0"/>
              <a:t>The Hebrew phrase used here is </a:t>
            </a:r>
            <a:r>
              <a:rPr lang="en-US" sz="2000" i="1" dirty="0" smtClean="0"/>
              <a:t>&lt;H6153 </a:t>
            </a:r>
            <a:r>
              <a:rPr lang="en-US" sz="2000" i="1" dirty="0" err="1">
                <a:solidFill>
                  <a:schemeClr val="accent2">
                    <a:lumMod val="20000"/>
                    <a:lumOff val="80000"/>
                  </a:schemeClr>
                </a:solidFill>
                <a:effectLst>
                  <a:glow rad="127000">
                    <a:schemeClr val="accent6">
                      <a:lumMod val="50000"/>
                    </a:schemeClr>
                  </a:glow>
                </a:effectLst>
              </a:rPr>
              <a:t>beyn</a:t>
            </a:r>
            <a:r>
              <a:rPr lang="en-US" sz="2000" i="1" dirty="0">
                <a:solidFill>
                  <a:schemeClr val="accent2">
                    <a:lumMod val="20000"/>
                    <a:lumOff val="80000"/>
                  </a:schemeClr>
                </a:solidFill>
                <a:effectLst>
                  <a:glow rad="127000">
                    <a:schemeClr val="accent6">
                      <a:lumMod val="50000"/>
                    </a:schemeClr>
                  </a:glow>
                </a:effectLst>
              </a:rPr>
              <a:t>  ha `</a:t>
            </a:r>
            <a:r>
              <a:rPr lang="en-US" sz="2000" i="1" dirty="0" err="1">
                <a:solidFill>
                  <a:schemeClr val="accent2">
                    <a:lumMod val="20000"/>
                    <a:lumOff val="80000"/>
                  </a:schemeClr>
                </a:solidFill>
                <a:effectLst>
                  <a:glow rad="127000">
                    <a:schemeClr val="accent6">
                      <a:lumMod val="50000"/>
                    </a:schemeClr>
                  </a:glow>
                </a:effectLst>
              </a:rPr>
              <a:t>arbayim</a:t>
            </a:r>
            <a:r>
              <a:rPr lang="en-US" sz="2000" i="1" dirty="0">
                <a:solidFill>
                  <a:schemeClr val="accent2">
                    <a:lumMod val="20000"/>
                    <a:lumOff val="80000"/>
                  </a:schemeClr>
                </a:solidFill>
                <a:effectLst>
                  <a:glow rad="127000">
                    <a:schemeClr val="accent6">
                      <a:lumMod val="50000"/>
                    </a:schemeClr>
                  </a:glow>
                </a:effectLst>
              </a:rPr>
              <a:t> </a:t>
            </a:r>
            <a:r>
              <a:rPr lang="en-US" sz="2000" i="1" dirty="0" smtClean="0"/>
              <a:t>&gt;)</a:t>
            </a:r>
            <a:r>
              <a:rPr lang="en-US" sz="2000" dirty="0" smtClean="0"/>
              <a:t> </a:t>
            </a:r>
            <a:r>
              <a:rPr lang="en-US" sz="2800" dirty="0" smtClean="0"/>
              <a:t>meaning </a:t>
            </a:r>
            <a:r>
              <a:rPr lang="en-US" sz="2800" b="1" dirty="0" smtClean="0">
                <a:solidFill>
                  <a:schemeClr val="accent2">
                    <a:lumMod val="20000"/>
                    <a:lumOff val="80000"/>
                  </a:schemeClr>
                </a:solidFill>
                <a:effectLst>
                  <a:glow rad="152400">
                    <a:schemeClr val="accent6">
                      <a:lumMod val="50000"/>
                    </a:schemeClr>
                  </a:glow>
                </a:effectLst>
              </a:rPr>
              <a:t>“between the </a:t>
            </a:r>
            <a:r>
              <a:rPr lang="en-US" sz="2800" b="1" dirty="0" err="1" smtClean="0">
                <a:solidFill>
                  <a:srgbClr val="00B0F0"/>
                </a:solidFill>
                <a:effectLst>
                  <a:glow rad="152400">
                    <a:schemeClr val="accent6">
                      <a:lumMod val="50000"/>
                    </a:schemeClr>
                  </a:glow>
                </a:effectLst>
              </a:rPr>
              <a:t>mixing</a:t>
            </a:r>
            <a:r>
              <a:rPr lang="en-US" sz="2800" b="1" dirty="0" err="1" smtClean="0">
                <a:solidFill>
                  <a:srgbClr val="C00000"/>
                </a:solidFill>
                <a:effectLst>
                  <a:glow rad="152400">
                    <a:schemeClr val="accent6">
                      <a:lumMod val="50000"/>
                    </a:schemeClr>
                  </a:glow>
                </a:effectLst>
              </a:rPr>
              <a:t>S</a:t>
            </a:r>
            <a:r>
              <a:rPr lang="en-US" sz="2800" b="1" dirty="0" smtClean="0">
                <a:solidFill>
                  <a:schemeClr val="accent2">
                    <a:lumMod val="20000"/>
                    <a:lumOff val="80000"/>
                  </a:schemeClr>
                </a:solidFill>
                <a:effectLst>
                  <a:glow rad="152400">
                    <a:schemeClr val="accent6">
                      <a:lumMod val="50000"/>
                    </a:schemeClr>
                  </a:glow>
                </a:effectLst>
              </a:rPr>
              <a:t>”</a:t>
            </a:r>
            <a:r>
              <a:rPr lang="en-US" sz="2800" b="1" dirty="0" smtClean="0"/>
              <a:t> </a:t>
            </a:r>
            <a:r>
              <a:rPr lang="en-US" sz="2800" dirty="0" smtClean="0"/>
              <a:t>– of the </a:t>
            </a:r>
            <a:r>
              <a:rPr lang="en-US" sz="2800" b="1" dirty="0" smtClean="0">
                <a:solidFill>
                  <a:schemeClr val="accent2">
                    <a:lumMod val="20000"/>
                    <a:lumOff val="80000"/>
                  </a:schemeClr>
                </a:solidFill>
                <a:effectLst>
                  <a:glow rad="190500">
                    <a:srgbClr val="002060"/>
                  </a:glow>
                </a:effectLst>
              </a:rPr>
              <a:t>Night Season </a:t>
            </a:r>
            <a:r>
              <a:rPr lang="en-US" sz="2800" dirty="0" smtClean="0"/>
              <a:t>which naturally follows the dusk twilight. </a:t>
            </a:r>
            <a:endParaRPr lang="en-US" sz="2800" dirty="0"/>
          </a:p>
        </p:txBody>
      </p:sp>
      <p:pic>
        <p:nvPicPr>
          <p:cNvPr id="11" name="Picture 10" descr="C:\Users\Rae\Desktop\16-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3163" y="3193577"/>
            <a:ext cx="9803738" cy="1618215"/>
          </a:xfrm>
          <a:prstGeom prst="rect">
            <a:avLst/>
          </a:prstGeom>
          <a:noFill/>
          <a:ln w="28575">
            <a:solidFill>
              <a:schemeClr val="accent6"/>
            </a:solidFill>
          </a:ln>
        </p:spPr>
      </p:pic>
      <p:sp>
        <p:nvSpPr>
          <p:cNvPr id="8" name="Rectangle 7"/>
          <p:cNvSpPr/>
          <p:nvPr/>
        </p:nvSpPr>
        <p:spPr>
          <a:xfrm>
            <a:off x="2757750" y="4002684"/>
            <a:ext cx="1562323" cy="618004"/>
          </a:xfrm>
          <a:prstGeom prst="rect">
            <a:avLst/>
          </a:prstGeom>
          <a:noFill/>
          <a:ln>
            <a:solidFill>
              <a:schemeClr val="accent2">
                <a:lumMod val="20000"/>
                <a:lumOff val="80000"/>
              </a:schemeClr>
            </a:solidFill>
            <a:prstDash val="dash"/>
          </a:ln>
          <a:effectLst>
            <a:glow rad="63500">
              <a:srgbClr val="002060">
                <a:alpha val="94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290796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bg1">
                <a:lumMod val="85000"/>
              </a:schemeClr>
            </a:gs>
            <a:gs pos="29000">
              <a:srgbClr val="DDEBCF"/>
            </a:gs>
            <a:gs pos="54000">
              <a:srgbClr val="9CB86E"/>
            </a:gs>
            <a:gs pos="91000">
              <a:srgbClr val="156B13"/>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51518" y="122238"/>
            <a:ext cx="10054784" cy="1143000"/>
          </a:xfrm>
        </p:spPr>
        <p:txBody>
          <a:bodyPr>
            <a:scene3d>
              <a:camera prst="orthographicFront"/>
              <a:lightRig rig="threePt" dir="t"/>
            </a:scene3d>
            <a:sp3d extrusionH="57150">
              <a:bevelT h="25400" prst="softRound"/>
            </a:sp3d>
          </a:bodyPr>
          <a:lstStyle/>
          <a:p>
            <a:r>
              <a:rPr lang="en-US" dirty="0" smtClean="0">
                <a:solidFill>
                  <a:schemeClr val="accent4">
                    <a:lumMod val="50000"/>
                  </a:schemeClr>
                </a:solidFill>
              </a:rPr>
              <a:t>Quail Mini-Summary </a:t>
            </a:r>
            <a:r>
              <a:rPr lang="en-US" sz="3600" dirty="0" smtClean="0">
                <a:solidFill>
                  <a:schemeClr val="accent4">
                    <a:lumMod val="50000"/>
                  </a:schemeClr>
                </a:solidFill>
              </a:rPr>
              <a:t>(</a:t>
            </a:r>
            <a:r>
              <a:rPr lang="en-US" sz="3600" dirty="0" err="1" smtClean="0">
                <a:solidFill>
                  <a:schemeClr val="accent4">
                    <a:lumMod val="50000"/>
                  </a:schemeClr>
                </a:solidFill>
              </a:rPr>
              <a:t>Exo</a:t>
            </a:r>
            <a:r>
              <a:rPr lang="en-US" sz="3600" dirty="0" smtClean="0">
                <a:solidFill>
                  <a:schemeClr val="accent4">
                    <a:lumMod val="50000"/>
                  </a:schemeClr>
                </a:solidFill>
              </a:rPr>
              <a:t> 16:8, 12)</a:t>
            </a:r>
            <a:endParaRPr lang="en-US" sz="3600" dirty="0">
              <a:solidFill>
                <a:schemeClr val="accent4">
                  <a:lumMod val="50000"/>
                </a:schemeClr>
              </a:solidFill>
            </a:endParaRPr>
          </a:p>
        </p:txBody>
      </p:sp>
      <p:pic>
        <p:nvPicPr>
          <p:cNvPr id="3074" name="Picture 2" descr="C:\Users\Rae\Desktop\qu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251693" y="138967"/>
            <a:ext cx="1701599" cy="1661841"/>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8539" y="2296775"/>
            <a:ext cx="1319592"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#1</a:t>
            </a:r>
          </a:p>
          <a:p>
            <a:pPr algn="ctr"/>
            <a:r>
              <a:rPr lang="en-US" b="1" cap="none" spc="50" dirty="0" err="1"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 16:12</a:t>
            </a:r>
            <a:endParaRPr lang="en-US" b="1" cap="none" spc="50" dirty="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endParaRPr>
          </a:p>
        </p:txBody>
      </p:sp>
      <p:sp>
        <p:nvSpPr>
          <p:cNvPr id="2" name="TextBox 1"/>
          <p:cNvSpPr txBox="1"/>
          <p:nvPr/>
        </p:nvSpPr>
        <p:spPr>
          <a:xfrm>
            <a:off x="1463041" y="3270356"/>
            <a:ext cx="10637520" cy="3693319"/>
          </a:xfrm>
          <a:prstGeom prst="rect">
            <a:avLst/>
          </a:prstGeom>
          <a:noFill/>
        </p:spPr>
        <p:txBody>
          <a:bodyPr wrap="square" rtlCol="0">
            <a:spAutoFit/>
            <a:scene3d>
              <a:camera prst="orthographicFront"/>
              <a:lightRig rig="threePt" dir="t"/>
            </a:scene3d>
            <a:sp3d extrusionH="57150">
              <a:bevelT w="38100" h="38100" prst="angle"/>
            </a:sp3d>
          </a:bodyPr>
          <a:lstStyle/>
          <a:p>
            <a:pPr marL="342900" indent="-342900">
              <a:lnSpc>
                <a:spcPct val="150000"/>
              </a:lnSpc>
              <a:buFont typeface="+mj-lt"/>
              <a:buAutoNum type="arabicParenR"/>
            </a:pPr>
            <a:r>
              <a:rPr lang="en-US" sz="2400" dirty="0" smtClean="0"/>
              <a:t> Verse 8:  </a:t>
            </a:r>
            <a:r>
              <a:rPr lang="en-US" sz="2400" b="1" dirty="0" smtClean="0">
                <a:solidFill>
                  <a:schemeClr val="accent5">
                    <a:lumMod val="60000"/>
                    <a:lumOff val="40000"/>
                  </a:schemeClr>
                </a:solidFill>
              </a:rPr>
              <a:t>the </a:t>
            </a:r>
            <a:r>
              <a:rPr lang="en-US" sz="2400" b="1" dirty="0">
                <a:solidFill>
                  <a:schemeClr val="accent5">
                    <a:lumMod val="60000"/>
                    <a:lumOff val="40000"/>
                  </a:schemeClr>
                </a:solidFill>
              </a:rPr>
              <a:t>quail would arrive at dusk, just after </a:t>
            </a:r>
            <a:r>
              <a:rPr lang="en-US" sz="2400" b="1" dirty="0" smtClean="0">
                <a:solidFill>
                  <a:schemeClr val="accent5">
                    <a:lumMod val="60000"/>
                    <a:lumOff val="40000"/>
                  </a:schemeClr>
                </a:solidFill>
              </a:rPr>
              <a:t>sunset </a:t>
            </a:r>
            <a:r>
              <a:rPr lang="en-US" sz="2400" dirty="0" smtClean="0"/>
              <a:t>&lt;</a:t>
            </a:r>
            <a:r>
              <a:rPr lang="en-US" sz="2400" dirty="0" smtClean="0">
                <a:solidFill>
                  <a:srgbClr val="0070C0"/>
                </a:solidFill>
              </a:rPr>
              <a:t>baa `ereb</a:t>
            </a:r>
            <a:r>
              <a:rPr lang="en-US" sz="2400" dirty="0" smtClean="0"/>
              <a:t>&gt;.  </a:t>
            </a:r>
          </a:p>
          <a:p>
            <a:pPr marL="342900" indent="-342900">
              <a:lnSpc>
                <a:spcPct val="150000"/>
              </a:lnSpc>
              <a:buFont typeface="+mj-lt"/>
              <a:buAutoNum type="arabicParenR"/>
            </a:pPr>
            <a:r>
              <a:rPr lang="en-US" sz="2400" dirty="0" smtClean="0"/>
              <a:t> </a:t>
            </a:r>
            <a:r>
              <a:rPr lang="en-US" sz="2400" b="1" dirty="0" smtClean="0">
                <a:solidFill>
                  <a:schemeClr val="accent2">
                    <a:lumMod val="20000"/>
                    <a:lumOff val="80000"/>
                  </a:schemeClr>
                </a:solidFill>
                <a:effectLst>
                  <a:glow rad="190500">
                    <a:srgbClr val="002060"/>
                  </a:glow>
                </a:effectLst>
              </a:rPr>
              <a:t>People would not be eating the quail until </a:t>
            </a:r>
            <a:r>
              <a:rPr lang="en-US" sz="2400" dirty="0" smtClean="0"/>
              <a:t> &lt;</a:t>
            </a:r>
            <a:r>
              <a:rPr lang="en-US" sz="2400" dirty="0" err="1" smtClean="0">
                <a:solidFill>
                  <a:srgbClr val="C00000"/>
                </a:solidFill>
              </a:rPr>
              <a:t>beyn</a:t>
            </a:r>
            <a:r>
              <a:rPr lang="en-US" sz="2400" dirty="0" smtClean="0">
                <a:solidFill>
                  <a:srgbClr val="C00000"/>
                </a:solidFill>
              </a:rPr>
              <a:t> ha </a:t>
            </a:r>
            <a:r>
              <a:rPr lang="en-US" sz="2400" dirty="0">
                <a:solidFill>
                  <a:srgbClr val="C00000"/>
                </a:solidFill>
              </a:rPr>
              <a:t>`</a:t>
            </a:r>
            <a:r>
              <a:rPr lang="en-US" sz="2400" dirty="0" err="1">
                <a:solidFill>
                  <a:srgbClr val="C00000"/>
                </a:solidFill>
              </a:rPr>
              <a:t>arbayim</a:t>
            </a:r>
            <a:r>
              <a:rPr lang="en-US" sz="2400" dirty="0" smtClean="0"/>
              <a:t>&gt;. </a:t>
            </a:r>
          </a:p>
          <a:p>
            <a:pPr marL="342900" indent="-342900">
              <a:lnSpc>
                <a:spcPct val="150000"/>
              </a:lnSpc>
              <a:buFont typeface="+mj-lt"/>
              <a:buAutoNum type="arabicParenR"/>
            </a:pPr>
            <a:r>
              <a:rPr lang="en-US" sz="2400" dirty="0" smtClean="0"/>
              <a:t> &lt;</a:t>
            </a:r>
            <a:r>
              <a:rPr lang="en-US" sz="2400" dirty="0" err="1" smtClean="0">
                <a:solidFill>
                  <a:srgbClr val="C00000"/>
                </a:solidFill>
              </a:rPr>
              <a:t>beyn</a:t>
            </a:r>
            <a:r>
              <a:rPr lang="en-US" sz="2400" dirty="0" smtClean="0">
                <a:solidFill>
                  <a:srgbClr val="C00000"/>
                </a:solidFill>
              </a:rPr>
              <a:t> ha </a:t>
            </a:r>
            <a:r>
              <a:rPr lang="en-US" sz="2400" dirty="0">
                <a:solidFill>
                  <a:srgbClr val="C00000"/>
                </a:solidFill>
              </a:rPr>
              <a:t>`</a:t>
            </a:r>
            <a:r>
              <a:rPr lang="en-US" sz="2400" dirty="0" err="1">
                <a:solidFill>
                  <a:srgbClr val="C00000"/>
                </a:solidFill>
              </a:rPr>
              <a:t>arbayim</a:t>
            </a:r>
            <a:r>
              <a:rPr lang="en-US" sz="2400" dirty="0" smtClean="0"/>
              <a:t>&gt;  </a:t>
            </a:r>
            <a:r>
              <a:rPr lang="en-US" sz="2400" b="1" dirty="0" smtClean="0">
                <a:solidFill>
                  <a:schemeClr val="accent5">
                    <a:lumMod val="60000"/>
                    <a:lumOff val="40000"/>
                  </a:schemeClr>
                </a:solidFill>
              </a:rPr>
              <a:t>follows</a:t>
            </a:r>
            <a:r>
              <a:rPr lang="en-US" sz="2400" dirty="0" smtClean="0"/>
              <a:t>  </a:t>
            </a:r>
            <a:r>
              <a:rPr lang="en-US" sz="2400" dirty="0"/>
              <a:t>&lt;</a:t>
            </a:r>
            <a:r>
              <a:rPr lang="en-US" sz="2400" dirty="0" err="1" smtClean="0">
                <a:solidFill>
                  <a:srgbClr val="0070C0"/>
                </a:solidFill>
              </a:rPr>
              <a:t>ba</a:t>
            </a:r>
            <a:r>
              <a:rPr lang="en-US" sz="2400" dirty="0" smtClean="0">
                <a:solidFill>
                  <a:srgbClr val="0070C0"/>
                </a:solidFill>
              </a:rPr>
              <a:t> </a:t>
            </a:r>
            <a:r>
              <a:rPr lang="en-US" sz="2400" dirty="0">
                <a:solidFill>
                  <a:srgbClr val="0070C0"/>
                </a:solidFill>
              </a:rPr>
              <a:t>`ereb</a:t>
            </a:r>
            <a:r>
              <a:rPr lang="en-US" sz="2400" dirty="0" smtClean="0"/>
              <a:t>&gt;.  </a:t>
            </a:r>
            <a:br>
              <a:rPr lang="en-US" sz="2400" dirty="0" smtClean="0"/>
            </a:br>
            <a:r>
              <a:rPr lang="en-US" sz="2400" dirty="0" smtClean="0"/>
              <a:t> (&lt;</a:t>
            </a:r>
            <a:r>
              <a:rPr lang="en-US" sz="2400" b="1" dirty="0" smtClean="0">
                <a:solidFill>
                  <a:srgbClr val="96004B"/>
                </a:solidFill>
              </a:rPr>
              <a:t>boqer H1242</a:t>
            </a:r>
            <a:r>
              <a:rPr lang="en-US" sz="2400" dirty="0" smtClean="0"/>
              <a:t>&gt; does not follow &lt;</a:t>
            </a:r>
            <a:r>
              <a:rPr lang="en-US" sz="2400" dirty="0" err="1" smtClean="0">
                <a:solidFill>
                  <a:srgbClr val="0070C0"/>
                </a:solidFill>
              </a:rPr>
              <a:t>ba</a:t>
            </a:r>
            <a:r>
              <a:rPr lang="en-US" sz="2400" dirty="0" smtClean="0">
                <a:solidFill>
                  <a:srgbClr val="0070C0"/>
                </a:solidFill>
              </a:rPr>
              <a:t> `ereb</a:t>
            </a:r>
            <a:r>
              <a:rPr lang="en-US" sz="2400" dirty="0" smtClean="0"/>
              <a:t>&gt;).</a:t>
            </a:r>
          </a:p>
          <a:p>
            <a:pPr marL="342900" indent="-342900">
              <a:lnSpc>
                <a:spcPct val="150000"/>
              </a:lnSpc>
              <a:buFont typeface="+mj-lt"/>
              <a:buAutoNum type="arabicParenR"/>
            </a:pPr>
            <a:r>
              <a:rPr lang="en-US" sz="2400" dirty="0" smtClean="0"/>
              <a:t> &lt;</a:t>
            </a:r>
            <a:r>
              <a:rPr lang="en-US" sz="2400" dirty="0" err="1" smtClean="0">
                <a:solidFill>
                  <a:srgbClr val="C00000"/>
                </a:solidFill>
              </a:rPr>
              <a:t>beyn</a:t>
            </a:r>
            <a:r>
              <a:rPr lang="en-US" sz="2400" dirty="0" smtClean="0">
                <a:solidFill>
                  <a:srgbClr val="C00000"/>
                </a:solidFill>
              </a:rPr>
              <a:t> ha </a:t>
            </a:r>
            <a:r>
              <a:rPr lang="en-US" sz="2400" dirty="0">
                <a:solidFill>
                  <a:srgbClr val="C00000"/>
                </a:solidFill>
              </a:rPr>
              <a:t>`</a:t>
            </a:r>
            <a:r>
              <a:rPr lang="en-US" sz="2400" dirty="0" err="1">
                <a:solidFill>
                  <a:srgbClr val="C00000"/>
                </a:solidFill>
              </a:rPr>
              <a:t>arbayim</a:t>
            </a:r>
            <a:r>
              <a:rPr lang="en-US" sz="2400" dirty="0" smtClean="0"/>
              <a:t>&gt; as “</a:t>
            </a:r>
            <a:r>
              <a:rPr lang="en-US" sz="2400" b="1" dirty="0" smtClean="0"/>
              <a:t>between the </a:t>
            </a:r>
            <a:r>
              <a:rPr lang="en-US" sz="2400" b="1" dirty="0" err="1" smtClean="0">
                <a:solidFill>
                  <a:srgbClr val="0070C0"/>
                </a:solidFill>
              </a:rPr>
              <a:t>mixing</a:t>
            </a:r>
            <a:r>
              <a:rPr lang="en-US" sz="2400" b="1" dirty="0" err="1" smtClean="0">
                <a:solidFill>
                  <a:srgbClr val="C00000"/>
                </a:solidFill>
              </a:rPr>
              <a:t>S</a:t>
            </a:r>
            <a:r>
              <a:rPr lang="en-US" sz="2400" dirty="0" smtClean="0"/>
              <a:t>” refers to </a:t>
            </a:r>
            <a:br>
              <a:rPr lang="en-US" sz="2400" dirty="0" smtClean="0"/>
            </a:br>
            <a:r>
              <a:rPr lang="en-US" sz="2400" dirty="0" smtClean="0"/>
              <a:t> ONLY the </a:t>
            </a:r>
            <a:r>
              <a:rPr lang="en-US" sz="2400" b="1" dirty="0">
                <a:solidFill>
                  <a:schemeClr val="accent2">
                    <a:lumMod val="20000"/>
                    <a:lumOff val="80000"/>
                  </a:schemeClr>
                </a:solidFill>
                <a:effectLst>
                  <a:glow rad="190500">
                    <a:srgbClr val="002060"/>
                  </a:glow>
                </a:effectLst>
              </a:rPr>
              <a:t>Night Season </a:t>
            </a:r>
            <a:r>
              <a:rPr lang="en-US" sz="2400" dirty="0" smtClean="0"/>
              <a:t>in </a:t>
            </a:r>
            <a:r>
              <a:rPr lang="en-US" sz="2400" dirty="0"/>
              <a:t>this account.  </a:t>
            </a:r>
            <a:endParaRPr lang="en-US" sz="2400" dirty="0" smtClean="0"/>
          </a:p>
          <a:p>
            <a:pPr marL="285750" indent="-285750">
              <a:buFont typeface="Arial" pitchFamily="34" charset="0"/>
              <a:buChar char="•"/>
            </a:pPr>
            <a:endParaRPr lang="en-US" dirty="0"/>
          </a:p>
        </p:txBody>
      </p:sp>
      <p:pic>
        <p:nvPicPr>
          <p:cNvPr id="1027" name="Picture 3" descr="C:\Users\Rae\Desktop\slow tur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5" y="4678805"/>
            <a:ext cx="1772594" cy="1221860"/>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pic>
        <p:nvPicPr>
          <p:cNvPr id="7" name="Picture 2" descr="F:\Art on Desktop - 1\#28 Moon Art\key 3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814" y="2024151"/>
            <a:ext cx="1837757" cy="1191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11651" y="1208253"/>
            <a:ext cx="8223229" cy="2062103"/>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Because there are Torah Keys in the Quail account to break open the understanding of &lt;</a:t>
            </a:r>
            <a:r>
              <a:rPr lang="en-US" sz="3200" b="1"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latin typeface="Comic Sans MS" pitchFamily="66" charset="0"/>
              </a:rPr>
              <a:t>beyn</a:t>
            </a:r>
            <a:r>
              <a:rPr lang="en-US" sz="3200" b="1"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latin typeface="Comic Sans MS" pitchFamily="66" charset="0"/>
              </a:rPr>
              <a:t> ha </a:t>
            </a:r>
            <a:r>
              <a:rPr lang="en-US" sz="3200" b="1"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latin typeface="Comic Sans MS" pitchFamily="66" charset="0"/>
              </a:rPr>
              <a:t>arbayim</a:t>
            </a:r>
            <a:r>
              <a:rPr lang="en-US"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&gt; extra information will be given. </a:t>
            </a:r>
            <a:endParaRPr lang="en-US" sz="32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endParaRPr>
          </a:p>
        </p:txBody>
      </p:sp>
      <p:sp>
        <p:nvSpPr>
          <p:cNvPr id="9" name="Sun 8"/>
          <p:cNvSpPr/>
          <p:nvPr/>
        </p:nvSpPr>
        <p:spPr>
          <a:xfrm>
            <a:off x="401320" y="37101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273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bg1">
                <a:lumMod val="85000"/>
              </a:schemeClr>
            </a:gs>
            <a:gs pos="29000">
              <a:srgbClr val="DDEBCF"/>
            </a:gs>
            <a:gs pos="54000">
              <a:srgbClr val="9CB86E"/>
            </a:gs>
            <a:gs pos="91000">
              <a:srgbClr val="156B13"/>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43319" y="90656"/>
            <a:ext cx="10054784" cy="1143000"/>
          </a:xfrm>
        </p:spPr>
        <p:txBody>
          <a:bodyPr>
            <a:scene3d>
              <a:camera prst="orthographicFront"/>
              <a:lightRig rig="threePt" dir="t"/>
            </a:scene3d>
            <a:sp3d extrusionH="57150">
              <a:bevelT h="25400" prst="softRound"/>
            </a:sp3d>
          </a:bodyPr>
          <a:lstStyle/>
          <a:p>
            <a:r>
              <a:rPr lang="en-US" dirty="0" smtClean="0">
                <a:solidFill>
                  <a:schemeClr val="accent4">
                    <a:lumMod val="50000"/>
                  </a:schemeClr>
                </a:solidFill>
              </a:rPr>
              <a:t>Quail Mini-Summary </a:t>
            </a:r>
            <a:r>
              <a:rPr lang="en-US" sz="3600" dirty="0" smtClean="0">
                <a:solidFill>
                  <a:schemeClr val="accent4">
                    <a:lumMod val="50000"/>
                  </a:schemeClr>
                </a:solidFill>
              </a:rPr>
              <a:t>(</a:t>
            </a:r>
            <a:r>
              <a:rPr lang="en-US" sz="3600" dirty="0" err="1" smtClean="0">
                <a:solidFill>
                  <a:schemeClr val="accent4">
                    <a:lumMod val="50000"/>
                  </a:schemeClr>
                </a:solidFill>
              </a:rPr>
              <a:t>con’t</a:t>
            </a:r>
            <a:r>
              <a:rPr lang="en-US" sz="3600" dirty="0" smtClean="0">
                <a:solidFill>
                  <a:schemeClr val="accent4">
                    <a:lumMod val="50000"/>
                  </a:schemeClr>
                </a:solidFill>
              </a:rPr>
              <a:t>)</a:t>
            </a:r>
            <a:endParaRPr lang="en-US" sz="3600" dirty="0">
              <a:solidFill>
                <a:schemeClr val="accent4">
                  <a:lumMod val="50000"/>
                </a:schemeClr>
              </a:solidFill>
            </a:endParaRPr>
          </a:p>
        </p:txBody>
      </p:sp>
      <p:pic>
        <p:nvPicPr>
          <p:cNvPr id="3074" name="Picture 2" descr="C:\Users\Rae\Desktop\qu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251693" y="138967"/>
            <a:ext cx="1701599" cy="1661841"/>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8539" y="2296775"/>
            <a:ext cx="1319592"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#1</a:t>
            </a:r>
          </a:p>
          <a:p>
            <a:pPr algn="ctr"/>
            <a:r>
              <a:rPr lang="en-US" b="1" cap="none" spc="50" dirty="0" err="1"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 16:12</a:t>
            </a:r>
            <a:endParaRPr lang="en-US" b="1" cap="none" spc="50" dirty="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endParaRPr>
          </a:p>
        </p:txBody>
      </p:sp>
      <p:sp>
        <p:nvSpPr>
          <p:cNvPr id="2" name="TextBox 1"/>
          <p:cNvSpPr txBox="1"/>
          <p:nvPr/>
        </p:nvSpPr>
        <p:spPr>
          <a:xfrm>
            <a:off x="1388131" y="1069289"/>
            <a:ext cx="10565161" cy="6124754"/>
          </a:xfrm>
          <a:prstGeom prst="rect">
            <a:avLst/>
          </a:prstGeom>
          <a:noFill/>
        </p:spPr>
        <p:txBody>
          <a:bodyPr wrap="square" rtlCol="0">
            <a:spAutoFit/>
            <a:scene3d>
              <a:camera prst="orthographicFront"/>
              <a:lightRig rig="threePt" dir="t"/>
            </a:scene3d>
            <a:sp3d extrusionH="57150">
              <a:bevelT w="38100" h="38100" prst="angle"/>
            </a:sp3d>
          </a:bodyPr>
          <a:lstStyle/>
          <a:p>
            <a:pPr marL="285750" indent="-285750">
              <a:buFont typeface="Arial" pitchFamily="34" charset="0"/>
              <a:buChar char="•"/>
            </a:pPr>
            <a:r>
              <a:rPr lang="en-US" dirty="0" smtClean="0"/>
              <a:t>Some may believe that &lt;</a:t>
            </a:r>
            <a:r>
              <a:rPr lang="en-US" dirty="0" err="1" smtClean="0">
                <a:solidFill>
                  <a:srgbClr val="C00000"/>
                </a:solidFill>
              </a:rPr>
              <a:t>beyn</a:t>
            </a:r>
            <a:r>
              <a:rPr lang="en-US" dirty="0" smtClean="0">
                <a:solidFill>
                  <a:srgbClr val="C00000"/>
                </a:solidFill>
              </a:rPr>
              <a:t> ha </a:t>
            </a:r>
            <a:r>
              <a:rPr lang="en-US" dirty="0">
                <a:solidFill>
                  <a:srgbClr val="C00000"/>
                </a:solidFill>
              </a:rPr>
              <a:t>`</a:t>
            </a:r>
            <a:r>
              <a:rPr lang="en-US" dirty="0" err="1">
                <a:solidFill>
                  <a:srgbClr val="C00000"/>
                </a:solidFill>
              </a:rPr>
              <a:t>arbayim</a:t>
            </a:r>
            <a:r>
              <a:rPr lang="en-US" dirty="0"/>
              <a:t>&gt; </a:t>
            </a:r>
            <a:r>
              <a:rPr lang="en-US" dirty="0" smtClean="0"/>
              <a:t>refers to </a:t>
            </a:r>
            <a:r>
              <a:rPr lang="en-US" u="sng" dirty="0" smtClean="0"/>
              <a:t>only</a:t>
            </a:r>
            <a:r>
              <a:rPr lang="en-US" dirty="0" smtClean="0"/>
              <a:t> the </a:t>
            </a:r>
            <a:r>
              <a:rPr lang="en-US" b="1" dirty="0" smtClean="0">
                <a:solidFill>
                  <a:srgbClr val="0070C0"/>
                </a:solidFill>
              </a:rPr>
              <a:t>Day Season </a:t>
            </a:r>
            <a:br>
              <a:rPr lang="en-US" b="1" dirty="0" smtClean="0">
                <a:solidFill>
                  <a:srgbClr val="0070C0"/>
                </a:solidFill>
              </a:rPr>
            </a:br>
            <a:r>
              <a:rPr lang="en-US" dirty="0" smtClean="0"/>
              <a:t>between sunrise and sunset – which is the timeframe between the Dawn mixing </a:t>
            </a:r>
            <a:br>
              <a:rPr lang="en-US" dirty="0" smtClean="0"/>
            </a:br>
            <a:r>
              <a:rPr lang="en-US" dirty="0" smtClean="0"/>
              <a:t>&lt;</a:t>
            </a:r>
            <a:r>
              <a:rPr lang="en-US" dirty="0" err="1" smtClean="0">
                <a:solidFill>
                  <a:srgbClr val="0070C0"/>
                </a:solidFill>
              </a:rPr>
              <a:t>arab</a:t>
            </a:r>
            <a:r>
              <a:rPr lang="en-US" dirty="0" smtClean="0"/>
              <a:t>&gt; and the Dusk mixing &lt;</a:t>
            </a:r>
            <a:r>
              <a:rPr lang="en-US" dirty="0" err="1" smtClean="0">
                <a:solidFill>
                  <a:srgbClr val="0070C0"/>
                </a:solidFill>
              </a:rPr>
              <a:t>arab</a:t>
            </a:r>
            <a:r>
              <a:rPr lang="en-US" dirty="0" smtClean="0"/>
              <a:t>&gt;.</a:t>
            </a:r>
          </a:p>
          <a:p>
            <a:endParaRPr lang="en-US" sz="900" dirty="0" smtClean="0"/>
          </a:p>
          <a:p>
            <a:pPr marL="285750" indent="-285750">
              <a:buFont typeface="Arial" pitchFamily="34" charset="0"/>
              <a:buChar char="•"/>
            </a:pPr>
            <a:r>
              <a:rPr lang="en-US" sz="2000" dirty="0" smtClean="0">
                <a:solidFill>
                  <a:schemeClr val="accent3">
                    <a:lumMod val="75000"/>
                  </a:schemeClr>
                </a:solidFill>
                <a:latin typeface="Comic Sans MS" pitchFamily="66" charset="0"/>
              </a:rPr>
              <a:t>As </a:t>
            </a:r>
            <a:r>
              <a:rPr lang="en-US" sz="2000" dirty="0">
                <a:solidFill>
                  <a:schemeClr val="accent3">
                    <a:lumMod val="75000"/>
                  </a:schemeClr>
                </a:solidFill>
                <a:latin typeface="Comic Sans MS" pitchFamily="66" charset="0"/>
              </a:rPr>
              <a:t>will be shown </a:t>
            </a:r>
            <a:r>
              <a:rPr lang="en-US" sz="2000" b="1" u="sng" dirty="0">
                <a:solidFill>
                  <a:schemeClr val="accent3">
                    <a:lumMod val="75000"/>
                  </a:schemeClr>
                </a:solidFill>
                <a:latin typeface="Comic Sans MS" pitchFamily="66" charset="0"/>
              </a:rPr>
              <a:t>this is the timeframe</a:t>
            </a:r>
            <a:r>
              <a:rPr lang="en-US" sz="2000" dirty="0">
                <a:solidFill>
                  <a:schemeClr val="accent3">
                    <a:lumMod val="75000"/>
                  </a:schemeClr>
                </a:solidFill>
                <a:latin typeface="Comic Sans MS" pitchFamily="66" charset="0"/>
              </a:rPr>
              <a:t> </a:t>
            </a:r>
            <a:r>
              <a:rPr lang="en-US" sz="2000" dirty="0" smtClean="0">
                <a:solidFill>
                  <a:schemeClr val="accent3">
                    <a:lumMod val="75000"/>
                  </a:schemeClr>
                </a:solidFill>
                <a:latin typeface="Comic Sans MS" pitchFamily="66" charset="0"/>
              </a:rPr>
              <a:t>“</a:t>
            </a:r>
            <a:r>
              <a:rPr lang="en-US" sz="2000" dirty="0">
                <a:solidFill>
                  <a:schemeClr val="accent3">
                    <a:lumMod val="75000"/>
                  </a:schemeClr>
                </a:solidFill>
                <a:latin typeface="Comic Sans MS" pitchFamily="66" charset="0"/>
              </a:rPr>
              <a:t>between” TWO mixings of “light and night.” </a:t>
            </a:r>
            <a:endParaRPr lang="en-US" sz="2000" dirty="0" smtClean="0">
              <a:solidFill>
                <a:schemeClr val="accent3">
                  <a:lumMod val="75000"/>
                </a:schemeClr>
              </a:solidFill>
              <a:latin typeface="Comic Sans MS" pitchFamily="66" charset="0"/>
            </a:endParaRPr>
          </a:p>
          <a:p>
            <a:r>
              <a:rPr lang="en-US" sz="900" dirty="0" smtClean="0"/>
              <a:t> </a:t>
            </a:r>
          </a:p>
          <a:p>
            <a:r>
              <a:rPr lang="en-US" sz="2400" b="1" u="sng" dirty="0" smtClean="0">
                <a:solidFill>
                  <a:srgbClr val="6F3350"/>
                </a:solidFill>
                <a:latin typeface="Comic Sans MS" pitchFamily="66" charset="0"/>
              </a:rPr>
              <a:t>Remember</a:t>
            </a:r>
            <a:r>
              <a:rPr lang="en-US" sz="2400" dirty="0" smtClean="0">
                <a:solidFill>
                  <a:srgbClr val="6F3350"/>
                </a:solidFill>
                <a:latin typeface="Comic Sans MS" pitchFamily="66" charset="0"/>
              </a:rPr>
              <a:t>:  </a:t>
            </a:r>
            <a:r>
              <a:rPr lang="en-US" sz="2400" dirty="0" smtClean="0"/>
              <a:t>The </a:t>
            </a:r>
            <a:r>
              <a:rPr lang="en-US" sz="2400" dirty="0"/>
              <a:t>Hebrew word &lt;`</a:t>
            </a:r>
            <a:r>
              <a:rPr lang="en-US" sz="2400" dirty="0" err="1">
                <a:solidFill>
                  <a:srgbClr val="C00000"/>
                </a:solidFill>
              </a:rPr>
              <a:t>arbayim</a:t>
            </a:r>
            <a:r>
              <a:rPr lang="en-US" sz="2400" dirty="0"/>
              <a:t>&gt; is plural for </a:t>
            </a:r>
            <a:r>
              <a:rPr lang="en-US" sz="2400" dirty="0" smtClean="0"/>
              <a:t>&lt;</a:t>
            </a:r>
            <a:r>
              <a:rPr lang="en-US" sz="2400" dirty="0" err="1" smtClean="0"/>
              <a:t>arab</a:t>
            </a:r>
            <a:r>
              <a:rPr lang="en-US" sz="2400" dirty="0" smtClean="0"/>
              <a:t> </a:t>
            </a:r>
            <a:r>
              <a:rPr lang="en-US" sz="2400" b="1" dirty="0" err="1" smtClean="0">
                <a:solidFill>
                  <a:srgbClr val="0070C0"/>
                </a:solidFill>
              </a:rPr>
              <a:t>mixing</a:t>
            </a:r>
            <a:r>
              <a:rPr lang="en-US" sz="2400" b="1" dirty="0" err="1" smtClean="0">
                <a:solidFill>
                  <a:srgbClr val="C00000"/>
                </a:solidFill>
              </a:rPr>
              <a:t>S</a:t>
            </a:r>
            <a:r>
              <a:rPr lang="en-US" sz="2400" dirty="0" smtClean="0"/>
              <a:t>&gt;.)</a:t>
            </a:r>
          </a:p>
          <a:p>
            <a:r>
              <a:rPr lang="en-US" sz="1100" dirty="0" smtClean="0"/>
              <a:t>  </a:t>
            </a:r>
          </a:p>
          <a:p>
            <a:pPr marL="285750" indent="-285750">
              <a:buFont typeface="Arial" pitchFamily="34" charset="0"/>
              <a:buChar char="•"/>
            </a:pPr>
            <a:r>
              <a:rPr lang="en-US" sz="2000" b="1" u="sng" dirty="0" smtClean="0">
                <a:solidFill>
                  <a:srgbClr val="6F3350"/>
                </a:solidFill>
                <a:latin typeface="Comic Sans MS" pitchFamily="66" charset="0"/>
              </a:rPr>
              <a:t>Also remember</a:t>
            </a:r>
            <a:r>
              <a:rPr lang="en-US" sz="2000" dirty="0" smtClean="0">
                <a:solidFill>
                  <a:srgbClr val="6F3350"/>
                </a:solidFill>
                <a:latin typeface="Comic Sans MS" pitchFamily="66" charset="0"/>
              </a:rPr>
              <a:t>:  </a:t>
            </a:r>
            <a:r>
              <a:rPr lang="en-US" dirty="0" smtClean="0"/>
              <a:t>There </a:t>
            </a:r>
            <a:r>
              <a:rPr lang="en-US" dirty="0"/>
              <a:t>is never more than one “evening/dusk twilight mixing” in each </a:t>
            </a:r>
            <a:r>
              <a:rPr lang="en-US" dirty="0" smtClean="0"/>
              <a:t/>
            </a:r>
            <a:br>
              <a:rPr lang="en-US" dirty="0" smtClean="0"/>
            </a:br>
            <a:r>
              <a:rPr lang="en-US" dirty="0" smtClean="0"/>
              <a:t>24 </a:t>
            </a:r>
            <a:r>
              <a:rPr lang="en-US" dirty="0"/>
              <a:t>hour cycle.  </a:t>
            </a:r>
            <a:r>
              <a:rPr lang="en-US" u="sng" dirty="0"/>
              <a:t>But, there are </a:t>
            </a:r>
            <a:r>
              <a:rPr lang="en-US" b="1" u="sng" dirty="0">
                <a:solidFill>
                  <a:srgbClr val="6F3350"/>
                </a:solidFill>
              </a:rPr>
              <a:t>TWO</a:t>
            </a:r>
            <a:r>
              <a:rPr lang="en-US" u="sng" dirty="0"/>
              <a:t> “twilight </a:t>
            </a:r>
            <a:r>
              <a:rPr lang="en-US" b="1" u="sng" dirty="0" err="1">
                <a:solidFill>
                  <a:srgbClr val="0070C0"/>
                </a:solidFill>
              </a:rPr>
              <a:t>mixing</a:t>
            </a:r>
            <a:r>
              <a:rPr lang="en-US" b="1" u="sng" dirty="0" err="1">
                <a:solidFill>
                  <a:srgbClr val="C00000"/>
                </a:solidFill>
              </a:rPr>
              <a:t>S</a:t>
            </a:r>
            <a:r>
              <a:rPr lang="en-US" u="sng" dirty="0"/>
              <a:t>” in every 24 hour cycle</a:t>
            </a:r>
            <a:r>
              <a:rPr lang="en-US" dirty="0"/>
              <a:t>.  </a:t>
            </a:r>
            <a:endParaRPr lang="en-US" dirty="0" smtClean="0"/>
          </a:p>
          <a:p>
            <a:endParaRPr lang="en-US" sz="1050" dirty="0" smtClean="0"/>
          </a:p>
          <a:p>
            <a:pPr marL="342900" indent="-342900">
              <a:buClr>
                <a:srgbClr val="96004B"/>
              </a:buClr>
              <a:buFont typeface="Wingdings" pitchFamily="2" charset="2"/>
              <a:buChar char="Ø"/>
            </a:pPr>
            <a:r>
              <a:rPr lang="en-US" sz="2000" dirty="0" smtClean="0">
                <a:latin typeface="MV Boli" pitchFamily="2" charset="0"/>
                <a:cs typeface="MV Boli" pitchFamily="2" charset="0"/>
              </a:rPr>
              <a:t>Therefore</a:t>
            </a:r>
            <a:r>
              <a:rPr lang="en-US" sz="2000" dirty="0">
                <a:latin typeface="MV Boli" pitchFamily="2" charset="0"/>
                <a:cs typeface="MV Boli" pitchFamily="2" charset="0"/>
              </a:rPr>
              <a:t>, </a:t>
            </a:r>
            <a:r>
              <a:rPr lang="en-US" sz="2000" dirty="0" smtClean="0">
                <a:latin typeface="MV Boli" pitchFamily="2" charset="0"/>
                <a:cs typeface="MV Boli" pitchFamily="2" charset="0"/>
              </a:rPr>
              <a:t>in </a:t>
            </a:r>
            <a:r>
              <a:rPr lang="en-US" sz="2000" dirty="0" err="1" smtClean="0">
                <a:latin typeface="MV Boli" pitchFamily="2" charset="0"/>
                <a:cs typeface="MV Boli" pitchFamily="2" charset="0"/>
              </a:rPr>
              <a:t>Exo</a:t>
            </a:r>
            <a:r>
              <a:rPr lang="en-US" sz="2000" dirty="0" smtClean="0">
                <a:latin typeface="MV Boli" pitchFamily="2" charset="0"/>
                <a:cs typeface="MV Boli" pitchFamily="2" charset="0"/>
              </a:rPr>
              <a:t> 16, this </a:t>
            </a:r>
            <a:r>
              <a:rPr lang="en-US" sz="2000" dirty="0">
                <a:latin typeface="MV Boli" pitchFamily="2" charset="0"/>
                <a:cs typeface="MV Boli" pitchFamily="2" charset="0"/>
              </a:rPr>
              <a:t>phrase of </a:t>
            </a:r>
            <a:r>
              <a:rPr lang="en-US" sz="2000" dirty="0" smtClean="0">
                <a:latin typeface="MV Boli" pitchFamily="2" charset="0"/>
                <a:cs typeface="MV Boli" pitchFamily="2" charset="0"/>
              </a:rPr>
              <a:t>&lt;</a:t>
            </a:r>
            <a:r>
              <a:rPr lang="en-US" sz="2000" dirty="0" err="1" smtClean="0">
                <a:solidFill>
                  <a:srgbClr val="C00000"/>
                </a:solidFill>
                <a:latin typeface="MV Boli" pitchFamily="2" charset="0"/>
                <a:cs typeface="MV Boli" pitchFamily="2" charset="0"/>
              </a:rPr>
              <a:t>beyn</a:t>
            </a:r>
            <a:r>
              <a:rPr lang="en-US" sz="2000" dirty="0" smtClean="0">
                <a:solidFill>
                  <a:srgbClr val="C00000"/>
                </a:solidFill>
                <a:latin typeface="MV Boli" pitchFamily="2" charset="0"/>
                <a:cs typeface="MV Boli" pitchFamily="2" charset="0"/>
              </a:rPr>
              <a:t> ha </a:t>
            </a:r>
            <a:r>
              <a:rPr lang="en-US" sz="2000" dirty="0">
                <a:solidFill>
                  <a:srgbClr val="C00000"/>
                </a:solidFill>
                <a:latin typeface="MV Boli" pitchFamily="2" charset="0"/>
                <a:cs typeface="MV Boli" pitchFamily="2" charset="0"/>
              </a:rPr>
              <a:t>`</a:t>
            </a:r>
            <a:r>
              <a:rPr lang="en-US" sz="2000" dirty="0" err="1">
                <a:solidFill>
                  <a:srgbClr val="C00000"/>
                </a:solidFill>
                <a:latin typeface="MV Boli" pitchFamily="2" charset="0"/>
                <a:cs typeface="MV Boli" pitchFamily="2" charset="0"/>
              </a:rPr>
              <a:t>arbayim</a:t>
            </a:r>
            <a:r>
              <a:rPr lang="en-US" sz="2000" dirty="0">
                <a:latin typeface="MV Boli" pitchFamily="2" charset="0"/>
                <a:cs typeface="MV Boli" pitchFamily="2" charset="0"/>
              </a:rPr>
              <a:t>&gt; can only apply to </a:t>
            </a:r>
            <a:r>
              <a:rPr lang="en-US" sz="2000" dirty="0" smtClean="0">
                <a:latin typeface="MV Boli" pitchFamily="2" charset="0"/>
                <a:cs typeface="MV Boli" pitchFamily="2" charset="0"/>
              </a:rPr>
              <a:t/>
            </a:r>
            <a:br>
              <a:rPr lang="en-US" sz="2000" dirty="0" smtClean="0">
                <a:latin typeface="MV Boli" pitchFamily="2" charset="0"/>
                <a:cs typeface="MV Boli" pitchFamily="2" charset="0"/>
              </a:rPr>
            </a:br>
            <a:r>
              <a:rPr lang="en-US" sz="2000" u="sng" dirty="0" smtClean="0">
                <a:latin typeface="MV Boli" pitchFamily="2" charset="0"/>
                <a:cs typeface="MV Boli" pitchFamily="2" charset="0"/>
              </a:rPr>
              <a:t>eating </a:t>
            </a:r>
            <a:r>
              <a:rPr lang="en-US" sz="2000" u="sng" dirty="0">
                <a:latin typeface="MV Boli" pitchFamily="2" charset="0"/>
                <a:cs typeface="MV Boli" pitchFamily="2" charset="0"/>
              </a:rPr>
              <a:t>the quail</a:t>
            </a:r>
            <a:r>
              <a:rPr lang="en-US" sz="2000" dirty="0">
                <a:latin typeface="MV Boli" pitchFamily="2" charset="0"/>
                <a:cs typeface="MV Boli" pitchFamily="2" charset="0"/>
              </a:rPr>
              <a:t> </a:t>
            </a:r>
            <a:r>
              <a:rPr lang="en-US" sz="2000" b="1" dirty="0">
                <a:latin typeface="MV Boli" pitchFamily="2" charset="0"/>
                <a:cs typeface="MV Boli" pitchFamily="2" charset="0"/>
              </a:rPr>
              <a:t>between</a:t>
            </a:r>
            <a:r>
              <a:rPr lang="en-US" sz="2000" dirty="0">
                <a:latin typeface="MV Boli" pitchFamily="2" charset="0"/>
                <a:cs typeface="MV Boli" pitchFamily="2" charset="0"/>
              </a:rPr>
              <a:t> the darkness of night and the breaking of the </a:t>
            </a:r>
            <a:r>
              <a:rPr lang="en-US" sz="2000" dirty="0" smtClean="0">
                <a:latin typeface="MV Boli" pitchFamily="2" charset="0"/>
                <a:cs typeface="MV Boli" pitchFamily="2" charset="0"/>
              </a:rPr>
              <a:t/>
            </a:r>
            <a:br>
              <a:rPr lang="en-US" sz="2000" dirty="0" smtClean="0">
                <a:latin typeface="MV Boli" pitchFamily="2" charset="0"/>
                <a:cs typeface="MV Boli" pitchFamily="2" charset="0"/>
              </a:rPr>
            </a:br>
            <a:r>
              <a:rPr lang="en-US" sz="2000" dirty="0" smtClean="0">
                <a:latin typeface="MV Boli" pitchFamily="2" charset="0"/>
                <a:cs typeface="MV Boli" pitchFamily="2" charset="0"/>
              </a:rPr>
              <a:t>dawn </a:t>
            </a:r>
            <a:r>
              <a:rPr lang="en-US" sz="2000" dirty="0">
                <a:latin typeface="MV Boli" pitchFamily="2" charset="0"/>
                <a:cs typeface="MV Boli" pitchFamily="2" charset="0"/>
              </a:rPr>
              <a:t>day – considered as the </a:t>
            </a:r>
            <a:r>
              <a:rPr lang="en-US" sz="2000" b="1" dirty="0" smtClean="0">
                <a:solidFill>
                  <a:schemeClr val="accent2">
                    <a:lumMod val="20000"/>
                    <a:lumOff val="80000"/>
                  </a:schemeClr>
                </a:solidFill>
                <a:effectLst>
                  <a:glow rad="190500">
                    <a:srgbClr val="002060"/>
                  </a:glow>
                </a:effectLst>
                <a:latin typeface="MV Boli" pitchFamily="2" charset="0"/>
                <a:cs typeface="MV Boli" pitchFamily="2" charset="0"/>
              </a:rPr>
              <a:t>Night Season</a:t>
            </a:r>
            <a:r>
              <a:rPr lang="en-US" sz="2000" b="1" dirty="0" smtClean="0">
                <a:solidFill>
                  <a:schemeClr val="accent2">
                    <a:lumMod val="20000"/>
                    <a:lumOff val="80000"/>
                  </a:schemeClr>
                </a:solidFill>
                <a:effectLst>
                  <a:glow rad="190500">
                    <a:srgbClr val="002060"/>
                  </a:glow>
                </a:effectLst>
                <a:latin typeface="Comic Sans MS" pitchFamily="66" charset="0"/>
                <a:cs typeface="MV Boli" pitchFamily="2" charset="0"/>
              </a:rPr>
              <a:t>.</a:t>
            </a:r>
            <a:endParaRPr lang="en-US" sz="2000" dirty="0" smtClean="0">
              <a:latin typeface="MV Boli" pitchFamily="2" charset="0"/>
              <a:cs typeface="MV Boli" pitchFamily="2" charset="0"/>
            </a:endParaRPr>
          </a:p>
          <a:p>
            <a:endParaRPr lang="en-US" sz="1050" dirty="0" smtClean="0"/>
          </a:p>
          <a:p>
            <a:r>
              <a:rPr lang="en-US" sz="2000" b="1" i="1" dirty="0" smtClean="0">
                <a:solidFill>
                  <a:srgbClr val="002060"/>
                </a:solidFill>
                <a:latin typeface="Comic Sans MS" pitchFamily="66" charset="0"/>
              </a:rPr>
              <a:t>This is the exact witness needed to verify the </a:t>
            </a:r>
            <a:r>
              <a:rPr lang="en-US" sz="2000" b="1" i="1" dirty="0" err="1" smtClean="0">
                <a:solidFill>
                  <a:srgbClr val="002060"/>
                </a:solidFill>
                <a:latin typeface="Comic Sans MS" pitchFamily="66" charset="0"/>
              </a:rPr>
              <a:t>Exo</a:t>
            </a:r>
            <a:r>
              <a:rPr lang="en-US" sz="2000" b="1" i="1" dirty="0" smtClean="0">
                <a:solidFill>
                  <a:srgbClr val="002060"/>
                </a:solidFill>
                <a:latin typeface="Comic Sans MS" pitchFamily="66" charset="0"/>
              </a:rPr>
              <a:t> 12 Passover sacrifice </a:t>
            </a:r>
            <a:br>
              <a:rPr lang="en-US" sz="2000" b="1" i="1" dirty="0" smtClean="0">
                <a:solidFill>
                  <a:srgbClr val="002060"/>
                </a:solidFill>
                <a:latin typeface="Comic Sans MS" pitchFamily="66" charset="0"/>
              </a:rPr>
            </a:br>
            <a:r>
              <a:rPr lang="en-US" sz="2000" b="1" i="1" dirty="0" smtClean="0">
                <a:solidFill>
                  <a:srgbClr val="002060"/>
                </a:solidFill>
                <a:latin typeface="Comic Sans MS" pitchFamily="66" charset="0"/>
              </a:rPr>
              <a:t>and meal in Egypt </a:t>
            </a:r>
            <a:r>
              <a:rPr lang="en-US" sz="2000" b="1" i="1" dirty="0">
                <a:solidFill>
                  <a:srgbClr val="002060"/>
                </a:solidFill>
                <a:latin typeface="Comic Sans MS" pitchFamily="66" charset="0"/>
              </a:rPr>
              <a:t>– </a:t>
            </a:r>
            <a:r>
              <a:rPr lang="en-US" sz="2000" b="1" i="1" u="sng" dirty="0" smtClean="0">
                <a:solidFill>
                  <a:srgbClr val="002060"/>
                </a:solidFill>
                <a:latin typeface="Comic Sans MS" pitchFamily="66" charset="0"/>
              </a:rPr>
              <a:t>had their placement during the</a:t>
            </a:r>
            <a:r>
              <a:rPr lang="en-US" sz="2000" b="1" i="1" dirty="0" smtClean="0">
                <a:solidFill>
                  <a:srgbClr val="002060"/>
                </a:solidFill>
                <a:latin typeface="Comic Sans MS" pitchFamily="66" charset="0"/>
              </a:rPr>
              <a:t> </a:t>
            </a:r>
            <a:r>
              <a:rPr lang="en-US" sz="2000" b="1" dirty="0" smtClean="0">
                <a:solidFill>
                  <a:schemeClr val="accent2">
                    <a:lumMod val="20000"/>
                    <a:lumOff val="80000"/>
                  </a:schemeClr>
                </a:solidFill>
                <a:effectLst>
                  <a:glow rad="190500">
                    <a:srgbClr val="002060"/>
                  </a:glow>
                </a:effectLst>
                <a:latin typeface="MV Boli" pitchFamily="2" charset="0"/>
                <a:cs typeface="MV Boli" pitchFamily="2" charset="0"/>
              </a:rPr>
              <a:t>Night </a:t>
            </a:r>
            <a:r>
              <a:rPr lang="en-US" sz="2000" b="1" dirty="0">
                <a:solidFill>
                  <a:schemeClr val="accent2">
                    <a:lumMod val="20000"/>
                    <a:lumOff val="80000"/>
                  </a:schemeClr>
                </a:solidFill>
                <a:effectLst>
                  <a:glow rad="190500">
                    <a:srgbClr val="002060"/>
                  </a:glow>
                </a:effectLst>
                <a:latin typeface="MV Boli" pitchFamily="2" charset="0"/>
                <a:cs typeface="MV Boli" pitchFamily="2" charset="0"/>
              </a:rPr>
              <a:t>Season</a:t>
            </a:r>
            <a:r>
              <a:rPr lang="en-US" b="1" dirty="0">
                <a:solidFill>
                  <a:schemeClr val="accent2">
                    <a:lumMod val="20000"/>
                    <a:lumOff val="80000"/>
                  </a:schemeClr>
                </a:solidFill>
                <a:effectLst>
                  <a:glow rad="190500">
                    <a:srgbClr val="002060"/>
                  </a:glow>
                </a:effectLst>
                <a:latin typeface="Comic Sans MS" pitchFamily="66" charset="0"/>
                <a:cs typeface="MV Boli" pitchFamily="2" charset="0"/>
              </a:rPr>
              <a:t>.</a:t>
            </a:r>
            <a:endParaRPr lang="en-US" dirty="0">
              <a:latin typeface="MV Boli" pitchFamily="2" charset="0"/>
              <a:cs typeface="MV Boli" pitchFamily="2" charset="0"/>
            </a:endParaRPr>
          </a:p>
          <a:p>
            <a:pPr marL="285750" indent="-285750">
              <a:lnSpc>
                <a:spcPct val="150000"/>
              </a:lnSpc>
              <a:buFont typeface="Arial" pitchFamily="34" charset="0"/>
              <a:buChar char="•"/>
            </a:pPr>
            <a:r>
              <a:rPr lang="en-US" dirty="0" smtClean="0">
                <a:latin typeface="Comic Sans MS" pitchFamily="66" charset="0"/>
              </a:rPr>
              <a:t>New events happened at the </a:t>
            </a:r>
            <a:r>
              <a:rPr lang="en-US" dirty="0">
                <a:latin typeface="Comic Sans MS" pitchFamily="66" charset="0"/>
              </a:rPr>
              <a:t>dawning of the new </a:t>
            </a:r>
            <a:r>
              <a:rPr lang="en-US" dirty="0" smtClean="0">
                <a:latin typeface="Comic Sans MS" pitchFamily="66" charset="0"/>
              </a:rPr>
              <a:t>day in both </a:t>
            </a:r>
            <a:r>
              <a:rPr lang="en-US" b="1" dirty="0" err="1" smtClean="0">
                <a:solidFill>
                  <a:srgbClr val="0070C0"/>
                </a:solidFill>
                <a:latin typeface="Comic Sans MS" pitchFamily="66" charset="0"/>
              </a:rPr>
              <a:t>Exo</a:t>
            </a:r>
            <a:r>
              <a:rPr lang="en-US" b="1" dirty="0" smtClean="0">
                <a:solidFill>
                  <a:srgbClr val="0070C0"/>
                </a:solidFill>
                <a:latin typeface="Comic Sans MS" pitchFamily="66" charset="0"/>
              </a:rPr>
              <a:t> 12 </a:t>
            </a:r>
            <a:r>
              <a:rPr lang="en-US" dirty="0" smtClean="0">
                <a:latin typeface="Comic Sans MS" pitchFamily="66" charset="0"/>
              </a:rPr>
              <a:t>and </a:t>
            </a:r>
            <a:r>
              <a:rPr lang="en-US" b="1" dirty="0" err="1" smtClean="0">
                <a:solidFill>
                  <a:schemeClr val="accent4">
                    <a:lumMod val="50000"/>
                  </a:schemeClr>
                </a:solidFill>
                <a:latin typeface="Comic Sans MS" pitchFamily="66" charset="0"/>
              </a:rPr>
              <a:t>Exo</a:t>
            </a:r>
            <a:r>
              <a:rPr lang="en-US" b="1" dirty="0" smtClean="0">
                <a:solidFill>
                  <a:schemeClr val="accent4">
                    <a:lumMod val="50000"/>
                  </a:schemeClr>
                </a:solidFill>
                <a:latin typeface="Comic Sans MS" pitchFamily="66" charset="0"/>
              </a:rPr>
              <a:t> 16:</a:t>
            </a:r>
          </a:p>
          <a:p>
            <a:pPr marL="800100" lvl="1" indent="-342900">
              <a:lnSpc>
                <a:spcPct val="150000"/>
              </a:lnSpc>
              <a:buFont typeface="+mj-lt"/>
              <a:buAutoNum type="arabicPeriod"/>
            </a:pPr>
            <a:r>
              <a:rPr lang="en-US" b="1" dirty="0" err="1" smtClean="0">
                <a:solidFill>
                  <a:srgbClr val="0070C0"/>
                </a:solidFill>
                <a:latin typeface="Comic Sans MS" pitchFamily="66" charset="0"/>
              </a:rPr>
              <a:t>Exo</a:t>
            </a:r>
            <a:r>
              <a:rPr lang="en-US" b="1" dirty="0" smtClean="0">
                <a:solidFill>
                  <a:srgbClr val="0070C0"/>
                </a:solidFill>
                <a:latin typeface="Comic Sans MS" pitchFamily="66" charset="0"/>
              </a:rPr>
              <a:t> 12</a:t>
            </a:r>
            <a:r>
              <a:rPr lang="en-US" dirty="0" smtClean="0">
                <a:solidFill>
                  <a:srgbClr val="0070C0"/>
                </a:solidFill>
                <a:latin typeface="Comic Sans MS" pitchFamily="66" charset="0"/>
              </a:rPr>
              <a:t>:  </a:t>
            </a:r>
            <a:r>
              <a:rPr lang="en-US" dirty="0" smtClean="0">
                <a:latin typeface="Comic Sans MS" pitchFamily="66" charset="0"/>
              </a:rPr>
              <a:t>any left-over Passover lamb had to be burned </a:t>
            </a:r>
            <a:r>
              <a:rPr lang="en-US" u="sng" dirty="0" smtClean="0">
                <a:latin typeface="Comic Sans MS" pitchFamily="66" charset="0"/>
              </a:rPr>
              <a:t>before</a:t>
            </a:r>
            <a:r>
              <a:rPr lang="en-US" dirty="0" smtClean="0">
                <a:latin typeface="Comic Sans MS" pitchFamily="66" charset="0"/>
              </a:rPr>
              <a:t> Abib 15 morning.</a:t>
            </a:r>
          </a:p>
          <a:p>
            <a:pPr marL="800100" lvl="1" indent="-342900">
              <a:lnSpc>
                <a:spcPct val="150000"/>
              </a:lnSpc>
              <a:buFont typeface="+mj-lt"/>
              <a:buAutoNum type="arabicPeriod"/>
            </a:pPr>
            <a:r>
              <a:rPr lang="en-US" b="1" dirty="0" err="1" smtClean="0">
                <a:solidFill>
                  <a:schemeClr val="accent4">
                    <a:lumMod val="50000"/>
                  </a:schemeClr>
                </a:solidFill>
                <a:latin typeface="Comic Sans MS" pitchFamily="66" charset="0"/>
              </a:rPr>
              <a:t>Exo</a:t>
            </a:r>
            <a:r>
              <a:rPr lang="en-US" b="1" dirty="0" smtClean="0">
                <a:solidFill>
                  <a:schemeClr val="accent4">
                    <a:lumMod val="50000"/>
                  </a:schemeClr>
                </a:solidFill>
                <a:latin typeface="Comic Sans MS" pitchFamily="66" charset="0"/>
              </a:rPr>
              <a:t> 16</a:t>
            </a:r>
            <a:r>
              <a:rPr lang="en-US" dirty="0" smtClean="0">
                <a:solidFill>
                  <a:schemeClr val="accent4">
                    <a:lumMod val="50000"/>
                  </a:schemeClr>
                </a:solidFill>
                <a:latin typeface="Comic Sans MS" pitchFamily="66" charset="0"/>
              </a:rPr>
              <a:t>:  </a:t>
            </a:r>
            <a:r>
              <a:rPr lang="en-US" dirty="0" smtClean="0">
                <a:latin typeface="Comic Sans MS" pitchFamily="66" charset="0"/>
              </a:rPr>
              <a:t>the </a:t>
            </a:r>
            <a:r>
              <a:rPr lang="en-US" dirty="0">
                <a:latin typeface="Comic Sans MS" pitchFamily="66" charset="0"/>
              </a:rPr>
              <a:t>manna/bread was found upon the </a:t>
            </a:r>
            <a:r>
              <a:rPr lang="en-US" dirty="0" smtClean="0">
                <a:latin typeface="Comic Sans MS" pitchFamily="66" charset="0"/>
              </a:rPr>
              <a:t>ground at the first morning twilight.</a:t>
            </a:r>
            <a:endParaRPr lang="en-US" dirty="0">
              <a:latin typeface="Comic Sans MS" pitchFamily="66" charset="0"/>
            </a:endParaRPr>
          </a:p>
          <a:p>
            <a:endParaRPr lang="en-US" dirty="0"/>
          </a:p>
        </p:txBody>
      </p:sp>
      <p:pic>
        <p:nvPicPr>
          <p:cNvPr id="1027" name="Picture 3" descr="C:\Users\Rae\Desktop\slow tur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9" y="3634060"/>
            <a:ext cx="1427154" cy="983746"/>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
        <p:nvSpPr>
          <p:cNvPr id="7" name="Sun 6"/>
          <p:cNvSpPr/>
          <p:nvPr/>
        </p:nvSpPr>
        <p:spPr>
          <a:xfrm>
            <a:off x="401320" y="37101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538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1500"/>
                                        <p:tgtEl>
                                          <p:spTgt spid="2">
                                            <p:txEl>
                                              <p:pRg st="6" end="6"/>
                                            </p:txEl>
                                          </p:spTgt>
                                        </p:tgtEl>
                                      </p:cBhvr>
                                    </p:animEffect>
                                    <p:anim calcmode="lin" valueType="num">
                                      <p:cBhvr>
                                        <p:cTn id="14" dur="1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5" dur="1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Effect transition="in" filter="fade">
                                      <p:cBhvr>
                                        <p:cTn id="20" dur="1000"/>
                                        <p:tgtEl>
                                          <p:spTgt spid="2">
                                            <p:txEl>
                                              <p:pRg st="8" end="8"/>
                                            </p:txEl>
                                          </p:spTgt>
                                        </p:tgtEl>
                                      </p:cBhvr>
                                    </p:animEffect>
                                    <p:anim calcmode="lin" valueType="num">
                                      <p:cBhvr>
                                        <p:cTn id="21"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1000"/>
                                        <p:tgtEl>
                                          <p:spTgt spid="2">
                                            <p:txEl>
                                              <p:pRg st="10" end="10"/>
                                            </p:txEl>
                                          </p:spTgt>
                                        </p:tgtEl>
                                      </p:cBhvr>
                                    </p:animEffect>
                                    <p:anim calcmode="lin" valueType="num">
                                      <p:cBhvr>
                                        <p:cTn id="2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fade">
                                      <p:cBhvr>
                                        <p:cTn id="34" dur="1000"/>
                                        <p:tgtEl>
                                          <p:spTgt spid="2">
                                            <p:txEl>
                                              <p:pRg st="11" end="11"/>
                                            </p:txEl>
                                          </p:spTgt>
                                        </p:tgtEl>
                                      </p:cBhvr>
                                    </p:animEffect>
                                    <p:anim calcmode="lin" valueType="num">
                                      <p:cBhvr>
                                        <p:cTn id="3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2">
                                            <p:txEl>
                                              <p:pRg st="12" end="12"/>
                                            </p:txEl>
                                          </p:spTgt>
                                        </p:tgtEl>
                                        <p:attrNameLst>
                                          <p:attrName>style.visibility</p:attrName>
                                        </p:attrNameLst>
                                      </p:cBhvr>
                                      <p:to>
                                        <p:strVal val="visible"/>
                                      </p:to>
                                    </p:set>
                                    <p:animEffect transition="in" filter="fade">
                                      <p:cBhvr>
                                        <p:cTn id="40" dur="1000"/>
                                        <p:tgtEl>
                                          <p:spTgt spid="2">
                                            <p:txEl>
                                              <p:pRg st="12" end="12"/>
                                            </p:txEl>
                                          </p:spTgt>
                                        </p:tgtEl>
                                      </p:cBhvr>
                                    </p:animEffect>
                                    <p:anim calcmode="lin" valueType="num">
                                      <p:cBhvr>
                                        <p:cTn id="41"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1000"/>
                                  </p:stCondLst>
                                  <p:childTnLst>
                                    <p:set>
                                      <p:cBhvr>
                                        <p:cTn id="45" dur="1" fill="hold">
                                          <p:stCondLst>
                                            <p:cond delay="0"/>
                                          </p:stCondLst>
                                        </p:cTn>
                                        <p:tgtEl>
                                          <p:spTgt spid="2">
                                            <p:txEl>
                                              <p:pRg st="13" end="13"/>
                                            </p:txEl>
                                          </p:spTgt>
                                        </p:tgtEl>
                                        <p:attrNameLst>
                                          <p:attrName>style.visibility</p:attrName>
                                        </p:attrNameLst>
                                      </p:cBhvr>
                                      <p:to>
                                        <p:strVal val="visible"/>
                                      </p:to>
                                    </p:set>
                                    <p:animEffect transition="in" filter="fade">
                                      <p:cBhvr>
                                        <p:cTn id="46" dur="1000"/>
                                        <p:tgtEl>
                                          <p:spTgt spid="2">
                                            <p:txEl>
                                              <p:pRg st="13" end="13"/>
                                            </p:txEl>
                                          </p:spTgt>
                                        </p:tgtEl>
                                      </p:cBhvr>
                                    </p:animEffect>
                                    <p:anim calcmode="lin" valueType="num">
                                      <p:cBhvr>
                                        <p:cTn id="47"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bg1">
                <a:lumMod val="85000"/>
              </a:schemeClr>
            </a:gs>
            <a:gs pos="29000">
              <a:srgbClr val="DDEBCF"/>
            </a:gs>
            <a:gs pos="54000">
              <a:srgbClr val="9CB86E"/>
            </a:gs>
            <a:gs pos="91000">
              <a:srgbClr val="156B13"/>
            </a:gs>
          </a:gsLst>
          <a:lin ang="189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04864" y="101918"/>
            <a:ext cx="10082775" cy="1143000"/>
          </a:xfrm>
        </p:spPr>
        <p:txBody>
          <a:bodyPr>
            <a:scene3d>
              <a:camera prst="orthographicFront"/>
              <a:lightRig rig="threePt" dir="t"/>
            </a:scene3d>
            <a:sp3d extrusionH="57150">
              <a:bevelT h="25400" prst="softRound"/>
            </a:sp3d>
          </a:bodyPr>
          <a:lstStyle/>
          <a:p>
            <a:r>
              <a:rPr lang="en-US" dirty="0" smtClean="0">
                <a:solidFill>
                  <a:schemeClr val="accent4">
                    <a:lumMod val="50000"/>
                  </a:schemeClr>
                </a:solidFill>
              </a:rPr>
              <a:t>Quail/Manna Arrival </a:t>
            </a:r>
            <a:r>
              <a:rPr lang="en-US" sz="3600" dirty="0" smtClean="0">
                <a:solidFill>
                  <a:schemeClr val="accent4">
                    <a:lumMod val="50000"/>
                  </a:schemeClr>
                </a:solidFill>
              </a:rPr>
              <a:t>(</a:t>
            </a:r>
            <a:r>
              <a:rPr lang="en-US" sz="3600" dirty="0" err="1" smtClean="0">
                <a:solidFill>
                  <a:schemeClr val="accent4">
                    <a:lumMod val="50000"/>
                  </a:schemeClr>
                </a:solidFill>
              </a:rPr>
              <a:t>Exo</a:t>
            </a:r>
            <a:r>
              <a:rPr lang="en-US" sz="3600" dirty="0" smtClean="0">
                <a:solidFill>
                  <a:schemeClr val="accent4">
                    <a:lumMod val="50000"/>
                  </a:schemeClr>
                </a:solidFill>
              </a:rPr>
              <a:t> 16:13)</a:t>
            </a:r>
            <a:endParaRPr lang="en-US" sz="3600" dirty="0">
              <a:solidFill>
                <a:schemeClr val="accent4">
                  <a:lumMod val="50000"/>
                </a:schemeClr>
              </a:solidFill>
            </a:endParaRPr>
          </a:p>
        </p:txBody>
      </p:sp>
      <p:sp>
        <p:nvSpPr>
          <p:cNvPr id="4" name="Content Placeholder 3"/>
          <p:cNvSpPr>
            <a:spLocks noGrp="1"/>
          </p:cNvSpPr>
          <p:nvPr>
            <p:ph idx="1"/>
          </p:nvPr>
        </p:nvSpPr>
        <p:spPr>
          <a:xfrm>
            <a:off x="1399589" y="1114889"/>
            <a:ext cx="10608906" cy="1082351"/>
          </a:xfrm>
        </p:spPr>
        <p:txBody>
          <a:bodyPr>
            <a:normAutofit/>
            <a:scene3d>
              <a:camera prst="orthographicFront"/>
              <a:lightRig rig="threePt" dir="t"/>
            </a:scene3d>
            <a:sp3d extrusionH="57150">
              <a:bevelT h="25400" prst="softRound"/>
            </a:sp3d>
          </a:bodyPr>
          <a:lstStyle/>
          <a:p>
            <a:pPr marL="82296" indent="0">
              <a:buNone/>
            </a:pPr>
            <a:r>
              <a:rPr lang="en-US" sz="2800" dirty="0" smtClean="0"/>
              <a:t>And </a:t>
            </a:r>
            <a:r>
              <a:rPr lang="en-US" sz="2800" dirty="0"/>
              <a:t>it came to pass, that at even </a:t>
            </a:r>
            <a:r>
              <a:rPr lang="en-US" sz="2200" i="1" dirty="0" smtClean="0"/>
              <a:t>(dusk </a:t>
            </a:r>
            <a:r>
              <a:rPr lang="en-US" sz="2200" i="1" dirty="0"/>
              <a:t>twilight  </a:t>
            </a:r>
            <a:r>
              <a:rPr lang="en-US" sz="2200" i="1" dirty="0" smtClean="0"/>
              <a:t>&lt;</a:t>
            </a:r>
            <a:r>
              <a:rPr lang="en-US" sz="2200" i="1" u="sng" dirty="0" smtClean="0">
                <a:solidFill>
                  <a:schemeClr val="accent5"/>
                </a:solidFill>
                <a:effectLst>
                  <a:glow rad="127000">
                    <a:schemeClr val="accent1">
                      <a:lumMod val="40000"/>
                      <a:lumOff val="60000"/>
                    </a:schemeClr>
                  </a:glow>
                </a:effectLst>
              </a:rPr>
              <a:t>baa </a:t>
            </a:r>
            <a:r>
              <a:rPr lang="en-US" sz="2200" i="1" u="sng" dirty="0">
                <a:solidFill>
                  <a:schemeClr val="accent5"/>
                </a:solidFill>
                <a:effectLst>
                  <a:glow rad="127000">
                    <a:schemeClr val="accent1">
                      <a:lumMod val="40000"/>
                      <a:lumOff val="60000"/>
                    </a:schemeClr>
                  </a:glow>
                </a:effectLst>
              </a:rPr>
              <a:t>`</a:t>
            </a:r>
            <a:r>
              <a:rPr lang="en-US" sz="2200" i="1" u="sng" dirty="0" smtClean="0">
                <a:solidFill>
                  <a:schemeClr val="accent5"/>
                </a:solidFill>
                <a:effectLst>
                  <a:glow rad="127000">
                    <a:schemeClr val="accent1">
                      <a:lumMod val="40000"/>
                      <a:lumOff val="60000"/>
                    </a:schemeClr>
                  </a:glow>
                </a:effectLst>
              </a:rPr>
              <a:t>ereb</a:t>
            </a:r>
            <a:r>
              <a:rPr lang="en-US" sz="2200" i="1" dirty="0" smtClean="0"/>
              <a:t>&gt;)</a:t>
            </a:r>
            <a:r>
              <a:rPr lang="en-US" sz="2800" dirty="0" smtClean="0"/>
              <a:t> </a:t>
            </a:r>
            <a:br>
              <a:rPr lang="en-US" sz="2800" dirty="0" smtClean="0"/>
            </a:br>
            <a:r>
              <a:rPr lang="en-US" sz="2800" dirty="0" smtClean="0"/>
              <a:t>the </a:t>
            </a:r>
            <a:r>
              <a:rPr lang="en-US" sz="2800" dirty="0"/>
              <a:t>quails came up, and covered the camp </a:t>
            </a:r>
            <a:r>
              <a:rPr lang="en-US" sz="2800" dirty="0" smtClean="0"/>
              <a:t>…</a:t>
            </a:r>
            <a:endParaRPr lang="en-US" sz="2800" dirty="0"/>
          </a:p>
        </p:txBody>
      </p:sp>
      <p:pic>
        <p:nvPicPr>
          <p:cNvPr id="3074" name="Picture 2" descr="C:\Users\Rae\Desktop\qu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326335" y="204281"/>
            <a:ext cx="1701599" cy="1661841"/>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8539" y="2296775"/>
            <a:ext cx="1319592"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#1</a:t>
            </a:r>
          </a:p>
          <a:p>
            <a:pPr algn="ctr"/>
            <a:r>
              <a:rPr lang="en-US" b="1" cap="none" spc="50" dirty="0" err="1"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 16:12</a:t>
            </a:r>
            <a:endParaRPr lang="en-US" b="1" cap="none" spc="50" dirty="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endParaRPr>
          </a:p>
        </p:txBody>
      </p:sp>
      <p:sp>
        <p:nvSpPr>
          <p:cNvPr id="9" name="Content Placeholder 3"/>
          <p:cNvSpPr txBox="1">
            <a:spLocks/>
          </p:cNvSpPr>
          <p:nvPr/>
        </p:nvSpPr>
        <p:spPr>
          <a:xfrm>
            <a:off x="1388131" y="3791894"/>
            <a:ext cx="10488386" cy="1755466"/>
          </a:xfrm>
          <a:prstGeom prst="rect">
            <a:avLst/>
          </a:prstGeom>
        </p:spPr>
        <p:txBody>
          <a:bodyPr>
            <a:normAutofit fontScale="85000" lnSpcReduction="2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2800" dirty="0"/>
              <a:t>Again, verse 13, confirms that the quail arrived at the </a:t>
            </a:r>
            <a:r>
              <a:rPr lang="en-US" sz="2800" dirty="0" smtClean="0"/>
              <a:t/>
            </a:r>
            <a:br>
              <a:rPr lang="en-US" sz="2800" dirty="0" smtClean="0"/>
            </a:br>
            <a:r>
              <a:rPr lang="en-US" sz="2000" i="1" dirty="0" smtClean="0"/>
              <a:t>&lt;</a:t>
            </a:r>
            <a:r>
              <a:rPr lang="en-US" sz="2000" i="1" u="sng" dirty="0" smtClean="0">
                <a:solidFill>
                  <a:schemeClr val="accent5"/>
                </a:solidFill>
                <a:effectLst>
                  <a:glow rad="127000">
                    <a:schemeClr val="accent1">
                      <a:lumMod val="40000"/>
                      <a:lumOff val="60000"/>
                    </a:schemeClr>
                  </a:glow>
                </a:effectLst>
              </a:rPr>
              <a:t>baa </a:t>
            </a:r>
            <a:r>
              <a:rPr lang="en-US" sz="2000" i="1" u="sng" dirty="0">
                <a:solidFill>
                  <a:schemeClr val="accent5"/>
                </a:solidFill>
                <a:effectLst>
                  <a:glow rad="127000">
                    <a:schemeClr val="accent1">
                      <a:lumMod val="40000"/>
                      <a:lumOff val="60000"/>
                    </a:schemeClr>
                  </a:glow>
                </a:effectLst>
              </a:rPr>
              <a:t>`</a:t>
            </a:r>
            <a:r>
              <a:rPr lang="en-US" sz="2000" i="1" u="sng" dirty="0" smtClean="0">
                <a:solidFill>
                  <a:schemeClr val="accent5"/>
                </a:solidFill>
                <a:effectLst>
                  <a:glow rad="127000">
                    <a:schemeClr val="accent1">
                      <a:lumMod val="40000"/>
                      <a:lumOff val="60000"/>
                    </a:schemeClr>
                  </a:glow>
                </a:effectLst>
              </a:rPr>
              <a:t>ereb</a:t>
            </a:r>
            <a:r>
              <a:rPr lang="en-US" sz="2000" i="1" dirty="0" smtClean="0"/>
              <a:t>&gt; </a:t>
            </a:r>
            <a:r>
              <a:rPr lang="en-US" sz="2800" dirty="0" smtClean="0"/>
              <a:t>meaning </a:t>
            </a:r>
            <a:r>
              <a:rPr lang="en-US" sz="2800" u="sng" dirty="0" smtClean="0">
                <a:solidFill>
                  <a:schemeClr val="accent5"/>
                </a:solidFill>
                <a:effectLst>
                  <a:glow rad="127000">
                    <a:schemeClr val="accent1">
                      <a:lumMod val="40000"/>
                      <a:lumOff val="60000"/>
                    </a:schemeClr>
                  </a:glow>
                </a:effectLst>
              </a:rPr>
              <a:t>dusk twilight</a:t>
            </a:r>
            <a:r>
              <a:rPr lang="en-US" sz="2800" dirty="0" smtClean="0"/>
              <a:t> </a:t>
            </a:r>
            <a:r>
              <a:rPr lang="en-US" sz="2800" dirty="0"/>
              <a:t>of the </a:t>
            </a:r>
            <a:r>
              <a:rPr lang="en-US" sz="2800" b="1" dirty="0">
                <a:solidFill>
                  <a:srgbClr val="0070C0"/>
                </a:solidFill>
              </a:rPr>
              <a:t>Day Season.  </a:t>
            </a:r>
            <a:endParaRPr lang="en-US" sz="2800" b="1" dirty="0" smtClean="0">
              <a:solidFill>
                <a:srgbClr val="0070C0"/>
              </a:solidFill>
            </a:endParaRPr>
          </a:p>
          <a:p>
            <a:pPr>
              <a:lnSpc>
                <a:spcPct val="120000"/>
              </a:lnSpc>
            </a:pPr>
            <a:r>
              <a:rPr lang="en-US" sz="2800" dirty="0" smtClean="0"/>
              <a:t>Exodus </a:t>
            </a:r>
            <a:r>
              <a:rPr lang="en-US" sz="2800" dirty="0"/>
              <a:t>16 is a perfect example defining the difference </a:t>
            </a:r>
            <a:r>
              <a:rPr lang="en-US" sz="2800" dirty="0" smtClean="0"/>
              <a:t/>
            </a:r>
            <a:br>
              <a:rPr lang="en-US" sz="2800" dirty="0" smtClean="0"/>
            </a:br>
            <a:r>
              <a:rPr lang="en-US" sz="2800" dirty="0" smtClean="0"/>
              <a:t>between the </a:t>
            </a:r>
            <a:r>
              <a:rPr lang="en-US" sz="2800" dirty="0"/>
              <a:t>singular </a:t>
            </a:r>
            <a:r>
              <a:rPr lang="en-US" sz="2800" dirty="0" smtClean="0"/>
              <a:t>“</a:t>
            </a:r>
            <a:r>
              <a:rPr lang="en-US" sz="2800" dirty="0" smtClean="0">
                <a:solidFill>
                  <a:schemeClr val="accent5"/>
                </a:solidFill>
                <a:effectLst>
                  <a:glow rad="127000">
                    <a:schemeClr val="accent1">
                      <a:lumMod val="40000"/>
                      <a:lumOff val="60000"/>
                    </a:schemeClr>
                  </a:glow>
                </a:effectLst>
              </a:rPr>
              <a:t>evening</a:t>
            </a:r>
            <a:r>
              <a:rPr lang="en-US" sz="2800" dirty="0" smtClean="0"/>
              <a:t>” </a:t>
            </a:r>
            <a:r>
              <a:rPr lang="en-US" sz="2800" dirty="0"/>
              <a:t>and the plural “</a:t>
            </a:r>
            <a:r>
              <a:rPr lang="en-US" sz="2800" b="1" i="1" dirty="0" err="1" smtClean="0">
                <a:solidFill>
                  <a:srgbClr val="0070C0"/>
                </a:solidFill>
              </a:rPr>
              <a:t>evening</a:t>
            </a:r>
            <a:r>
              <a:rPr lang="en-US" sz="2800" b="1" i="1" dirty="0" err="1" smtClean="0">
                <a:solidFill>
                  <a:srgbClr val="C00000"/>
                </a:solidFill>
              </a:rPr>
              <a:t>S</a:t>
            </a:r>
            <a:r>
              <a:rPr lang="en-US" sz="2800" i="1" dirty="0" smtClean="0"/>
              <a:t>.</a:t>
            </a:r>
            <a:r>
              <a:rPr lang="en-US" sz="2800" dirty="0" smtClean="0"/>
              <a:t>” </a:t>
            </a:r>
          </a:p>
        </p:txBody>
      </p:sp>
      <p:pic>
        <p:nvPicPr>
          <p:cNvPr id="12" name="Picture 11" descr="C:\Users\Rae\Desktop\16-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6347" y="2200785"/>
            <a:ext cx="9929204" cy="1446217"/>
          </a:xfrm>
          <a:prstGeom prst="rect">
            <a:avLst/>
          </a:prstGeom>
          <a:noFill/>
          <a:ln w="28575">
            <a:solidFill>
              <a:schemeClr val="accent6"/>
            </a:solidFill>
          </a:ln>
        </p:spPr>
      </p:pic>
      <p:sp>
        <p:nvSpPr>
          <p:cNvPr id="13" name="Rectangle 12"/>
          <p:cNvSpPr/>
          <p:nvPr/>
        </p:nvSpPr>
        <p:spPr>
          <a:xfrm>
            <a:off x="8854749" y="2921874"/>
            <a:ext cx="793103" cy="59099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Box 29"/>
          <p:cNvSpPr txBox="1"/>
          <p:nvPr/>
        </p:nvSpPr>
        <p:spPr>
          <a:xfrm>
            <a:off x="1688824" y="5683648"/>
            <a:ext cx="9522149" cy="91940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The mention of the plural for “</a:t>
            </a:r>
            <a:r>
              <a:rPr lang="en-US" sz="2400" b="1" spc="150" dirty="0" err="1" smtClean="0">
                <a:ln w="11430"/>
                <a:solidFill>
                  <a:srgbClr val="00B0F0"/>
                </a:solidFill>
                <a:effectLst>
                  <a:glow rad="127000">
                    <a:schemeClr val="bg1"/>
                  </a:glow>
                  <a:outerShdw blurRad="25400" algn="tl" rotWithShape="0">
                    <a:srgbClr val="000000">
                      <a:alpha val="43000"/>
                    </a:srgbClr>
                  </a:outerShdw>
                </a:effectLst>
                <a:latin typeface="Comic Sans MS" pitchFamily="66" charset="0"/>
              </a:rPr>
              <a:t>evening</a:t>
            </a:r>
            <a:r>
              <a:rPr lang="en-US" sz="2400" b="1" spc="150" dirty="0" err="1" smtClean="0">
                <a:ln w="11430"/>
                <a:solidFill>
                  <a:srgbClr val="C00000"/>
                </a:solidFill>
                <a:effectLst>
                  <a:glow rad="127000">
                    <a:schemeClr val="bg1"/>
                  </a:glow>
                  <a:outerShdw blurRad="25400" algn="tl" rotWithShape="0">
                    <a:srgbClr val="000000">
                      <a:alpha val="43000"/>
                    </a:srgbClr>
                  </a:outerShdw>
                </a:effectLst>
                <a:latin typeface="Comic Sans MS" pitchFamily="66" charset="0"/>
              </a:rPr>
              <a:t>S</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or “</a:t>
            </a:r>
            <a:r>
              <a:rPr lang="en-US" sz="2400" b="1" spc="150" dirty="0" err="1" smtClean="0">
                <a:ln w="11430"/>
                <a:solidFill>
                  <a:srgbClr val="00B0F0"/>
                </a:solidFill>
                <a:effectLst>
                  <a:glow rad="127000">
                    <a:schemeClr val="bg1"/>
                  </a:glow>
                  <a:outerShdw blurRad="25400" algn="tl" rotWithShape="0">
                    <a:srgbClr val="000000">
                      <a:alpha val="43000"/>
                    </a:srgbClr>
                  </a:outerShdw>
                </a:effectLst>
                <a:latin typeface="Comic Sans MS" pitchFamily="66" charset="0"/>
              </a:rPr>
              <a:t>mixing</a:t>
            </a:r>
            <a:r>
              <a:rPr lang="en-US" sz="2400" b="1" spc="150" dirty="0" err="1" smtClean="0">
                <a:ln w="11430"/>
                <a:solidFill>
                  <a:srgbClr val="C00000"/>
                </a:solidFill>
                <a:effectLst>
                  <a:glow rad="127000">
                    <a:schemeClr val="bg1"/>
                  </a:glow>
                  <a:outerShdw blurRad="25400" algn="tl" rotWithShape="0">
                    <a:srgbClr val="000000">
                      <a:alpha val="43000"/>
                    </a:srgbClr>
                  </a:outerShdw>
                </a:effectLst>
                <a:latin typeface="Comic Sans MS" pitchFamily="66" charset="0"/>
              </a:rPr>
              <a:t>S</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a:t>
            </a:r>
            <a:b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has nothing to do with any day commencement.</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grpSp>
        <p:nvGrpSpPr>
          <p:cNvPr id="10" name="Group 9"/>
          <p:cNvGrpSpPr/>
          <p:nvPr/>
        </p:nvGrpSpPr>
        <p:grpSpPr>
          <a:xfrm>
            <a:off x="143703" y="5067689"/>
            <a:ext cx="1244428" cy="1397262"/>
            <a:chOff x="714375" y="3764051"/>
            <a:chExt cx="1244428" cy="1397262"/>
          </a:xfrm>
        </p:grpSpPr>
        <p:sp>
          <p:nvSpPr>
            <p:cNvPr id="11" name="Oval 10"/>
            <p:cNvSpPr/>
            <p:nvPr/>
          </p:nvSpPr>
          <p:spPr>
            <a:xfrm>
              <a:off x="727065" y="3764051"/>
              <a:ext cx="1231738" cy="123191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pic>
        <p:nvPicPr>
          <p:cNvPr id="16" name="Picture 2" descr="F:\Art on Desktop - 1\#28 Moon Art\key 3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9612" y="3926503"/>
            <a:ext cx="2111999" cy="1369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585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75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750"/>
                                        <p:tgtEl>
                                          <p:spTgt spid="9"/>
                                        </p:tgtEl>
                                      </p:cBhvr>
                                    </p:animEffect>
                                    <p:anim calcmode="lin" valueType="num">
                                      <p:cBhvr>
                                        <p:cTn id="13" dur="1750" fill="hold"/>
                                        <p:tgtEl>
                                          <p:spTgt spid="9"/>
                                        </p:tgtEl>
                                        <p:attrNameLst>
                                          <p:attrName>ppt_x</p:attrName>
                                        </p:attrNameLst>
                                      </p:cBhvr>
                                      <p:tavLst>
                                        <p:tav tm="0">
                                          <p:val>
                                            <p:strVal val="#ppt_x"/>
                                          </p:val>
                                        </p:tav>
                                        <p:tav tm="100000">
                                          <p:val>
                                            <p:strVal val="#ppt_x"/>
                                          </p:val>
                                        </p:tav>
                                      </p:tavLst>
                                    </p:anim>
                                    <p:anim calcmode="lin" valueType="num">
                                      <p:cBhvr>
                                        <p:cTn id="14" dur="1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500"/>
                                        <p:tgtEl>
                                          <p:spTgt spid="10"/>
                                        </p:tgtEl>
                                      </p:cBhvr>
                                    </p:animEffect>
                                  </p:childTnLst>
                                </p:cTn>
                              </p:par>
                            </p:childTnLst>
                          </p:cTn>
                        </p:par>
                        <p:par>
                          <p:cTn id="20" fill="hold">
                            <p:stCondLst>
                              <p:cond delay="1500"/>
                            </p:stCondLst>
                            <p:childTnLst>
                              <p:par>
                                <p:cTn id="21" presetID="22" presetClass="entr" presetSubtype="8" fill="hold" nodeType="afterEffect">
                                  <p:stCondLst>
                                    <p:cond delay="75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left)">
                                      <p:cBhvr>
                                        <p:cTn id="23" dur="1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61714" y="3844890"/>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mixings)</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280831" y="6969688"/>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strike="sngStrike"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strike="sngStrike"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strike="sngStrike"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strike="sngStrike"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strike="sngStrike"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strike="sngStrike"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strike="sngStrike"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strike="sngStrike"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strike="sngStrike"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strike="sngStrike"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strike="sngStrike" cap="none" spc="0" dirty="0" smtClean="0">
                <a:ln w="1905"/>
                <a:solidFill>
                  <a:srgbClr val="0070C0"/>
                </a:solidFill>
                <a:effectLst>
                  <a:innerShdw blurRad="69850" dist="43180" dir="5400000">
                    <a:srgbClr val="000000">
                      <a:alpha val="65000"/>
                    </a:srgbClr>
                  </a:innerShdw>
                </a:effectLst>
                <a:latin typeface="Comic Sans MS" pitchFamily="66" charset="0"/>
              </a:rPr>
              <a:t> mixings)</a:t>
            </a:r>
            <a:endParaRPr lang="en-US" sz="2000" b="1" strike="sngStrike"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7259" y="4084179"/>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4" name="Straight Arrow Connector 3"/>
          <p:cNvCxnSpPr/>
          <p:nvPr/>
        </p:nvCxnSpPr>
        <p:spPr>
          <a:xfrm>
            <a:off x="6485028" y="3213451"/>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141457" y="3213451"/>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7177" y="4226911"/>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41631" y="4226911"/>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33117" y="2965579"/>
            <a:ext cx="322122" cy="1911572"/>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6537" y="382051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1591" y="381035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17474" y="2852772"/>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87177" y="3678270"/>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604413" y="2862932"/>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97191" y="2396397"/>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297963" y="1326231"/>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505993" y="3534761"/>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9473" y="3819005"/>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41630" y="3678269"/>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33715" y="2396397"/>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7578" y="1335658"/>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1209831" y="836465"/>
            <a:ext cx="10820400" cy="129091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phrase </a:t>
            </a:r>
            <a:r>
              <a:rPr lang="en-US" sz="24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u="sng" dirty="0">
                <a:ln>
                  <a:solidFill>
                    <a:srgbClr val="002060"/>
                  </a:solidFill>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two</a:t>
            </a:r>
            <a:r>
              <a:rPr lang="en-US" sz="24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r>
              <a:rPr lang="en-US" sz="2400" dirty="0" err="1" smtClean="0">
                <a:ln>
                  <a:solidFill>
                    <a:srgbClr val="002060"/>
                  </a:solidFill>
                  <a:prstDash val="solid"/>
                </a:ln>
                <a:solidFill>
                  <a:srgbClr val="0070C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r>
            <a:br>
              <a:rPr lang="en-US" sz="24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in </a:t>
            </a:r>
            <a:r>
              <a:rPr lang="en-US" sz="2400" dirty="0" err="1"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Exo</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16 aligns with ONLY</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Night Season.</a:t>
            </a:r>
            <a:endParaRPr lang="en-US" sz="1600" dirty="0">
              <a:ln>
                <a:noFill/>
                <a:prstDash val="solid"/>
              </a:ln>
              <a:solidFill>
                <a:srgbClr val="00B050"/>
              </a:solidFill>
            </a:endParaRPr>
          </a:p>
        </p:txBody>
      </p:sp>
      <p:sp>
        <p:nvSpPr>
          <p:cNvPr id="35" name="Rectangle 34"/>
          <p:cNvSpPr/>
          <p:nvPr/>
        </p:nvSpPr>
        <p:spPr>
          <a:xfrm>
            <a:off x="2770981" y="4071535"/>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40863" y="3448220"/>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3092168" y="5546034"/>
            <a:ext cx="7513020" cy="91940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It is impossible for &lt;</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beyn</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ha </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arbayim</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&gt; </a:t>
            </a:r>
            <a:b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to qualify for the Day Season in </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Exo</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16.</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7" name="Title 2"/>
          <p:cNvSpPr txBox="1">
            <a:spLocks/>
          </p:cNvSpPr>
          <p:nvPr/>
        </p:nvSpPr>
        <p:spPr>
          <a:xfrm>
            <a:off x="1265817" y="-11900"/>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ln>
                  <a:solidFill>
                    <a:srgbClr val="002060"/>
                  </a:solidFill>
                </a:ln>
                <a:solidFill>
                  <a:schemeClr val="accent4">
                    <a:lumMod val="50000"/>
                  </a:schemeClr>
                </a:solidFill>
              </a:rPr>
              <a:t>The Quail of the 2</a:t>
            </a:r>
            <a:r>
              <a:rPr lang="en-US" baseline="30000" dirty="0" smtClean="0">
                <a:ln>
                  <a:solidFill>
                    <a:srgbClr val="002060"/>
                  </a:solidFill>
                </a:ln>
                <a:solidFill>
                  <a:schemeClr val="accent4">
                    <a:lumMod val="50000"/>
                  </a:schemeClr>
                </a:solidFill>
              </a:rPr>
              <a:t>nd</a:t>
            </a:r>
            <a:r>
              <a:rPr lang="en-US" dirty="0" smtClean="0">
                <a:ln>
                  <a:solidFill>
                    <a:srgbClr val="002060"/>
                  </a:solidFill>
                </a:ln>
                <a:solidFill>
                  <a:schemeClr val="accent4">
                    <a:lumMod val="50000"/>
                  </a:schemeClr>
                </a:solidFill>
              </a:rPr>
              <a:t> Month</a:t>
            </a:r>
            <a:endParaRPr lang="en-US" dirty="0">
              <a:ln>
                <a:solidFill>
                  <a:srgbClr val="002060"/>
                </a:solidFill>
              </a:ln>
              <a:solidFill>
                <a:schemeClr val="accent4">
                  <a:lumMod val="50000"/>
                </a:schemeClr>
              </a:solidFill>
            </a:endParaRPr>
          </a:p>
        </p:txBody>
      </p:sp>
      <p:sp>
        <p:nvSpPr>
          <p:cNvPr id="2" name="TextBox 1"/>
          <p:cNvSpPr txBox="1"/>
          <p:nvPr/>
        </p:nvSpPr>
        <p:spPr>
          <a:xfrm>
            <a:off x="5760720" y="2044847"/>
            <a:ext cx="1813099" cy="92333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smtClean="0">
                <a:solidFill>
                  <a:schemeClr val="accent5">
                    <a:lumMod val="60000"/>
                    <a:lumOff val="40000"/>
                  </a:schemeClr>
                </a:solidFill>
              </a:rPr>
              <a:t>1. Arrival of the quail at &lt;ereb&gt; dusk.</a:t>
            </a:r>
            <a:endParaRPr lang="en-US" b="1" dirty="0">
              <a:solidFill>
                <a:schemeClr val="accent5">
                  <a:lumMod val="60000"/>
                  <a:lumOff val="40000"/>
                </a:schemeClr>
              </a:solidFill>
            </a:endParaRPr>
          </a:p>
        </p:txBody>
      </p:sp>
      <p:sp>
        <p:nvSpPr>
          <p:cNvPr id="29" name="TextBox 28"/>
          <p:cNvSpPr txBox="1"/>
          <p:nvPr/>
        </p:nvSpPr>
        <p:spPr>
          <a:xfrm>
            <a:off x="7417837" y="2803030"/>
            <a:ext cx="2671746" cy="923330"/>
          </a:xfrm>
          <a:prstGeom prst="rect">
            <a:avLst/>
          </a:prstGeom>
          <a:noFill/>
        </p:spPr>
        <p:txBody>
          <a:bodyPr wrap="square" rtlCol="0">
            <a:spAutoFit/>
          </a:bodyPr>
          <a:lstStyle/>
          <a:p>
            <a:pPr algn="ctr"/>
            <a:r>
              <a:rPr lang="en-US" dirty="0" smtClean="0"/>
              <a:t>2. Preparation &amp; eating of the quail during the </a:t>
            </a:r>
            <a:r>
              <a:rPr lang="en-US" b="1" dirty="0">
                <a:solidFill>
                  <a:schemeClr val="accent2">
                    <a:lumMod val="20000"/>
                    <a:lumOff val="80000"/>
                  </a:schemeClr>
                </a:solidFill>
                <a:effectLst>
                  <a:glow rad="190500">
                    <a:srgbClr val="002060"/>
                  </a:glow>
                </a:effectLst>
                <a:latin typeface="MV Boli" pitchFamily="2" charset="0"/>
                <a:cs typeface="MV Boli" pitchFamily="2" charset="0"/>
              </a:rPr>
              <a:t>Night Season</a:t>
            </a:r>
            <a:r>
              <a:rPr lang="en-US" b="1" dirty="0" smtClean="0">
                <a:solidFill>
                  <a:schemeClr val="accent2">
                    <a:lumMod val="20000"/>
                    <a:lumOff val="80000"/>
                  </a:schemeClr>
                </a:solidFill>
                <a:effectLst>
                  <a:glow rad="190500">
                    <a:srgbClr val="002060"/>
                  </a:glow>
                </a:effectLst>
                <a:latin typeface="Comic Sans MS" pitchFamily="66" charset="0"/>
                <a:cs typeface="MV Boli" pitchFamily="2" charset="0"/>
              </a:rPr>
              <a:t>.</a:t>
            </a:r>
            <a:endParaRPr lang="en-US" dirty="0">
              <a:latin typeface="MV Boli" pitchFamily="2" charset="0"/>
              <a:cs typeface="MV Boli" pitchFamily="2" charset="0"/>
            </a:endParaRPr>
          </a:p>
        </p:txBody>
      </p:sp>
      <p:sp>
        <p:nvSpPr>
          <p:cNvPr id="39" name="Rectangle 38"/>
          <p:cNvSpPr/>
          <p:nvPr/>
        </p:nvSpPr>
        <p:spPr>
          <a:xfrm>
            <a:off x="68539" y="2296775"/>
            <a:ext cx="1319592" cy="646331"/>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#1</a:t>
            </a:r>
          </a:p>
          <a:p>
            <a:pPr algn="ctr"/>
            <a:r>
              <a:rPr lang="en-US" b="1" cap="none" spc="50" dirty="0" err="1"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rPr>
              <a:t> 16:12</a:t>
            </a:r>
            <a:endParaRPr lang="en-US" b="1" cap="none" spc="50" dirty="0">
              <a:ln w="13500">
                <a:solidFill>
                  <a:schemeClr val="accent1">
                    <a:shade val="2500"/>
                    <a:alpha val="6500"/>
                  </a:schemeClr>
                </a:solidFill>
                <a:prstDash val="solid"/>
              </a:ln>
              <a:solidFill>
                <a:schemeClr val="accent4">
                  <a:lumMod val="50000"/>
                  <a:alpha val="95000"/>
                </a:schemeClr>
              </a:solidFill>
              <a:effectLst>
                <a:innerShdw blurRad="50900" dist="38500" dir="13500000">
                  <a:srgbClr val="000000">
                    <a:alpha val="60000"/>
                  </a:srgbClr>
                </a:innerShdw>
              </a:effectLst>
            </a:endParaRPr>
          </a:p>
        </p:txBody>
      </p:sp>
      <p:sp>
        <p:nvSpPr>
          <p:cNvPr id="40" name="Rectangle 39"/>
          <p:cNvSpPr/>
          <p:nvPr/>
        </p:nvSpPr>
        <p:spPr>
          <a:xfrm>
            <a:off x="6545319" y="2897072"/>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pic>
        <p:nvPicPr>
          <p:cNvPr id="41" name="Picture 2" descr="C:\Users\Rae\Desktop\qu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33" y="3102943"/>
            <a:ext cx="1865347" cy="1661841"/>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171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par>
                          <p:cTn id="8" fill="hold">
                            <p:stCondLst>
                              <p:cond delay="2500"/>
                            </p:stCondLst>
                            <p:childTnLst>
                              <p:par>
                                <p:cTn id="9" presetID="16" presetClass="entr" presetSubtype="21" fill="hold" grpId="0" nodeType="afterEffect">
                                  <p:stCondLst>
                                    <p:cond delay="150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2000"/>
                                        <p:tgtEl>
                                          <p:spTgt spid="29"/>
                                        </p:tgtEl>
                                      </p:cBhvr>
                                    </p:animEffect>
                                  </p:childTnLst>
                                </p:cTn>
                              </p:par>
                            </p:childTnLst>
                          </p:cTn>
                        </p:par>
                        <p:par>
                          <p:cTn id="12" fill="hold">
                            <p:stCondLst>
                              <p:cond delay="6000"/>
                            </p:stCondLst>
                            <p:childTnLst>
                              <p:par>
                                <p:cTn id="13" presetID="22" presetClass="entr" presetSubtype="1" fill="hold" grpId="0" nodeType="afterEffect">
                                  <p:stCondLst>
                                    <p:cond delay="150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250"/>
                                        <p:tgtEl>
                                          <p:spTgt spid="36"/>
                                        </p:tgtEl>
                                      </p:cBhvr>
                                    </p:animEffect>
                                    <p:anim calcmode="lin" valueType="num">
                                      <p:cBhvr>
                                        <p:cTn id="21" dur="1250" fill="hold"/>
                                        <p:tgtEl>
                                          <p:spTgt spid="36"/>
                                        </p:tgtEl>
                                        <p:attrNameLst>
                                          <p:attrName>ppt_x</p:attrName>
                                        </p:attrNameLst>
                                      </p:cBhvr>
                                      <p:tavLst>
                                        <p:tav tm="0">
                                          <p:val>
                                            <p:strVal val="#ppt_x"/>
                                          </p:val>
                                        </p:tav>
                                        <p:tav tm="100000">
                                          <p:val>
                                            <p:strVal val="#ppt_x"/>
                                          </p:val>
                                        </p:tav>
                                      </p:tavLst>
                                    </p:anim>
                                    <p:anim calcmode="lin" valueType="num">
                                      <p:cBhvr>
                                        <p:cTn id="22" dur="1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P spid="2" grpId="0"/>
      <p:bldP spid="2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5">
                <a:lumMod val="20000"/>
                <a:lumOff val="80000"/>
              </a:schemeClr>
            </a:gs>
            <a:gs pos="58000">
              <a:schemeClr val="accent1">
                <a:lumMod val="60000"/>
                <a:lumOff val="40000"/>
              </a:schemeClr>
            </a:gs>
            <a:gs pos="44000">
              <a:schemeClr val="accent1">
                <a:lumMod val="60000"/>
                <a:lumOff val="40000"/>
              </a:schemeClr>
            </a:gs>
            <a:gs pos="2000">
              <a:schemeClr val="accent3">
                <a:lumMod val="20000"/>
                <a:lumOff val="80000"/>
              </a:schemeClr>
            </a:gs>
            <a:gs pos="79000">
              <a:schemeClr val="accent5">
                <a:lumMod val="40000"/>
                <a:lumOff val="60000"/>
              </a:schemeClr>
            </a:gs>
            <a:gs pos="100000">
              <a:schemeClr val="accent5">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27584" y="30798"/>
            <a:ext cx="10484000" cy="1143000"/>
          </a:xfrm>
        </p:spPr>
        <p:txBody>
          <a:bodyPr>
            <a:normAutofit/>
            <a:scene3d>
              <a:camera prst="orthographicFront"/>
              <a:lightRig rig="threePt" dir="t"/>
            </a:scene3d>
            <a:sp3d extrusionH="57150">
              <a:bevelT h="25400" prst="softRound"/>
            </a:sp3d>
          </a:bodyPr>
          <a:lstStyle/>
          <a:p>
            <a:r>
              <a:rPr lang="en-US" dirty="0">
                <a:solidFill>
                  <a:srgbClr val="0070C0"/>
                </a:solidFill>
              </a:rPr>
              <a:t>B</a:t>
            </a:r>
            <a:r>
              <a:rPr lang="en-US" dirty="0" smtClean="0">
                <a:solidFill>
                  <a:srgbClr val="0070C0"/>
                </a:solidFill>
              </a:rPr>
              <a:t>) Daily Morning &amp; Evening Sacrifices </a:t>
            </a:r>
            <a:endParaRPr lang="en-US" dirty="0">
              <a:solidFill>
                <a:srgbClr val="0070C0"/>
              </a:solidFill>
            </a:endParaRPr>
          </a:p>
        </p:txBody>
      </p:sp>
      <p:sp>
        <p:nvSpPr>
          <p:cNvPr id="4" name="Content Placeholder 3"/>
          <p:cNvSpPr>
            <a:spLocks noGrp="1"/>
          </p:cNvSpPr>
          <p:nvPr>
            <p:ph idx="1"/>
          </p:nvPr>
        </p:nvSpPr>
        <p:spPr>
          <a:xfrm>
            <a:off x="1467320" y="1021080"/>
            <a:ext cx="10525760" cy="5844294"/>
          </a:xfrm>
        </p:spPr>
        <p:txBody>
          <a:bodyPr>
            <a:normAutofit fontScale="70000" lnSpcReduction="20000"/>
            <a:scene3d>
              <a:camera prst="orthographicFront"/>
              <a:lightRig rig="threePt" dir="t"/>
            </a:scene3d>
            <a:sp3d extrusionH="57150">
              <a:bevelT w="82550" h="38100" prst="coolSlant"/>
            </a:sp3d>
          </a:bodyPr>
          <a:lstStyle/>
          <a:p>
            <a:pPr>
              <a:lnSpc>
                <a:spcPct val="120000"/>
              </a:lnSpc>
            </a:pPr>
            <a:r>
              <a:rPr lang="en-US" dirty="0">
                <a:solidFill>
                  <a:srgbClr val="0070C0"/>
                </a:solidFill>
              </a:rPr>
              <a:t>Before this discussion proceeds to the Daily Sacrifices, </a:t>
            </a:r>
            <a:r>
              <a:rPr lang="en-US" dirty="0">
                <a:solidFill>
                  <a:srgbClr val="FF0000"/>
                </a:solidFill>
              </a:rPr>
              <a:t>one should be aware that the priests (in the Gospels) at the sanctuary were NO LONGER offering </a:t>
            </a:r>
            <a:r>
              <a:rPr lang="en-US" dirty="0" smtClean="0">
                <a:solidFill>
                  <a:srgbClr val="FF0000"/>
                </a:solidFill>
              </a:rPr>
              <a:t/>
            </a:r>
            <a:br>
              <a:rPr lang="en-US" dirty="0" smtClean="0">
                <a:solidFill>
                  <a:srgbClr val="FF0000"/>
                </a:solidFill>
              </a:rPr>
            </a:br>
            <a:r>
              <a:rPr lang="en-US" dirty="0" smtClean="0">
                <a:solidFill>
                  <a:srgbClr val="FF0000"/>
                </a:solidFill>
              </a:rPr>
              <a:t>the </a:t>
            </a:r>
            <a:r>
              <a:rPr lang="en-US" dirty="0">
                <a:solidFill>
                  <a:srgbClr val="FF0000"/>
                </a:solidFill>
              </a:rPr>
              <a:t>Daily Sacrifices according to the Torah instructions.  </a:t>
            </a:r>
            <a:endParaRPr lang="en-US" dirty="0" smtClean="0">
              <a:solidFill>
                <a:srgbClr val="FF0000"/>
              </a:solidFill>
            </a:endParaRPr>
          </a:p>
          <a:p>
            <a:pPr>
              <a:lnSpc>
                <a:spcPct val="120000"/>
              </a:lnSpc>
            </a:pPr>
            <a:r>
              <a:rPr lang="en-US" b="1" dirty="0" smtClean="0">
                <a:solidFill>
                  <a:srgbClr val="C00000"/>
                </a:solidFill>
              </a:rPr>
              <a:t>Somehow </a:t>
            </a:r>
            <a:r>
              <a:rPr lang="en-US" b="1" dirty="0">
                <a:solidFill>
                  <a:srgbClr val="C00000"/>
                </a:solidFill>
              </a:rPr>
              <a:t>the morning and evening sacrifices </a:t>
            </a:r>
            <a:r>
              <a:rPr lang="en-US" sz="2600" dirty="0" smtClean="0">
                <a:solidFill>
                  <a:srgbClr val="0070C0"/>
                </a:solidFill>
              </a:rPr>
              <a:t>(to </a:t>
            </a:r>
            <a:r>
              <a:rPr lang="en-US" sz="2600" dirty="0">
                <a:solidFill>
                  <a:srgbClr val="0070C0"/>
                </a:solidFill>
              </a:rPr>
              <a:t>be offered at dawn and </a:t>
            </a:r>
            <a:r>
              <a:rPr lang="en-US" sz="2600" dirty="0" smtClean="0">
                <a:solidFill>
                  <a:srgbClr val="0070C0"/>
                </a:solidFill>
              </a:rPr>
              <a:t>dusk according to the Torah) </a:t>
            </a:r>
            <a:r>
              <a:rPr lang="en-US" sz="2600" dirty="0" smtClean="0">
                <a:solidFill>
                  <a:srgbClr val="C00000"/>
                </a:solidFill>
              </a:rPr>
              <a:t> </a:t>
            </a:r>
            <a:r>
              <a:rPr lang="en-US" b="1" dirty="0" smtClean="0">
                <a:solidFill>
                  <a:srgbClr val="C00000"/>
                </a:solidFill>
              </a:rPr>
              <a:t>were </a:t>
            </a:r>
            <a:r>
              <a:rPr lang="en-US" b="1" dirty="0">
                <a:solidFill>
                  <a:srgbClr val="C00000"/>
                </a:solidFill>
              </a:rPr>
              <a:t>moved</a:t>
            </a:r>
            <a:r>
              <a:rPr lang="en-US" dirty="0">
                <a:solidFill>
                  <a:srgbClr val="C00000"/>
                </a:solidFill>
              </a:rPr>
              <a:t>, or </a:t>
            </a:r>
            <a:r>
              <a:rPr lang="en-US" b="1" dirty="0">
                <a:solidFill>
                  <a:srgbClr val="C00000"/>
                </a:solidFill>
              </a:rPr>
              <a:t>changed</a:t>
            </a:r>
            <a:r>
              <a:rPr lang="en-US" dirty="0">
                <a:solidFill>
                  <a:srgbClr val="C00000"/>
                </a:solidFill>
              </a:rPr>
              <a:t>, to the 3</a:t>
            </a:r>
            <a:r>
              <a:rPr lang="en-US" baseline="30000" dirty="0">
                <a:solidFill>
                  <a:srgbClr val="C00000"/>
                </a:solidFill>
              </a:rPr>
              <a:t>rd</a:t>
            </a:r>
            <a:r>
              <a:rPr lang="en-US" dirty="0">
                <a:solidFill>
                  <a:srgbClr val="C00000"/>
                </a:solidFill>
              </a:rPr>
              <a:t> hour and the </a:t>
            </a:r>
            <a:r>
              <a:rPr lang="en-US" dirty="0" smtClean="0">
                <a:solidFill>
                  <a:srgbClr val="C00000"/>
                </a:solidFill>
              </a:rPr>
              <a:t/>
            </a:r>
            <a:br>
              <a:rPr lang="en-US" dirty="0" smtClean="0">
                <a:solidFill>
                  <a:srgbClr val="C00000"/>
                </a:solidFill>
              </a:rPr>
            </a:br>
            <a:r>
              <a:rPr lang="en-US" dirty="0" smtClean="0">
                <a:solidFill>
                  <a:srgbClr val="C00000"/>
                </a:solidFill>
              </a:rPr>
              <a:t>9</a:t>
            </a:r>
            <a:r>
              <a:rPr lang="en-US" baseline="30000" dirty="0" smtClean="0">
                <a:solidFill>
                  <a:srgbClr val="C00000"/>
                </a:solidFill>
              </a:rPr>
              <a:t>th</a:t>
            </a:r>
            <a:r>
              <a:rPr lang="en-US" dirty="0" smtClean="0">
                <a:solidFill>
                  <a:srgbClr val="C00000"/>
                </a:solidFill>
              </a:rPr>
              <a:t> </a:t>
            </a:r>
            <a:r>
              <a:rPr lang="en-US" dirty="0">
                <a:solidFill>
                  <a:srgbClr val="C00000"/>
                </a:solidFill>
              </a:rPr>
              <a:t>hour of each Day Season.  </a:t>
            </a:r>
            <a:endParaRPr lang="en-US" dirty="0" smtClean="0">
              <a:solidFill>
                <a:srgbClr val="C00000"/>
              </a:solidFill>
            </a:endParaRPr>
          </a:p>
          <a:p>
            <a:pPr marL="82296" indent="0">
              <a:buNone/>
            </a:pPr>
            <a:endParaRPr lang="en-US" sz="900" dirty="0" smtClean="0"/>
          </a:p>
          <a:p>
            <a:pPr marL="82296" indent="0">
              <a:buNone/>
            </a:pPr>
            <a:r>
              <a:rPr lang="en-US" b="1" dirty="0" smtClean="0">
                <a:solidFill>
                  <a:srgbClr val="0070C0"/>
                </a:solidFill>
                <a:latin typeface="Comic Sans MS" pitchFamily="66" charset="0"/>
              </a:rPr>
              <a:t>Therefore, Yahusha’s </a:t>
            </a:r>
            <a:r>
              <a:rPr lang="en-US" b="1" dirty="0">
                <a:solidFill>
                  <a:srgbClr val="0070C0"/>
                </a:solidFill>
                <a:latin typeface="Comic Sans MS" pitchFamily="66" charset="0"/>
              </a:rPr>
              <a:t>sacrifice </a:t>
            </a:r>
            <a:r>
              <a:rPr lang="en-US" b="1" dirty="0" smtClean="0">
                <a:solidFill>
                  <a:srgbClr val="0070C0"/>
                </a:solidFill>
                <a:latin typeface="Comic Sans MS" pitchFamily="66" charset="0"/>
              </a:rPr>
              <a:t>NOW has </a:t>
            </a:r>
            <a:r>
              <a:rPr lang="en-US" b="1" dirty="0">
                <a:solidFill>
                  <a:srgbClr val="0070C0"/>
                </a:solidFill>
                <a:latin typeface="Comic Sans MS" pitchFamily="66" charset="0"/>
              </a:rPr>
              <a:t>to fulfill both:   </a:t>
            </a:r>
            <a:endParaRPr lang="en-US" b="1" dirty="0" smtClean="0">
              <a:solidFill>
                <a:srgbClr val="0070C0"/>
              </a:solidFill>
              <a:latin typeface="Comic Sans MS" pitchFamily="66" charset="0"/>
            </a:endParaRPr>
          </a:p>
          <a:p>
            <a:pPr marL="916686" lvl="1" indent="-514350">
              <a:buFont typeface="+mj-lt"/>
              <a:buAutoNum type="arabicPeriod"/>
            </a:pPr>
            <a:r>
              <a:rPr lang="en-US" dirty="0" smtClean="0">
                <a:solidFill>
                  <a:srgbClr val="0070C0"/>
                </a:solidFill>
              </a:rPr>
              <a:t>His </a:t>
            </a:r>
            <a:r>
              <a:rPr lang="en-US" dirty="0">
                <a:solidFill>
                  <a:srgbClr val="0070C0"/>
                </a:solidFill>
              </a:rPr>
              <a:t>Torah requirements for sacrifices </a:t>
            </a:r>
            <a:r>
              <a:rPr lang="en-US" dirty="0" smtClean="0">
                <a:solidFill>
                  <a:srgbClr val="0070C0"/>
                </a:solidFill>
              </a:rPr>
              <a:t>and …   </a:t>
            </a:r>
          </a:p>
          <a:p>
            <a:pPr marL="916686" lvl="1" indent="-514350">
              <a:buFont typeface="+mj-lt"/>
              <a:buAutoNum type="arabicPeriod"/>
            </a:pPr>
            <a:r>
              <a:rPr lang="en-US" dirty="0" smtClean="0">
                <a:solidFill>
                  <a:srgbClr val="C00000"/>
                </a:solidFill>
              </a:rPr>
              <a:t>The </a:t>
            </a:r>
            <a:r>
              <a:rPr lang="en-US" dirty="0">
                <a:solidFill>
                  <a:srgbClr val="C00000"/>
                </a:solidFill>
              </a:rPr>
              <a:t>actual corrupt practices of </a:t>
            </a:r>
            <a:r>
              <a:rPr lang="en-US" dirty="0" smtClean="0">
                <a:solidFill>
                  <a:srgbClr val="C00000"/>
                </a:solidFill>
              </a:rPr>
              <a:t>the Aaronic </a:t>
            </a:r>
            <a:r>
              <a:rPr lang="en-US" dirty="0">
                <a:solidFill>
                  <a:srgbClr val="C00000"/>
                </a:solidFill>
              </a:rPr>
              <a:t>priests (for their sacrifices</a:t>
            </a:r>
            <a:r>
              <a:rPr lang="en-US" dirty="0" smtClean="0">
                <a:solidFill>
                  <a:srgbClr val="C00000"/>
                </a:solidFill>
              </a:rPr>
              <a:t>)</a:t>
            </a:r>
            <a:br>
              <a:rPr lang="en-US" dirty="0" smtClean="0">
                <a:solidFill>
                  <a:srgbClr val="C00000"/>
                </a:solidFill>
              </a:rPr>
            </a:br>
            <a:r>
              <a:rPr lang="en-US" dirty="0" smtClean="0">
                <a:solidFill>
                  <a:srgbClr val="C00000"/>
                </a:solidFill>
              </a:rPr>
              <a:t>at </a:t>
            </a:r>
            <a:r>
              <a:rPr lang="en-US" dirty="0">
                <a:solidFill>
                  <a:srgbClr val="C00000"/>
                </a:solidFill>
              </a:rPr>
              <a:t>the sanctuary </a:t>
            </a:r>
            <a:r>
              <a:rPr lang="en-US" b="1" u="sng" dirty="0">
                <a:solidFill>
                  <a:srgbClr val="0070C0"/>
                </a:solidFill>
              </a:rPr>
              <a:t>on</a:t>
            </a:r>
            <a:r>
              <a:rPr lang="en-US" dirty="0">
                <a:solidFill>
                  <a:srgbClr val="0070C0"/>
                </a:solidFill>
              </a:rPr>
              <a:t> </a:t>
            </a:r>
            <a:r>
              <a:rPr lang="en-US" b="1" u="sng" dirty="0">
                <a:solidFill>
                  <a:srgbClr val="0070C0"/>
                </a:solidFill>
              </a:rPr>
              <a:t>His</a:t>
            </a:r>
            <a:r>
              <a:rPr lang="en-US" dirty="0">
                <a:solidFill>
                  <a:srgbClr val="0070C0"/>
                </a:solidFill>
              </a:rPr>
              <a:t> </a:t>
            </a:r>
            <a:r>
              <a:rPr lang="en-US" b="1" u="sng" dirty="0">
                <a:solidFill>
                  <a:srgbClr val="0070C0"/>
                </a:solidFill>
              </a:rPr>
              <a:t>Passover</a:t>
            </a:r>
            <a:r>
              <a:rPr lang="en-US" dirty="0">
                <a:solidFill>
                  <a:srgbClr val="0070C0"/>
                </a:solidFill>
              </a:rPr>
              <a:t> </a:t>
            </a:r>
            <a:r>
              <a:rPr lang="en-US" b="1" u="sng" dirty="0">
                <a:solidFill>
                  <a:srgbClr val="0070C0"/>
                </a:solidFill>
              </a:rPr>
              <a:t>day</a:t>
            </a:r>
            <a:r>
              <a:rPr lang="en-US" dirty="0">
                <a:solidFill>
                  <a:srgbClr val="0070C0"/>
                </a:solidFill>
              </a:rPr>
              <a:t>.  </a:t>
            </a:r>
            <a:endParaRPr lang="en-US" dirty="0" smtClean="0">
              <a:solidFill>
                <a:srgbClr val="0070C0"/>
              </a:solidFill>
            </a:endParaRPr>
          </a:p>
          <a:p>
            <a:pPr lvl="1"/>
            <a:endParaRPr lang="en-US" sz="1000" dirty="0"/>
          </a:p>
          <a:p>
            <a:pPr marL="82296" indent="0">
              <a:lnSpc>
                <a:spcPct val="120000"/>
              </a:lnSpc>
              <a:buNone/>
            </a:pPr>
            <a:r>
              <a:rPr lang="en-US"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This </a:t>
            </a:r>
            <a:r>
              <a:rPr lang="en-US"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is </a:t>
            </a:r>
            <a:r>
              <a:rPr lang="en-US"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amazing &amp; EXACTLY WHY </a:t>
            </a:r>
            <a:r>
              <a:rPr lang="en-US" dirty="0" smtClean="0"/>
              <a:t> </a:t>
            </a:r>
            <a:br>
              <a:rPr lang="en-US" dirty="0" smtClean="0"/>
            </a:br>
            <a:r>
              <a:rPr lang="en-US" dirty="0" smtClean="0"/>
              <a:t>          the </a:t>
            </a:r>
            <a:r>
              <a:rPr lang="en-US" dirty="0"/>
              <a:t>phrase “between the </a:t>
            </a:r>
            <a:r>
              <a:rPr lang="en-US" b="1" dirty="0" err="1" smtClean="0">
                <a:solidFill>
                  <a:srgbClr val="0070C0"/>
                </a:solidFill>
              </a:rPr>
              <a:t>evening</a:t>
            </a:r>
            <a:r>
              <a:rPr lang="en-US" b="1" dirty="0" err="1" smtClean="0">
                <a:solidFill>
                  <a:srgbClr val="C00000"/>
                </a:solidFill>
              </a:rPr>
              <a:t>S</a:t>
            </a:r>
            <a:r>
              <a:rPr lang="en-US" dirty="0"/>
              <a: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BECOMES SO IMPORTANT</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dirty="0" smtClean="0"/>
              <a:t>  </a:t>
            </a:r>
          </a:p>
          <a:p>
            <a:pPr>
              <a:lnSpc>
                <a:spcPct val="120000"/>
              </a:lnSpc>
            </a:pPr>
            <a:r>
              <a:rPr lang="en-US" dirty="0" smtClean="0"/>
              <a:t>Before </a:t>
            </a:r>
            <a:r>
              <a:rPr lang="en-US" dirty="0"/>
              <a:t>the term “between the </a:t>
            </a:r>
            <a:r>
              <a:rPr lang="en-US" b="1" dirty="0" err="1" smtClean="0">
                <a:solidFill>
                  <a:srgbClr val="0070C0"/>
                </a:solidFill>
              </a:rPr>
              <a:t>evening</a:t>
            </a:r>
            <a:r>
              <a:rPr lang="en-US" b="1" dirty="0" err="1" smtClean="0">
                <a:solidFill>
                  <a:srgbClr val="C00000"/>
                </a:solidFill>
              </a:rPr>
              <a:t>S</a:t>
            </a:r>
            <a:r>
              <a:rPr lang="en-US" dirty="0"/>
              <a:t>” can be </a:t>
            </a:r>
            <a:r>
              <a:rPr lang="en-US" dirty="0" smtClean="0"/>
              <a:t>fully </a:t>
            </a:r>
            <a:r>
              <a:rPr lang="en-US" dirty="0"/>
              <a:t>understood, </a:t>
            </a:r>
            <a:r>
              <a:rPr lang="en-US" dirty="0">
                <a:solidFill>
                  <a:schemeClr val="accent3">
                    <a:lumMod val="60000"/>
                    <a:lumOff val="40000"/>
                  </a:schemeClr>
                </a:solidFill>
                <a:effectLst>
                  <a:outerShdw blurRad="38100" dist="38100" dir="2700000" algn="tl">
                    <a:srgbClr val="000000">
                      <a:alpha val="43137"/>
                    </a:srgbClr>
                  </a:outerShdw>
                </a:effectLst>
                <a:latin typeface="Comic Sans MS" pitchFamily="66" charset="0"/>
              </a:rPr>
              <a:t>a very thorough investigation of the Daily Sacrifices needs to be </a:t>
            </a:r>
            <a:r>
              <a:rPr lang="en-US" dirty="0" smtClean="0">
                <a:solidFill>
                  <a:schemeClr val="accent3">
                    <a:lumMod val="60000"/>
                    <a:lumOff val="40000"/>
                  </a:schemeClr>
                </a:solidFill>
                <a:effectLst>
                  <a:outerShdw blurRad="38100" dist="38100" dir="2700000" algn="tl">
                    <a:srgbClr val="000000">
                      <a:alpha val="43137"/>
                    </a:srgbClr>
                  </a:outerShdw>
                </a:effectLst>
                <a:latin typeface="Comic Sans MS" pitchFamily="66" charset="0"/>
              </a:rPr>
              <a:t>completed </a:t>
            </a:r>
            <a:br>
              <a:rPr lang="en-US" dirty="0" smtClean="0">
                <a:solidFill>
                  <a:schemeClr val="accent3">
                    <a:lumMod val="60000"/>
                    <a:lumOff val="40000"/>
                  </a:schemeClr>
                </a:solidFill>
                <a:effectLst>
                  <a:outerShdw blurRad="38100" dist="38100" dir="2700000" algn="tl">
                    <a:srgbClr val="000000">
                      <a:alpha val="43137"/>
                    </a:srgbClr>
                  </a:outerShdw>
                </a:effectLst>
                <a:latin typeface="Comic Sans MS" pitchFamily="66" charset="0"/>
              </a:rPr>
            </a:br>
            <a:r>
              <a:rPr lang="en-US" dirty="0" smtClean="0"/>
              <a:t>from </a:t>
            </a:r>
            <a:r>
              <a:rPr lang="en-US" b="1" dirty="0"/>
              <a:t>Exodus </a:t>
            </a:r>
            <a:r>
              <a:rPr lang="en-US" b="1" dirty="0" smtClean="0"/>
              <a:t>29</a:t>
            </a:r>
            <a:r>
              <a:rPr lang="en-US" dirty="0"/>
              <a:t> </a:t>
            </a:r>
            <a:r>
              <a:rPr lang="en-US" dirty="0" smtClean="0"/>
              <a:t>using the better English term of </a:t>
            </a:r>
            <a:r>
              <a:rPr lang="en-US" dirty="0"/>
              <a:t>“between the </a:t>
            </a:r>
            <a:r>
              <a:rPr lang="en-US" b="1" dirty="0" err="1">
                <a:solidFill>
                  <a:srgbClr val="0070C0"/>
                </a:solidFill>
              </a:rPr>
              <a:t>mixing</a:t>
            </a:r>
            <a:r>
              <a:rPr lang="en-US" b="1" dirty="0" err="1">
                <a:solidFill>
                  <a:srgbClr val="C00000"/>
                </a:solidFill>
              </a:rPr>
              <a:t>S</a:t>
            </a:r>
            <a:r>
              <a:rPr lang="en-US" dirty="0" smtClean="0"/>
              <a:t>.”  </a:t>
            </a:r>
            <a:endParaRPr lang="en-US" dirty="0"/>
          </a:p>
        </p:txBody>
      </p:sp>
      <p:sp>
        <p:nvSpPr>
          <p:cNvPr id="5" name="Title 2"/>
          <p:cNvSpPr txBox="1">
            <a:spLocks/>
          </p:cNvSpPr>
          <p:nvPr/>
        </p:nvSpPr>
        <p:spPr>
          <a:xfrm>
            <a:off x="278384" y="794359"/>
            <a:ext cx="859536" cy="6497735"/>
          </a:xfrm>
          <a:prstGeom prst="rect">
            <a:avLst/>
          </a:prstGeom>
        </p:spPr>
        <p:txBody>
          <a:bodyPr vert="wordArtVert" anchor="ctr">
            <a:noAutofit/>
            <a:scene3d>
              <a:camera prst="orthographicFront"/>
              <a:lightRig rig="threePt" dir="t"/>
            </a:scene3d>
            <a:sp3d extrusionH="57150">
              <a:bevelT w="82550" h="38100" prst="coolSlant"/>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2800" b="1" dirty="0" smtClean="0">
                <a:solidFill>
                  <a:srgbClr val="0070C0"/>
                </a:solidFill>
                <a:effectLst>
                  <a:glow rad="304800">
                    <a:schemeClr val="accent2">
                      <a:lumMod val="20000"/>
                      <a:lumOff val="80000"/>
                      <a:alpha val="71000"/>
                    </a:schemeClr>
                  </a:glow>
                  <a:outerShdw blurRad="50000" dist="30000" dir="5400000" algn="tl" rotWithShape="0">
                    <a:srgbClr val="000000">
                      <a:alpha val="30000"/>
                    </a:srgbClr>
                  </a:outerShdw>
                </a:effectLst>
              </a:rPr>
              <a:t>INTRODUCTION</a:t>
            </a:r>
            <a:endParaRPr lang="en-US" sz="2800" b="1" dirty="0">
              <a:solidFill>
                <a:srgbClr val="0070C0"/>
              </a:solidFill>
              <a:effectLst>
                <a:glow rad="304800">
                  <a:schemeClr val="accent2">
                    <a:lumMod val="20000"/>
                    <a:lumOff val="80000"/>
                    <a:alpha val="71000"/>
                  </a:schemeClr>
                </a:glow>
                <a:outerShdw blurRad="50000" dist="30000" dir="5400000" algn="tl" rotWithShape="0">
                  <a:srgbClr val="000000">
                    <a:alpha val="30000"/>
                  </a:srgbClr>
                </a:outerShdw>
              </a:effectLst>
            </a:endParaRPr>
          </a:p>
        </p:txBody>
      </p:sp>
      <p:sp>
        <p:nvSpPr>
          <p:cNvPr id="6" name="Sun 5"/>
          <p:cNvSpPr/>
          <p:nvPr/>
        </p:nvSpPr>
        <p:spPr>
          <a:xfrm>
            <a:off x="401320" y="24909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448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wipe(left)">
                                      <p:cBhvr>
                                        <p:cTn id="14" dur="1750"/>
                                        <p:tgtEl>
                                          <p:spTgt spid="4">
                                            <p:txEl>
                                              <p:pRg st="3" end="3"/>
                                            </p:txEl>
                                          </p:spTgt>
                                        </p:tgtEl>
                                      </p:cBhvr>
                                    </p:animEffect>
                                  </p:childTnLst>
                                </p:cTn>
                              </p:par>
                            </p:childTnLst>
                          </p:cTn>
                        </p:par>
                        <p:par>
                          <p:cTn id="15" fill="hold">
                            <p:stCondLst>
                              <p:cond delay="1750"/>
                            </p:stCondLst>
                            <p:childTnLst>
                              <p:par>
                                <p:cTn id="16" presetID="22" presetClass="entr" presetSubtype="8" fill="hold" nodeType="afterEffect">
                                  <p:stCondLst>
                                    <p:cond delay="100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1750"/>
                                        <p:tgtEl>
                                          <p:spTgt spid="4">
                                            <p:txEl>
                                              <p:pRg st="4" end="4"/>
                                            </p:txEl>
                                          </p:spTgt>
                                        </p:tgtEl>
                                      </p:cBhvr>
                                    </p:animEffect>
                                  </p:childTnLst>
                                </p:cTn>
                              </p:par>
                            </p:childTnLst>
                          </p:cTn>
                        </p:par>
                        <p:par>
                          <p:cTn id="19" fill="hold">
                            <p:stCondLst>
                              <p:cond delay="4500"/>
                            </p:stCondLst>
                            <p:childTnLst>
                              <p:par>
                                <p:cTn id="20" presetID="22" presetClass="entr" presetSubtype="8" fill="hold" nodeType="after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left)">
                                      <p:cBhvr>
                                        <p:cTn id="22" dur="275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barn(inVertical)">
                                      <p:cBhvr>
                                        <p:cTn id="27" dur="1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1000"/>
                                        <p:tgtEl>
                                          <p:spTgt spid="4">
                                            <p:txEl>
                                              <p:pRg st="8" end="8"/>
                                            </p:txEl>
                                          </p:spTgt>
                                        </p:tgtEl>
                                      </p:cBhvr>
                                    </p:animEffect>
                                    <p:anim calcmode="lin" valueType="num">
                                      <p:cBhvr>
                                        <p:cTn id="3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5">
                <a:lumMod val="20000"/>
                <a:lumOff val="80000"/>
              </a:schemeClr>
            </a:gs>
            <a:gs pos="58000">
              <a:schemeClr val="accent1">
                <a:lumMod val="60000"/>
                <a:lumOff val="40000"/>
              </a:schemeClr>
            </a:gs>
            <a:gs pos="44000">
              <a:schemeClr val="accent1">
                <a:lumMod val="60000"/>
                <a:lumOff val="40000"/>
              </a:schemeClr>
            </a:gs>
            <a:gs pos="2000">
              <a:schemeClr val="accent3">
                <a:lumMod val="20000"/>
                <a:lumOff val="80000"/>
              </a:schemeClr>
            </a:gs>
            <a:gs pos="79000">
              <a:schemeClr val="accent5">
                <a:lumMod val="40000"/>
                <a:lumOff val="60000"/>
              </a:schemeClr>
            </a:gs>
            <a:gs pos="100000">
              <a:schemeClr val="accent5">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52939" y="173038"/>
            <a:ext cx="10558645" cy="1143000"/>
          </a:xfrm>
        </p:spPr>
        <p:txBody>
          <a:bodyPr>
            <a:scene3d>
              <a:camera prst="orthographicFront"/>
              <a:lightRig rig="threePt" dir="t"/>
            </a:scene3d>
            <a:sp3d extrusionH="57150">
              <a:bevelT h="25400" prst="softRound"/>
            </a:sp3d>
          </a:bodyPr>
          <a:lstStyle/>
          <a:p>
            <a:r>
              <a:rPr lang="en-US" dirty="0" smtClean="0">
                <a:solidFill>
                  <a:srgbClr val="0070C0"/>
                </a:solidFill>
              </a:rPr>
              <a:t>B)  Daily Morning &amp; Evening Sacrifices</a:t>
            </a:r>
            <a:endParaRPr lang="en-US" dirty="0">
              <a:solidFill>
                <a:srgbClr val="0070C0"/>
              </a:solidFill>
            </a:endParaRPr>
          </a:p>
        </p:txBody>
      </p:sp>
      <p:sp>
        <p:nvSpPr>
          <p:cNvPr id="4" name="Content Placeholder 3"/>
          <p:cNvSpPr>
            <a:spLocks noGrp="1"/>
          </p:cNvSpPr>
          <p:nvPr>
            <p:ph idx="1"/>
          </p:nvPr>
        </p:nvSpPr>
        <p:spPr>
          <a:xfrm>
            <a:off x="1682644" y="1346200"/>
            <a:ext cx="9997440" cy="4800600"/>
          </a:xfrm>
        </p:spPr>
        <p:txBody>
          <a:bodyPr>
            <a:normAutofit/>
            <a:scene3d>
              <a:camera prst="orthographicFront"/>
              <a:lightRig rig="threePt" dir="t"/>
            </a:scene3d>
            <a:sp3d extrusionH="57150">
              <a:bevelT w="38100" h="38100"/>
            </a:sp3d>
          </a:bodyPr>
          <a:lstStyle/>
          <a:p>
            <a:pPr marL="82296" indent="0">
              <a:buNone/>
            </a:pPr>
            <a:r>
              <a:rPr lang="en-US" b="1" dirty="0" err="1">
                <a:solidFill>
                  <a:schemeClr val="accent6"/>
                </a:solidFill>
              </a:rPr>
              <a:t>Exo</a:t>
            </a:r>
            <a:r>
              <a:rPr lang="en-US" b="1" dirty="0">
                <a:solidFill>
                  <a:schemeClr val="accent6"/>
                </a:solidFill>
              </a:rPr>
              <a:t> </a:t>
            </a:r>
            <a:r>
              <a:rPr lang="en-US" b="1" dirty="0" smtClean="0">
                <a:solidFill>
                  <a:schemeClr val="accent6"/>
                </a:solidFill>
              </a:rPr>
              <a:t>29:38  </a:t>
            </a:r>
            <a:r>
              <a:rPr lang="en-US" sz="2400" i="1" dirty="0"/>
              <a:t>KJV</a:t>
            </a:r>
            <a:r>
              <a:rPr lang="en-US" dirty="0"/>
              <a:t>  </a:t>
            </a:r>
            <a:r>
              <a:rPr lang="en-US" dirty="0" smtClean="0"/>
              <a:t/>
            </a:r>
            <a:br>
              <a:rPr lang="en-US" dirty="0" smtClean="0"/>
            </a:br>
            <a:r>
              <a:rPr lang="en-US" sz="2400" dirty="0" smtClean="0"/>
              <a:t>(</a:t>
            </a:r>
            <a:r>
              <a:rPr lang="en-US" sz="2400" dirty="0"/>
              <a:t>The Daily Offerings – using the example of the 10</a:t>
            </a:r>
            <a:r>
              <a:rPr lang="en-US" sz="2400" baseline="30000" dirty="0"/>
              <a:t>th</a:t>
            </a:r>
            <a:r>
              <a:rPr lang="en-US" sz="2400" dirty="0"/>
              <a:t> day of the month.)  </a:t>
            </a:r>
            <a:endParaRPr lang="en-US" dirty="0"/>
          </a:p>
          <a:p>
            <a:r>
              <a:rPr lang="en-US" dirty="0" smtClean="0">
                <a:solidFill>
                  <a:srgbClr val="0070C0"/>
                </a:solidFill>
              </a:rPr>
              <a:t>Now </a:t>
            </a:r>
            <a:r>
              <a:rPr lang="en-US" dirty="0">
                <a:solidFill>
                  <a:srgbClr val="0070C0"/>
                </a:solidFill>
              </a:rPr>
              <a:t>this is that which thou shalt offer upon the altar; two lambs of the first year </a:t>
            </a:r>
            <a:r>
              <a:rPr lang="en-US" u="sng" dirty="0">
                <a:solidFill>
                  <a:srgbClr val="0070C0"/>
                </a:solidFill>
              </a:rPr>
              <a:t>day by day </a:t>
            </a:r>
            <a:r>
              <a:rPr lang="en-US" b="1" u="sng" dirty="0">
                <a:solidFill>
                  <a:srgbClr val="0070C0"/>
                </a:solidFill>
              </a:rPr>
              <a:t>continually</a:t>
            </a:r>
            <a:r>
              <a:rPr lang="en-US" dirty="0">
                <a:solidFill>
                  <a:srgbClr val="0070C0"/>
                </a:solidFill>
              </a:rPr>
              <a:t>. </a:t>
            </a:r>
          </a:p>
          <a:p>
            <a:pPr lvl="1"/>
            <a:r>
              <a:rPr lang="en-US" sz="2400" dirty="0" smtClean="0">
                <a:latin typeface="Comic Sans MS" pitchFamily="66" charset="0"/>
              </a:rPr>
              <a:t>Two </a:t>
            </a:r>
            <a:r>
              <a:rPr lang="en-US" sz="2400" dirty="0">
                <a:latin typeface="Comic Sans MS" pitchFamily="66" charset="0"/>
              </a:rPr>
              <a:t>sacrifices are to be offered during the Day Season of </a:t>
            </a: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only </a:t>
            </a:r>
            <a:r>
              <a:rPr lang="en-US" sz="2400" dirty="0">
                <a:latin typeface="Comic Sans MS" pitchFamily="66" charset="0"/>
              </a:rPr>
              <a:t>ONE day, </a:t>
            </a:r>
            <a:r>
              <a:rPr lang="en-US" sz="2400" dirty="0">
                <a:solidFill>
                  <a:srgbClr val="C00000"/>
                </a:solidFill>
                <a:latin typeface="Comic Sans MS" pitchFamily="66" charset="0"/>
              </a:rPr>
              <a:t>not stretched over a </a:t>
            </a:r>
            <a:r>
              <a:rPr lang="en-US" sz="2400" dirty="0" smtClean="0">
                <a:solidFill>
                  <a:srgbClr val="C00000"/>
                </a:solidFill>
                <a:latin typeface="Comic Sans MS" pitchFamily="66" charset="0"/>
              </a:rPr>
              <a:t>Sunset Theory period </a:t>
            </a:r>
            <a:r>
              <a:rPr lang="en-US" sz="2400" dirty="0">
                <a:solidFill>
                  <a:srgbClr val="C00000"/>
                </a:solidFill>
                <a:latin typeface="Comic Sans MS" pitchFamily="66" charset="0"/>
              </a:rPr>
              <a:t>that would include </a:t>
            </a:r>
            <a:r>
              <a:rPr lang="en-US" sz="2400" dirty="0" smtClean="0">
                <a:solidFill>
                  <a:srgbClr val="C00000"/>
                </a:solidFill>
                <a:latin typeface="Comic Sans MS" pitchFamily="66" charset="0"/>
              </a:rPr>
              <a:t>2 </a:t>
            </a:r>
            <a:r>
              <a:rPr lang="en-US" sz="2400" dirty="0">
                <a:solidFill>
                  <a:srgbClr val="C00000"/>
                </a:solidFill>
                <a:latin typeface="Comic Sans MS" pitchFamily="66" charset="0"/>
              </a:rPr>
              <a:t>different days </a:t>
            </a:r>
            <a:r>
              <a:rPr lang="en-US" sz="1800" dirty="0">
                <a:latin typeface="Comic Sans MS" pitchFamily="66" charset="0"/>
              </a:rPr>
              <a:t>(such as the 10</a:t>
            </a:r>
            <a:r>
              <a:rPr lang="en-US" sz="1800" baseline="30000" dirty="0">
                <a:latin typeface="Comic Sans MS" pitchFamily="66" charset="0"/>
              </a:rPr>
              <a:t>th</a:t>
            </a:r>
            <a:r>
              <a:rPr lang="en-US" sz="1800" dirty="0">
                <a:latin typeface="Comic Sans MS" pitchFamily="66" charset="0"/>
              </a:rPr>
              <a:t> </a:t>
            </a:r>
            <a:r>
              <a:rPr lang="en-US" sz="1800" dirty="0" smtClean="0">
                <a:latin typeface="Comic Sans MS" pitchFamily="66" charset="0"/>
              </a:rPr>
              <a:t>[at dawn] and </a:t>
            </a:r>
            <a:br>
              <a:rPr lang="en-US" sz="1800" dirty="0" smtClean="0">
                <a:latin typeface="Comic Sans MS" pitchFamily="66" charset="0"/>
              </a:rPr>
            </a:br>
            <a:r>
              <a:rPr lang="en-US" sz="1800" dirty="0" smtClean="0">
                <a:latin typeface="Comic Sans MS" pitchFamily="66" charset="0"/>
              </a:rPr>
              <a:t>the </a:t>
            </a:r>
            <a:r>
              <a:rPr lang="en-US" sz="1800" dirty="0">
                <a:latin typeface="Comic Sans MS" pitchFamily="66" charset="0"/>
              </a:rPr>
              <a:t>11</a:t>
            </a:r>
            <a:r>
              <a:rPr lang="en-US" sz="1800" baseline="30000" dirty="0">
                <a:latin typeface="Comic Sans MS" pitchFamily="66" charset="0"/>
              </a:rPr>
              <a:t>th</a:t>
            </a:r>
            <a:r>
              <a:rPr lang="en-US" sz="1800" dirty="0">
                <a:latin typeface="Comic Sans MS" pitchFamily="66" charset="0"/>
              </a:rPr>
              <a:t> </a:t>
            </a:r>
            <a:r>
              <a:rPr lang="en-US" sz="1800" dirty="0" smtClean="0">
                <a:latin typeface="Comic Sans MS" pitchFamily="66" charset="0"/>
              </a:rPr>
              <a:t>[at dusk after sunset]) </a:t>
            </a:r>
            <a:r>
              <a:rPr lang="en-US" sz="2400" dirty="0" smtClean="0">
                <a:solidFill>
                  <a:srgbClr val="C00000"/>
                </a:solidFill>
                <a:latin typeface="Comic Sans MS" pitchFamily="66" charset="0"/>
              </a:rPr>
              <a:t>for </a:t>
            </a:r>
            <a:r>
              <a:rPr lang="en-US" sz="2400" dirty="0">
                <a:solidFill>
                  <a:srgbClr val="C00000"/>
                </a:solidFill>
                <a:latin typeface="Comic Sans MS" pitchFamily="66" charset="0"/>
              </a:rPr>
              <a:t>one daily </a:t>
            </a:r>
            <a:r>
              <a:rPr lang="en-US" sz="2400" dirty="0" smtClean="0">
                <a:solidFill>
                  <a:srgbClr val="C00000"/>
                </a:solidFill>
                <a:latin typeface="Comic Sans MS" pitchFamily="66" charset="0"/>
              </a:rPr>
              <a:t>offering</a:t>
            </a:r>
            <a:r>
              <a:rPr lang="en-US" sz="2400" dirty="0">
                <a:solidFill>
                  <a:srgbClr val="C00000"/>
                </a:solidFill>
                <a:latin typeface="Comic Sans MS" pitchFamily="66" charset="0"/>
              </a:rPr>
              <a:t>.</a:t>
            </a:r>
          </a:p>
        </p:txBody>
      </p:sp>
      <p:sp>
        <p:nvSpPr>
          <p:cNvPr id="2" name="Rectangle 1"/>
          <p:cNvSpPr/>
          <p:nvPr/>
        </p:nvSpPr>
        <p:spPr>
          <a:xfrm>
            <a:off x="2783840" y="5182215"/>
            <a:ext cx="5212080" cy="120032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cap="none" spc="0" dirty="0" smtClean="0">
                <a:ln/>
                <a:solidFill>
                  <a:schemeClr val="tx2"/>
                </a:solidFill>
                <a:effectLst/>
                <a:latin typeface="Comic Sans MS" pitchFamily="66" charset="0"/>
              </a:rPr>
              <a:t>Daily Sacrifices in </a:t>
            </a:r>
            <a:br>
              <a:rPr lang="en-US" sz="3600" b="1" cap="none" spc="0" dirty="0" smtClean="0">
                <a:ln/>
                <a:solidFill>
                  <a:schemeClr val="tx2"/>
                </a:solidFill>
                <a:effectLst/>
                <a:latin typeface="Comic Sans MS" pitchFamily="66" charset="0"/>
              </a:rPr>
            </a:br>
            <a:r>
              <a:rPr lang="en-US" sz="3600" b="1" cap="none" spc="0" dirty="0" smtClean="0">
                <a:ln/>
                <a:solidFill>
                  <a:schemeClr val="tx2"/>
                </a:solidFill>
                <a:effectLst/>
                <a:latin typeface="Comic Sans MS" pitchFamily="66" charset="0"/>
              </a:rPr>
              <a:t>1 year = 730</a:t>
            </a:r>
            <a:endParaRPr lang="en-US" sz="3600" b="1" cap="none" spc="0" dirty="0">
              <a:ln/>
              <a:solidFill>
                <a:schemeClr val="tx2"/>
              </a:solidFill>
              <a:effectLst/>
            </a:endParaRPr>
          </a:p>
        </p:txBody>
      </p:sp>
      <p:pic>
        <p:nvPicPr>
          <p:cNvPr id="6146" name="Picture 2" descr="C:\Users\Rae\Desktop\Daily Sacrifices at altar  10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7440" y="4567096"/>
            <a:ext cx="2910206" cy="21798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142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5">
                <a:lumMod val="20000"/>
                <a:lumOff val="80000"/>
              </a:schemeClr>
            </a:gs>
            <a:gs pos="58000">
              <a:schemeClr val="accent1">
                <a:lumMod val="60000"/>
                <a:lumOff val="40000"/>
              </a:schemeClr>
            </a:gs>
            <a:gs pos="44000">
              <a:schemeClr val="accent1">
                <a:lumMod val="60000"/>
                <a:lumOff val="40000"/>
              </a:schemeClr>
            </a:gs>
            <a:gs pos="2000">
              <a:schemeClr val="accent3">
                <a:lumMod val="20000"/>
                <a:lumOff val="80000"/>
              </a:schemeClr>
            </a:gs>
            <a:gs pos="79000">
              <a:schemeClr val="accent5">
                <a:lumMod val="40000"/>
                <a:lumOff val="60000"/>
              </a:schemeClr>
            </a:gs>
            <a:gs pos="100000">
              <a:schemeClr val="accent5">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0890" y="51118"/>
            <a:ext cx="10390694" cy="1143000"/>
          </a:xfrm>
        </p:spPr>
        <p:txBody>
          <a:bodyPr>
            <a:normAutofit/>
            <a:scene3d>
              <a:camera prst="orthographicFront"/>
              <a:lightRig rig="threePt" dir="t"/>
            </a:scene3d>
            <a:sp3d extrusionH="57150">
              <a:bevelT h="25400" prst="softRound"/>
            </a:sp3d>
          </a:bodyPr>
          <a:lstStyle/>
          <a:p>
            <a:r>
              <a:rPr lang="en-US" dirty="0" smtClean="0">
                <a:solidFill>
                  <a:srgbClr val="0070C0"/>
                </a:solidFill>
              </a:rPr>
              <a:t>B)  Daily Morning &amp; Evening Sacrifices</a:t>
            </a:r>
            <a:endParaRPr lang="en-US" dirty="0">
              <a:solidFill>
                <a:srgbClr val="0070C0"/>
              </a:solidFill>
            </a:endParaRPr>
          </a:p>
        </p:txBody>
      </p:sp>
      <p:sp>
        <p:nvSpPr>
          <p:cNvPr id="4" name="Content Placeholder 3"/>
          <p:cNvSpPr>
            <a:spLocks noGrp="1"/>
          </p:cNvSpPr>
          <p:nvPr>
            <p:ph idx="1"/>
          </p:nvPr>
        </p:nvSpPr>
        <p:spPr>
          <a:xfrm>
            <a:off x="1639824" y="1041399"/>
            <a:ext cx="9969584" cy="1172599"/>
          </a:xfrm>
        </p:spPr>
        <p:txBody>
          <a:bodyPr>
            <a:normAutofit fontScale="77500" lnSpcReduction="20000"/>
            <a:scene3d>
              <a:camera prst="orthographicFront"/>
              <a:lightRig rig="threePt" dir="t"/>
            </a:scene3d>
            <a:sp3d extrusionH="57150">
              <a:bevelT w="38100" h="38100"/>
            </a:sp3d>
          </a:bodyPr>
          <a:lstStyle/>
          <a:p>
            <a:pPr marL="82296" indent="0" algn="ctr">
              <a:lnSpc>
                <a:spcPct val="120000"/>
              </a:lnSpc>
              <a:buNone/>
            </a:pPr>
            <a:r>
              <a:rPr lang="en-US" b="1" dirty="0" err="1">
                <a:solidFill>
                  <a:schemeClr val="accent6"/>
                </a:solidFill>
              </a:rPr>
              <a:t>Exo</a:t>
            </a:r>
            <a:r>
              <a:rPr lang="en-US" b="1" dirty="0">
                <a:solidFill>
                  <a:schemeClr val="accent6"/>
                </a:solidFill>
              </a:rPr>
              <a:t> </a:t>
            </a:r>
            <a:r>
              <a:rPr lang="en-US" b="1" dirty="0" smtClean="0">
                <a:solidFill>
                  <a:schemeClr val="accent6"/>
                </a:solidFill>
              </a:rPr>
              <a:t>29:39</a:t>
            </a:r>
            <a:r>
              <a:rPr lang="en-US" dirty="0" smtClean="0">
                <a:solidFill>
                  <a:schemeClr val="accent6"/>
                </a:solidFill>
              </a:rPr>
              <a:t>  </a:t>
            </a:r>
            <a:r>
              <a:rPr lang="en-US" dirty="0" smtClean="0">
                <a:solidFill>
                  <a:srgbClr val="0070C0"/>
                </a:solidFill>
              </a:rPr>
              <a:t>One </a:t>
            </a:r>
            <a:r>
              <a:rPr lang="en-US" dirty="0">
                <a:solidFill>
                  <a:srgbClr val="0070C0"/>
                </a:solidFill>
              </a:rPr>
              <a:t>lamb thou shalt offer in the </a:t>
            </a:r>
            <a:r>
              <a:rPr lang="en-US" b="1" u="sng" dirty="0" smtClean="0">
                <a:solidFill>
                  <a:srgbClr val="0070C0"/>
                </a:solidFill>
              </a:rPr>
              <a:t>morning</a:t>
            </a:r>
            <a:r>
              <a:rPr lang="en-US" dirty="0">
                <a:solidFill>
                  <a:srgbClr val="0070C0"/>
                </a:solidFill>
              </a:rPr>
              <a:t> </a:t>
            </a:r>
            <a:r>
              <a:rPr lang="en-US" sz="2600" dirty="0" smtClean="0">
                <a:solidFill>
                  <a:srgbClr val="0070C0"/>
                </a:solidFill>
              </a:rPr>
              <a:t>[H1242], </a:t>
            </a:r>
            <a:br>
              <a:rPr lang="en-US" sz="2600" dirty="0" smtClean="0">
                <a:solidFill>
                  <a:srgbClr val="0070C0"/>
                </a:solidFill>
              </a:rPr>
            </a:br>
            <a:r>
              <a:rPr lang="en-US" dirty="0" smtClean="0">
                <a:solidFill>
                  <a:srgbClr val="0070C0"/>
                </a:solidFill>
              </a:rPr>
              <a:t>and </a:t>
            </a:r>
            <a:r>
              <a:rPr lang="en-US" dirty="0">
                <a:solidFill>
                  <a:srgbClr val="0070C0"/>
                </a:solidFill>
              </a:rPr>
              <a:t>the other lamb thou shalt offer at </a:t>
            </a:r>
            <a:r>
              <a:rPr lang="en-US" b="1" u="sng" dirty="0" smtClean="0">
                <a:solidFill>
                  <a:srgbClr val="0070C0"/>
                </a:solidFill>
              </a:rPr>
              <a:t>even</a:t>
            </a:r>
            <a:r>
              <a:rPr lang="en-US" dirty="0" smtClean="0">
                <a:solidFill>
                  <a:srgbClr val="0070C0"/>
                </a:solidFill>
              </a:rPr>
              <a:t> </a:t>
            </a:r>
            <a:br>
              <a:rPr lang="en-US" dirty="0" smtClean="0">
                <a:solidFill>
                  <a:srgbClr val="0070C0"/>
                </a:solidFill>
              </a:rPr>
            </a:br>
            <a:r>
              <a:rPr lang="en-US" sz="2600" dirty="0" smtClean="0">
                <a:solidFill>
                  <a:srgbClr val="0070C0"/>
                </a:solidFill>
              </a:rPr>
              <a:t>[H6153 </a:t>
            </a:r>
            <a:r>
              <a:rPr lang="en-US" sz="2600" dirty="0" smtClean="0"/>
              <a:t>“</a:t>
            </a:r>
            <a:r>
              <a:rPr lang="en-US" sz="2600" dirty="0"/>
              <a:t>between the </a:t>
            </a:r>
            <a:r>
              <a:rPr lang="en-US" sz="2600" b="1" u="sng" dirty="0" err="1">
                <a:solidFill>
                  <a:srgbClr val="0070C0"/>
                </a:solidFill>
              </a:rPr>
              <a:t>mixing</a:t>
            </a:r>
            <a:r>
              <a:rPr lang="en-US" sz="2600" b="1" u="sng" dirty="0" err="1">
                <a:solidFill>
                  <a:srgbClr val="C00000"/>
                </a:solidFill>
              </a:rPr>
              <a:t>S</a:t>
            </a:r>
            <a:r>
              <a:rPr lang="en-US" sz="2600" dirty="0" smtClean="0"/>
              <a:t>”</a:t>
            </a:r>
            <a:r>
              <a:rPr lang="en-US" sz="2600" dirty="0" smtClean="0">
                <a:solidFill>
                  <a:srgbClr val="0070C0"/>
                </a:solidFill>
              </a:rPr>
              <a:t>]: </a:t>
            </a:r>
            <a:r>
              <a:rPr lang="en-US" sz="2400" dirty="0" smtClean="0">
                <a:solidFill>
                  <a:schemeClr val="accent6"/>
                </a:solidFill>
              </a:rPr>
              <a:t>  </a:t>
            </a:r>
            <a:endParaRPr lang="en-US" sz="2400" dirty="0">
              <a:solidFill>
                <a:schemeClr val="accent6"/>
              </a:solidFill>
            </a:endParaRPr>
          </a:p>
        </p:txBody>
      </p:sp>
      <p:pic>
        <p:nvPicPr>
          <p:cNvPr id="1030" name="Picture 6" descr="C:\Users\Rae\Desktop\exo 29 vs 39 be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402" y="2336998"/>
            <a:ext cx="5975351" cy="262096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115927" y="4105618"/>
            <a:ext cx="1619121"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Content Placeholder 3"/>
          <p:cNvSpPr txBox="1">
            <a:spLocks/>
          </p:cNvSpPr>
          <p:nvPr/>
        </p:nvSpPr>
        <p:spPr>
          <a:xfrm>
            <a:off x="1462565" y="2200735"/>
            <a:ext cx="4128001" cy="2797582"/>
          </a:xfrm>
          <a:prstGeom prst="rect">
            <a:avLst/>
          </a:prstGeom>
        </p:spPr>
        <p:txBody>
          <a:bodyPr>
            <a:normAutofit fontScale="62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2700" dirty="0" smtClean="0">
                <a:latin typeface="Comic Sans MS" pitchFamily="66" charset="0"/>
              </a:rPr>
              <a:t>1</a:t>
            </a:r>
            <a:r>
              <a:rPr lang="en-US" sz="2700" baseline="30000" dirty="0" smtClean="0">
                <a:latin typeface="Comic Sans MS" pitchFamily="66" charset="0"/>
              </a:rPr>
              <a:t>st</a:t>
            </a:r>
            <a:r>
              <a:rPr lang="en-US" sz="2700" dirty="0" smtClean="0">
                <a:latin typeface="Comic Sans MS" pitchFamily="66" charset="0"/>
              </a:rPr>
              <a:t> Lamb of the 10</a:t>
            </a:r>
            <a:r>
              <a:rPr lang="en-US" sz="2700" baseline="30000" dirty="0" smtClean="0">
                <a:latin typeface="Comic Sans MS" pitchFamily="66" charset="0"/>
              </a:rPr>
              <a:t>th</a:t>
            </a:r>
            <a:r>
              <a:rPr lang="en-US" sz="2700" dirty="0" smtClean="0">
                <a:latin typeface="Comic Sans MS" pitchFamily="66" charset="0"/>
              </a:rPr>
              <a:t> day is offered during the morning twilight as the light breaks forth on the 10</a:t>
            </a:r>
            <a:r>
              <a:rPr lang="en-US" sz="2700" baseline="30000" dirty="0" smtClean="0">
                <a:latin typeface="Comic Sans MS" pitchFamily="66" charset="0"/>
              </a:rPr>
              <a:t>th</a:t>
            </a:r>
            <a:r>
              <a:rPr lang="en-US" sz="2700" dirty="0" smtClean="0">
                <a:latin typeface="Comic Sans MS" pitchFamily="66" charset="0"/>
              </a:rPr>
              <a:t> day of the month.</a:t>
            </a:r>
            <a:r>
              <a:rPr lang="en-US" sz="3100" dirty="0" smtClean="0">
                <a:latin typeface="Comic Sans MS" pitchFamily="66" charset="0"/>
              </a:rPr>
              <a:t/>
            </a:r>
            <a:br>
              <a:rPr lang="en-US" sz="3100" dirty="0" smtClean="0">
                <a:latin typeface="Comic Sans MS" pitchFamily="66" charset="0"/>
              </a:rPr>
            </a:br>
            <a:r>
              <a:rPr lang="en-US" sz="1400" dirty="0" smtClean="0">
                <a:latin typeface="Comic Sans MS" pitchFamily="66" charset="0"/>
              </a:rPr>
              <a:t> </a:t>
            </a:r>
          </a:p>
          <a:p>
            <a:pPr>
              <a:lnSpc>
                <a:spcPct val="120000"/>
              </a:lnSpc>
            </a:pPr>
            <a:r>
              <a:rPr lang="en-US" sz="2700" dirty="0" smtClean="0">
                <a:latin typeface="Comic Sans MS" pitchFamily="66" charset="0"/>
              </a:rPr>
              <a:t>2</a:t>
            </a:r>
            <a:r>
              <a:rPr lang="en-US" sz="2700" baseline="30000" dirty="0" smtClean="0">
                <a:latin typeface="Comic Sans MS" pitchFamily="66" charset="0"/>
              </a:rPr>
              <a:t>nd</a:t>
            </a:r>
            <a:r>
              <a:rPr lang="en-US" sz="2700" dirty="0" smtClean="0">
                <a:latin typeface="Comic Sans MS" pitchFamily="66" charset="0"/>
              </a:rPr>
              <a:t> Lamb on the 10</a:t>
            </a:r>
            <a:r>
              <a:rPr lang="en-US" sz="2700" baseline="30000" dirty="0" smtClean="0">
                <a:latin typeface="Comic Sans MS" pitchFamily="66" charset="0"/>
              </a:rPr>
              <a:t>th</a:t>
            </a:r>
            <a:r>
              <a:rPr lang="en-US" sz="2700" dirty="0" smtClean="0">
                <a:latin typeface="Comic Sans MS" pitchFamily="66" charset="0"/>
              </a:rPr>
              <a:t> day is </a:t>
            </a:r>
            <a:br>
              <a:rPr lang="en-US" sz="2700" dirty="0" smtClean="0">
                <a:latin typeface="Comic Sans MS" pitchFamily="66" charset="0"/>
              </a:rPr>
            </a:br>
            <a:r>
              <a:rPr lang="en-US" sz="2700" dirty="0" smtClean="0">
                <a:latin typeface="Comic Sans MS" pitchFamily="66" charset="0"/>
              </a:rPr>
              <a:t>to be offered during &lt;</a:t>
            </a:r>
            <a:r>
              <a:rPr lang="en-US" sz="2700" dirty="0" err="1" smtClean="0">
                <a:latin typeface="Comic Sans MS" pitchFamily="66" charset="0"/>
              </a:rPr>
              <a:t>beyn</a:t>
            </a:r>
            <a:r>
              <a:rPr lang="en-US" sz="2700" dirty="0" smtClean="0">
                <a:latin typeface="Comic Sans MS" pitchFamily="66" charset="0"/>
              </a:rPr>
              <a:t> ha </a:t>
            </a:r>
            <a:r>
              <a:rPr lang="en-US" sz="2700" dirty="0" err="1" smtClean="0">
                <a:latin typeface="Comic Sans MS" pitchFamily="66" charset="0"/>
              </a:rPr>
              <a:t>arbayim</a:t>
            </a:r>
            <a:r>
              <a:rPr lang="en-US" sz="2700" dirty="0" smtClean="0">
                <a:latin typeface="Comic Sans MS" pitchFamily="66" charset="0"/>
              </a:rPr>
              <a:t>&gt; or “between the </a:t>
            </a:r>
            <a:r>
              <a:rPr lang="en-US" sz="2700" b="1" dirty="0" err="1" smtClean="0">
                <a:solidFill>
                  <a:srgbClr val="0070C0"/>
                </a:solidFill>
                <a:latin typeface="Comic Sans MS" pitchFamily="66" charset="0"/>
              </a:rPr>
              <a:t>mixing</a:t>
            </a:r>
            <a:r>
              <a:rPr lang="en-US" sz="2700" b="1" dirty="0" err="1" smtClean="0">
                <a:solidFill>
                  <a:srgbClr val="C00000"/>
                </a:solidFill>
                <a:latin typeface="Comic Sans MS" pitchFamily="66" charset="0"/>
              </a:rPr>
              <a:t>S</a:t>
            </a:r>
            <a:r>
              <a:rPr lang="en-US" sz="2700" dirty="0" smtClean="0">
                <a:latin typeface="Comic Sans MS" pitchFamily="66" charset="0"/>
              </a:rPr>
              <a:t>.”</a:t>
            </a:r>
          </a:p>
          <a:p>
            <a:pPr marL="82296" indent="0">
              <a:lnSpc>
                <a:spcPct val="120000"/>
              </a:lnSpc>
              <a:buNone/>
            </a:pPr>
            <a:r>
              <a:rPr lang="en-US" sz="2700" dirty="0" smtClean="0">
                <a:latin typeface="Comic Sans MS" pitchFamily="66" charset="0"/>
              </a:rPr>
              <a:t>(Later:  more information will be supplied using Lev. 6:20.)</a:t>
            </a:r>
          </a:p>
        </p:txBody>
      </p:sp>
      <p:sp>
        <p:nvSpPr>
          <p:cNvPr id="11" name="Content Placeholder 3"/>
          <p:cNvSpPr txBox="1">
            <a:spLocks/>
          </p:cNvSpPr>
          <p:nvPr/>
        </p:nvSpPr>
        <p:spPr>
          <a:xfrm>
            <a:off x="1358390" y="5021716"/>
            <a:ext cx="10249118" cy="1743684"/>
          </a:xfrm>
          <a:prstGeom prst="rect">
            <a:avLst/>
          </a:prstGeom>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sz="1800" dirty="0" smtClean="0">
                <a:solidFill>
                  <a:srgbClr val="0070C0"/>
                </a:solidFill>
                <a:latin typeface="Comic Sans MS" pitchFamily="66" charset="0"/>
              </a:rPr>
              <a:t>These instructions keep the two continual Daily offerings ON the SAME day, every day, for both morning and evening sacrifices, </a:t>
            </a:r>
            <a:r>
              <a:rPr lang="en-US" sz="1800" u="sng" dirty="0" smtClean="0">
                <a:solidFill>
                  <a:srgbClr val="96004B"/>
                </a:solidFill>
                <a:latin typeface="Comic Sans MS" pitchFamily="66" charset="0"/>
              </a:rPr>
              <a:t>in that order</a:t>
            </a:r>
            <a:r>
              <a:rPr lang="en-US" sz="1800" dirty="0" smtClean="0">
                <a:solidFill>
                  <a:srgbClr val="96004B"/>
                </a:solidFill>
                <a:latin typeface="Comic Sans MS" pitchFamily="66" charset="0"/>
              </a:rPr>
              <a:t> </a:t>
            </a:r>
            <a:r>
              <a:rPr lang="en-US" sz="1800" dirty="0" smtClean="0">
                <a:solidFill>
                  <a:srgbClr val="0070C0"/>
                </a:solidFill>
                <a:latin typeface="Comic Sans MS" pitchFamily="66" charset="0"/>
              </a:rPr>
              <a:t>– morning first and evening second!  </a:t>
            </a:r>
          </a:p>
          <a:p>
            <a:r>
              <a:rPr lang="en-US" sz="2400" dirty="0" smtClean="0">
                <a:latin typeface="Comic Sans MS" pitchFamily="66" charset="0"/>
              </a:rPr>
              <a:t>Why?  </a:t>
            </a:r>
            <a:r>
              <a:rPr lang="en-US" sz="2400" dirty="0" smtClean="0">
                <a:solidFill>
                  <a:srgbClr val="C00000"/>
                </a:solidFill>
                <a:latin typeface="Comic Sans MS" pitchFamily="66" charset="0"/>
              </a:rPr>
              <a:t>Because sunset does not change Day 10 to Day 11.</a:t>
            </a:r>
          </a:p>
          <a:p>
            <a:r>
              <a:rPr lang="en-US" sz="1800" b="1" u="sng" dirty="0" smtClean="0">
                <a:solidFill>
                  <a:srgbClr val="0070C0"/>
                </a:solidFill>
                <a:latin typeface="Comic Sans MS" pitchFamily="66" charset="0"/>
              </a:rPr>
              <a:t>Question</a:t>
            </a:r>
            <a:r>
              <a:rPr lang="en-US" sz="1800" b="1" dirty="0" smtClean="0">
                <a:solidFill>
                  <a:srgbClr val="0070C0"/>
                </a:solidFill>
                <a:latin typeface="Comic Sans MS" pitchFamily="66" charset="0"/>
              </a:rPr>
              <a:t>:</a:t>
            </a:r>
            <a:r>
              <a:rPr lang="en-US" sz="1800" b="1" dirty="0" smtClean="0">
                <a:solidFill>
                  <a:srgbClr val="C00000"/>
                </a:solidFill>
                <a:latin typeface="Comic Sans MS" pitchFamily="66" charset="0"/>
              </a:rPr>
              <a:t> What was happening at the sanctuary for the timeframe of the evening sacrifice during Yahusha’s ministry as Judea’s sunset calendar ushered in a new day?</a:t>
            </a:r>
            <a:endParaRPr lang="en-US" sz="1800" b="1" dirty="0">
              <a:solidFill>
                <a:srgbClr val="C00000"/>
              </a:solidFill>
              <a:latin typeface="Comic Sans MS" pitchFamily="66" charset="0"/>
            </a:endParaRPr>
          </a:p>
        </p:txBody>
      </p:sp>
      <p:sp>
        <p:nvSpPr>
          <p:cNvPr id="8" name="Rectangle 7"/>
          <p:cNvSpPr/>
          <p:nvPr/>
        </p:nvSpPr>
        <p:spPr>
          <a:xfrm>
            <a:off x="66879" y="2296775"/>
            <a:ext cx="1319592"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#2</a:t>
            </a:r>
          </a:p>
          <a:p>
            <a:pPr algn="ctr"/>
            <a:r>
              <a:rPr lang="en-US" b="1" cap="none" spc="50" dirty="0" err="1"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 29:39</a:t>
            </a:r>
          </a:p>
          <a:p>
            <a:pPr algn="ctr"/>
            <a:endPar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p:txBody>
      </p:sp>
      <p:sp>
        <p:nvSpPr>
          <p:cNvPr id="2" name="TextBox 1"/>
          <p:cNvSpPr txBox="1"/>
          <p:nvPr/>
        </p:nvSpPr>
        <p:spPr>
          <a:xfrm>
            <a:off x="-1278482" y="3228602"/>
            <a:ext cx="1269290" cy="3539430"/>
          </a:xfrm>
          <a:prstGeom prst="rect">
            <a:avLst/>
          </a:prstGeom>
          <a:noFill/>
        </p:spPr>
        <p:txBody>
          <a:bodyPr wrap="square" rtlCol="0">
            <a:spAutoFit/>
          </a:bodyPr>
          <a:lstStyle/>
          <a:p>
            <a:r>
              <a:rPr lang="en-US" sz="1400" dirty="0" err="1" smtClean="0"/>
              <a:t>Cf</a:t>
            </a:r>
            <a:r>
              <a:rPr lang="en-US" sz="1400" dirty="0" smtClean="0"/>
              <a:t>:  Lev 6:20 grain offering was offered with each daily offering and here allows for the gr. offering with the 2</a:t>
            </a:r>
            <a:r>
              <a:rPr lang="en-US" sz="1400" baseline="30000" dirty="0" smtClean="0"/>
              <a:t>nd</a:t>
            </a:r>
            <a:r>
              <a:rPr lang="en-US" sz="1400" dirty="0" smtClean="0"/>
              <a:t> sacrifice to be at night &lt;ereb H6153&gt;.   This is an interesting exception.</a:t>
            </a:r>
            <a:endParaRPr lang="en-US" sz="1400" dirty="0"/>
          </a:p>
        </p:txBody>
      </p:sp>
      <p:sp>
        <p:nvSpPr>
          <p:cNvPr id="5" name="Rectangle 4"/>
          <p:cNvSpPr/>
          <p:nvPr/>
        </p:nvSpPr>
        <p:spPr>
          <a:xfrm>
            <a:off x="66879" y="6942289"/>
            <a:ext cx="11328400" cy="2031325"/>
          </a:xfrm>
          <a:prstGeom prst="rect">
            <a:avLst/>
          </a:prstGeom>
          <a:solidFill>
            <a:schemeClr val="accent4">
              <a:lumMod val="20000"/>
              <a:lumOff val="80000"/>
            </a:schemeClr>
          </a:solidFill>
        </p:spPr>
        <p:txBody>
          <a:bodyPr wrap="square">
            <a:spAutoFit/>
          </a:bodyPr>
          <a:lstStyle/>
          <a:p>
            <a:r>
              <a:rPr lang="en-US" b="1" dirty="0"/>
              <a:t>There is a close correspondence between the Burnt </a:t>
            </a:r>
            <a:r>
              <a:rPr lang="en-US" b="1" dirty="0" smtClean="0"/>
              <a:t>Offering [for atonement] </a:t>
            </a:r>
            <a:r>
              <a:rPr lang="en-US" b="1" dirty="0"/>
              <a:t>and the Grain </a:t>
            </a:r>
            <a:r>
              <a:rPr lang="en-US" b="1" dirty="0" smtClean="0"/>
              <a:t>Offering [for worship] </a:t>
            </a:r>
            <a:r>
              <a:rPr lang="en-US" b="1" dirty="0"/>
              <a:t>because the two offerings are often carried out together</a:t>
            </a:r>
            <a:r>
              <a:rPr lang="en-US" dirty="0"/>
              <a:t>. The Grain Offering was often an adjunct of another offering (cf. Exod. 29:38-46; Lev. 23:9ff.; Num. 6:13ff.; 7:13, 19, etc.; 8:8; 15:1-9). The 28th and 29th chapters of the Book of Numbers most dramatically demonstrate the association between the Grain and the other offerings. The Grain Offering was instructed by God to follow the Burnt Offering (Num. 28, cf. also Josh. 22:23, 29; Judg. 13:19, 23). Thus, while the Grain Offering itself does not atone, there is atonement very near at hand whenever the Grain Offering takes place.</a:t>
            </a:r>
          </a:p>
        </p:txBody>
      </p:sp>
    </p:spTree>
    <p:extLst>
      <p:ext uri="{BB962C8B-B14F-4D97-AF65-F5344CB8AC3E}">
        <p14:creationId xmlns:p14="http://schemas.microsoft.com/office/powerpoint/2010/main" val="374673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1500"/>
                                        <p:tgtEl>
                                          <p:spTgt spid="1030"/>
                                        </p:tgtEl>
                                      </p:cBhvr>
                                    </p:animEffect>
                                  </p:childTnLst>
                                </p:cTn>
                              </p:par>
                            </p:childTnLst>
                          </p:cTn>
                        </p:par>
                        <p:par>
                          <p:cTn id="8" fill="hold">
                            <p:stCondLst>
                              <p:cond delay="1500"/>
                            </p:stCondLst>
                            <p:childTnLst>
                              <p:par>
                                <p:cTn id="9" presetID="21" presetClass="entr" presetSubtype="1"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000"/>
                                        <p:tgtEl>
                                          <p:spTgt spid="11">
                                            <p:txEl>
                                              <p:pRg st="0" end="0"/>
                                            </p:txEl>
                                          </p:spTgt>
                                        </p:tgtEl>
                                      </p:cBhvr>
                                    </p:animEffect>
                                    <p:anim calcmode="lin" valueType="num">
                                      <p:cBhvr>
                                        <p:cTn id="2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fade">
                                      <p:cBhvr>
                                        <p:cTn id="30" dur="1000"/>
                                        <p:tgtEl>
                                          <p:spTgt spid="11">
                                            <p:txEl>
                                              <p:pRg st="1" end="1"/>
                                            </p:txEl>
                                          </p:spTgt>
                                        </p:tgtEl>
                                      </p:cBhvr>
                                    </p:animEffect>
                                    <p:anim calcmode="lin" valueType="num">
                                      <p:cBhvr>
                                        <p:cTn id="3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150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fade">
                                      <p:cBhvr>
                                        <p:cTn id="36" dur="1000"/>
                                        <p:tgtEl>
                                          <p:spTgt spid="11">
                                            <p:txEl>
                                              <p:pRg st="2" end="2"/>
                                            </p:txEl>
                                          </p:spTgt>
                                        </p:tgtEl>
                                      </p:cBhvr>
                                    </p:animEffect>
                                    <p:anim calcmode="lin" valueType="num">
                                      <p:cBhvr>
                                        <p:cTn id="3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11074400" cy="717942"/>
          </a:xfrm>
        </p:spPr>
        <p:txBody>
          <a:bodyPr>
            <a:normAutofit/>
            <a:scene3d>
              <a:camera prst="orthographicFront"/>
              <a:lightRig rig="threePt" dir="t"/>
            </a:scene3d>
            <a:sp3d extrusionH="57150">
              <a:bevelT w="38100" h="38100"/>
            </a:sp3d>
          </a:bodyPr>
          <a:lstStyle/>
          <a:p>
            <a:pPr algn="ctr"/>
            <a:r>
              <a:rPr lang="en-US" sz="4800" cap="none"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Getting Started  With Questions</a:t>
            </a:r>
            <a:endParaRPr lang="en-US" sz="4800" dirty="0">
              <a:solidFill>
                <a:schemeClr val="tx2">
                  <a:lumMod val="60000"/>
                  <a:lumOff val="40000"/>
                </a:schemeClr>
              </a:solidFill>
            </a:endParaRPr>
          </a:p>
        </p:txBody>
      </p:sp>
      <p:sp>
        <p:nvSpPr>
          <p:cNvPr id="4" name="Content Placeholder 3"/>
          <p:cNvSpPr>
            <a:spLocks noGrp="1"/>
          </p:cNvSpPr>
          <p:nvPr>
            <p:ph sz="half" idx="1"/>
          </p:nvPr>
        </p:nvSpPr>
        <p:spPr>
          <a:xfrm>
            <a:off x="386080" y="944880"/>
            <a:ext cx="11582400" cy="5638799"/>
          </a:xfrm>
        </p:spPr>
        <p:txBody>
          <a:bodyPr>
            <a:normAutofit fontScale="70000" lnSpcReduction="20000"/>
            <a:scene3d>
              <a:camera prst="orthographicFront"/>
              <a:lightRig rig="threePt" dir="t"/>
            </a:scene3d>
            <a:sp3d extrusionH="57150">
              <a:bevelT h="25400" prst="softRound"/>
            </a:sp3d>
          </a:bodyPr>
          <a:lstStyle/>
          <a:p>
            <a:pPr marL="82296" indent="0">
              <a:buNone/>
            </a:pPr>
            <a:r>
              <a:rPr lang="en-US" dirty="0"/>
              <a:t>As this topic is pondered, the following questions move to the </a:t>
            </a:r>
            <a:r>
              <a:rPr lang="en-US" dirty="0" smtClean="0"/>
              <a:t/>
            </a:r>
            <a:br>
              <a:rPr lang="en-US" dirty="0" smtClean="0"/>
            </a:br>
            <a:r>
              <a:rPr lang="en-US" dirty="0" smtClean="0"/>
              <a:t>forefront </a:t>
            </a:r>
            <a:r>
              <a:rPr lang="en-US" dirty="0"/>
              <a:t>of this study: </a:t>
            </a:r>
          </a:p>
          <a:p>
            <a:pPr marL="596646" lvl="0" indent="-514350">
              <a:buClr>
                <a:srgbClr val="002060"/>
              </a:buClr>
              <a:buFont typeface="+mj-lt"/>
              <a:buAutoNum type="arabicPeriod"/>
            </a:pPr>
            <a:r>
              <a:rPr lang="en-US" dirty="0" smtClean="0"/>
              <a:t> </a:t>
            </a:r>
            <a:r>
              <a:rPr lang="en-US" dirty="0" smtClean="0">
                <a:solidFill>
                  <a:schemeClr val="accent3"/>
                </a:solidFill>
              </a:rPr>
              <a:t>Should a search for </a:t>
            </a:r>
            <a:r>
              <a:rPr lang="en-US" dirty="0">
                <a:solidFill>
                  <a:schemeClr val="accent3"/>
                </a:solidFill>
              </a:rPr>
              <a:t>the truth about </a:t>
            </a:r>
            <a:r>
              <a:rPr lang="en-US" dirty="0"/>
              <a:t>“</a:t>
            </a:r>
            <a:r>
              <a:rPr lang="en-US" b="1" dirty="0"/>
              <a:t>between the </a:t>
            </a:r>
            <a:r>
              <a:rPr lang="en-US" sz="3600" b="1" dirty="0" err="1">
                <a:solidFill>
                  <a:srgbClr val="0070C0"/>
                </a:solidFill>
                <a:latin typeface="Tw Cen MT" pitchFamily="34" charset="0"/>
              </a:rPr>
              <a:t>evening</a:t>
            </a:r>
            <a:r>
              <a:rPr lang="en-US" sz="3600" b="1" dirty="0" err="1">
                <a:solidFill>
                  <a:srgbClr val="C00000"/>
                </a:solidFill>
                <a:latin typeface="Tw Cen MT" pitchFamily="34" charset="0"/>
              </a:rPr>
              <a:t>S</a:t>
            </a:r>
            <a:r>
              <a:rPr lang="en-US" dirty="0" smtClean="0"/>
              <a:t>” </a:t>
            </a:r>
            <a:br>
              <a:rPr lang="en-US" dirty="0" smtClean="0"/>
            </a:br>
            <a:r>
              <a:rPr lang="en-US" dirty="0" smtClean="0"/>
              <a:t> </a:t>
            </a:r>
            <a:r>
              <a:rPr lang="en-US" dirty="0" smtClean="0">
                <a:solidFill>
                  <a:schemeClr val="accent3"/>
                </a:solidFill>
              </a:rPr>
              <a:t>come from </a:t>
            </a:r>
            <a:r>
              <a:rPr lang="en-US" dirty="0">
                <a:solidFill>
                  <a:schemeClr val="accent3"/>
                </a:solidFill>
              </a:rPr>
              <a:t>the most popular (or favorite) scholar?  </a:t>
            </a:r>
            <a:r>
              <a:rPr lang="en-US" b="1" dirty="0" smtClean="0">
                <a:solidFill>
                  <a:schemeClr val="tx1">
                    <a:lumMod val="65000"/>
                    <a:lumOff val="35000"/>
                  </a:schemeClr>
                </a:solidFill>
              </a:rPr>
              <a:t>Or …</a:t>
            </a:r>
            <a:endParaRPr lang="en-US" dirty="0">
              <a:solidFill>
                <a:schemeClr val="tx1">
                  <a:lumMod val="65000"/>
                  <a:lumOff val="35000"/>
                </a:schemeClr>
              </a:solidFill>
            </a:endParaRPr>
          </a:p>
          <a:p>
            <a:pPr marL="596646" lvl="0" indent="-514350">
              <a:buClr>
                <a:srgbClr val="002060"/>
              </a:buClr>
              <a:buFont typeface="+mj-lt"/>
              <a:buAutoNum type="arabicPeriod"/>
            </a:pPr>
            <a:r>
              <a:rPr lang="en-US" b="1" dirty="0" smtClean="0">
                <a:solidFill>
                  <a:schemeClr val="accent4">
                    <a:lumMod val="75000"/>
                  </a:schemeClr>
                </a:solidFill>
              </a:rPr>
              <a:t> Is </a:t>
            </a:r>
            <a:r>
              <a:rPr lang="en-US" b="1" dirty="0">
                <a:solidFill>
                  <a:schemeClr val="accent4">
                    <a:lumMod val="75000"/>
                  </a:schemeClr>
                </a:solidFill>
              </a:rPr>
              <a:t>Jewish tradition a safer place to </a:t>
            </a:r>
            <a:r>
              <a:rPr lang="en-US" b="1" dirty="0" smtClean="0">
                <a:solidFill>
                  <a:schemeClr val="accent4">
                    <a:lumMod val="75000"/>
                  </a:schemeClr>
                </a:solidFill>
              </a:rPr>
              <a:t>find the </a:t>
            </a:r>
            <a:r>
              <a:rPr lang="en-US" b="1" dirty="0">
                <a:solidFill>
                  <a:schemeClr val="accent4">
                    <a:lumMod val="75000"/>
                  </a:schemeClr>
                </a:solidFill>
              </a:rPr>
              <a:t>Torah Truth?  </a:t>
            </a:r>
          </a:p>
          <a:p>
            <a:pPr marL="596646" lvl="0" indent="-514350">
              <a:lnSpc>
                <a:spcPct val="120000"/>
              </a:lnSpc>
              <a:buClr>
                <a:srgbClr val="002060"/>
              </a:buClr>
              <a:buFont typeface="+mj-lt"/>
              <a:buAutoNum type="arabicPeriod"/>
            </a:pPr>
            <a:r>
              <a:rPr lang="en-US" dirty="0" smtClean="0"/>
              <a:t> </a:t>
            </a:r>
            <a:r>
              <a:rPr lang="en-US" b="1" dirty="0" smtClean="0">
                <a:solidFill>
                  <a:srgbClr val="002060"/>
                </a:solidFill>
              </a:rPr>
              <a:t>1 </a:t>
            </a:r>
            <a:r>
              <a:rPr lang="en-US" b="1" dirty="0">
                <a:solidFill>
                  <a:srgbClr val="002060"/>
                </a:solidFill>
              </a:rPr>
              <a:t>Peter 3:15</a:t>
            </a:r>
            <a:r>
              <a:rPr lang="en-US" dirty="0">
                <a:solidFill>
                  <a:srgbClr val="002060"/>
                </a:solidFill>
              </a:rPr>
              <a:t> </a:t>
            </a:r>
            <a:r>
              <a:rPr lang="en-US" dirty="0"/>
              <a:t>admonishes that “all” are to have a ready word from the </a:t>
            </a:r>
            <a:r>
              <a:rPr lang="en-US" dirty="0" smtClean="0"/>
              <a:t> </a:t>
            </a:r>
            <a:br>
              <a:rPr lang="en-US" dirty="0" smtClean="0"/>
            </a:br>
            <a:r>
              <a:rPr lang="en-US" dirty="0" smtClean="0"/>
              <a:t> Scriptures</a:t>
            </a:r>
            <a:r>
              <a:rPr lang="en-US" dirty="0"/>
              <a:t>.  </a:t>
            </a:r>
            <a:r>
              <a:rPr lang="en-US" sz="3400" b="1" dirty="0">
                <a:ln>
                  <a:solidFill>
                    <a:srgbClr val="002060"/>
                  </a:solidFill>
                </a:ln>
                <a:solidFill>
                  <a:schemeClr val="accent6"/>
                </a:solidFill>
                <a:latin typeface="Comic Sans MS" pitchFamily="66" charset="0"/>
              </a:rPr>
              <a:t>Should every idea, teaching and tradition have to come </a:t>
            </a:r>
            <a:r>
              <a:rPr lang="en-US" sz="3400" b="1" dirty="0" smtClean="0">
                <a:ln>
                  <a:solidFill>
                    <a:srgbClr val="002060"/>
                  </a:solidFill>
                </a:ln>
                <a:solidFill>
                  <a:schemeClr val="accent6"/>
                </a:solidFill>
                <a:latin typeface="Comic Sans MS" pitchFamily="66" charset="0"/>
              </a:rPr>
              <a:t/>
            </a:r>
            <a:br>
              <a:rPr lang="en-US" sz="3400" b="1" dirty="0" smtClean="0">
                <a:ln>
                  <a:solidFill>
                    <a:srgbClr val="002060"/>
                  </a:solidFill>
                </a:ln>
                <a:solidFill>
                  <a:schemeClr val="accent6"/>
                </a:solidFill>
                <a:latin typeface="Comic Sans MS" pitchFamily="66" charset="0"/>
              </a:rPr>
            </a:br>
            <a:r>
              <a:rPr lang="en-US" sz="3400" b="1" dirty="0" smtClean="0">
                <a:ln>
                  <a:solidFill>
                    <a:srgbClr val="002060"/>
                  </a:solidFill>
                </a:ln>
                <a:solidFill>
                  <a:schemeClr val="accent6"/>
                </a:solidFill>
                <a:latin typeface="Comic Sans MS" pitchFamily="66" charset="0"/>
              </a:rPr>
              <a:t> under </a:t>
            </a:r>
            <a:r>
              <a:rPr lang="en-US" sz="3400" b="1" dirty="0">
                <a:ln>
                  <a:solidFill>
                    <a:srgbClr val="002060"/>
                  </a:solidFill>
                </a:ln>
                <a:solidFill>
                  <a:schemeClr val="accent6"/>
                </a:solidFill>
                <a:latin typeface="Comic Sans MS" pitchFamily="66" charset="0"/>
              </a:rPr>
              <a:t>the strict scrutiny of the Hebrew definitions and remain </a:t>
            </a:r>
            <a:r>
              <a:rPr lang="en-US" sz="3400" b="1" dirty="0" smtClean="0">
                <a:ln>
                  <a:solidFill>
                    <a:srgbClr val="002060"/>
                  </a:solidFill>
                </a:ln>
                <a:solidFill>
                  <a:schemeClr val="accent6"/>
                </a:solidFill>
                <a:latin typeface="Comic Sans MS" pitchFamily="66" charset="0"/>
              </a:rPr>
              <a:t/>
            </a:r>
            <a:br>
              <a:rPr lang="en-US" sz="3400" b="1" dirty="0" smtClean="0">
                <a:ln>
                  <a:solidFill>
                    <a:srgbClr val="002060"/>
                  </a:solidFill>
                </a:ln>
                <a:solidFill>
                  <a:schemeClr val="accent6"/>
                </a:solidFill>
                <a:latin typeface="Comic Sans MS" pitchFamily="66" charset="0"/>
              </a:rPr>
            </a:br>
            <a:r>
              <a:rPr lang="en-US" sz="3400" b="1" dirty="0" smtClean="0">
                <a:ln>
                  <a:solidFill>
                    <a:srgbClr val="002060"/>
                  </a:solidFill>
                </a:ln>
                <a:solidFill>
                  <a:schemeClr val="accent6"/>
                </a:solidFill>
                <a:latin typeface="Comic Sans MS" pitchFamily="66" charset="0"/>
              </a:rPr>
              <a:t>100</a:t>
            </a:r>
            <a:r>
              <a:rPr lang="en-US" sz="3400" b="1" dirty="0">
                <a:ln>
                  <a:solidFill>
                    <a:srgbClr val="002060"/>
                  </a:solidFill>
                </a:ln>
                <a:solidFill>
                  <a:schemeClr val="accent6"/>
                </a:solidFill>
                <a:latin typeface="Comic Sans MS" pitchFamily="66" charset="0"/>
              </a:rPr>
              <a:t>% </a:t>
            </a:r>
            <a:r>
              <a:rPr lang="en-US" sz="3400" b="1" dirty="0" smtClean="0">
                <a:ln>
                  <a:solidFill>
                    <a:srgbClr val="002060"/>
                  </a:solidFill>
                </a:ln>
                <a:solidFill>
                  <a:schemeClr val="accent6"/>
                </a:solidFill>
                <a:latin typeface="Comic Sans MS" pitchFamily="66" charset="0"/>
              </a:rPr>
              <a:t>Torah </a:t>
            </a:r>
            <a:r>
              <a:rPr lang="en-US" sz="3400" b="1" dirty="0">
                <a:ln>
                  <a:solidFill>
                    <a:srgbClr val="002060"/>
                  </a:solidFill>
                </a:ln>
                <a:solidFill>
                  <a:schemeClr val="accent6"/>
                </a:solidFill>
                <a:latin typeface="Comic Sans MS" pitchFamily="66" charset="0"/>
              </a:rPr>
              <a:t>compliant?   </a:t>
            </a:r>
            <a:r>
              <a:rPr lang="en-US" sz="3400" b="1" dirty="0" smtClean="0">
                <a:solidFill>
                  <a:schemeClr val="tx1">
                    <a:lumMod val="65000"/>
                    <a:lumOff val="35000"/>
                  </a:schemeClr>
                </a:solidFill>
                <a:latin typeface="Comic Sans MS" pitchFamily="66" charset="0"/>
              </a:rPr>
              <a:t>Then …</a:t>
            </a:r>
            <a:r>
              <a:rPr lang="en-US" sz="3400" dirty="0" smtClean="0">
                <a:solidFill>
                  <a:schemeClr val="tx1">
                    <a:lumMod val="65000"/>
                    <a:lumOff val="35000"/>
                  </a:schemeClr>
                </a:solidFill>
                <a:latin typeface="Comic Sans MS" pitchFamily="66" charset="0"/>
              </a:rPr>
              <a:t> </a:t>
            </a:r>
            <a:endParaRPr lang="en-US" sz="3400" dirty="0">
              <a:solidFill>
                <a:schemeClr val="tx1">
                  <a:lumMod val="65000"/>
                  <a:lumOff val="35000"/>
                </a:schemeClr>
              </a:solidFill>
              <a:latin typeface="Comic Sans MS" pitchFamily="66" charset="0"/>
            </a:endParaRPr>
          </a:p>
          <a:p>
            <a:pPr marL="596646" lvl="0" indent="-514350">
              <a:buClr>
                <a:srgbClr val="002060"/>
              </a:buClr>
              <a:buFont typeface="+mj-lt"/>
              <a:buAutoNum type="arabicPeriod"/>
            </a:pPr>
            <a:r>
              <a:rPr lang="en-US" dirty="0" smtClean="0"/>
              <a:t> </a:t>
            </a:r>
            <a:r>
              <a:rPr lang="en-US" dirty="0" smtClean="0">
                <a:solidFill>
                  <a:srgbClr val="00B0F0"/>
                </a:solidFill>
              </a:rPr>
              <a:t>Will </a:t>
            </a:r>
            <a:r>
              <a:rPr lang="en-US" dirty="0">
                <a:solidFill>
                  <a:srgbClr val="00B0F0"/>
                </a:solidFill>
              </a:rPr>
              <a:t>the Scriptures be able to expose the errors of every counterfeit </a:t>
            </a:r>
            <a:r>
              <a:rPr lang="en-US" dirty="0" smtClean="0">
                <a:solidFill>
                  <a:srgbClr val="00B0F0"/>
                </a:solidFill>
              </a:rPr>
              <a:t> </a:t>
            </a:r>
            <a:br>
              <a:rPr lang="en-US" dirty="0" smtClean="0">
                <a:solidFill>
                  <a:srgbClr val="00B0F0"/>
                </a:solidFill>
              </a:rPr>
            </a:br>
            <a:r>
              <a:rPr lang="en-US" dirty="0" smtClean="0">
                <a:solidFill>
                  <a:srgbClr val="00B0F0"/>
                </a:solidFill>
              </a:rPr>
              <a:t> teaching </a:t>
            </a:r>
            <a:r>
              <a:rPr lang="en-US" dirty="0">
                <a:solidFill>
                  <a:srgbClr val="00B0F0"/>
                </a:solidFill>
              </a:rPr>
              <a:t>that is laced around the phrase </a:t>
            </a:r>
            <a:r>
              <a:rPr lang="en-US" dirty="0"/>
              <a:t>“</a:t>
            </a:r>
            <a:r>
              <a:rPr lang="en-US" b="1" dirty="0"/>
              <a:t>between the </a:t>
            </a:r>
            <a:r>
              <a:rPr lang="en-US" b="1" dirty="0" err="1" smtClean="0">
                <a:solidFill>
                  <a:srgbClr val="0070C0"/>
                </a:solidFill>
              </a:rPr>
              <a:t>evening</a:t>
            </a:r>
            <a:r>
              <a:rPr lang="en-US" b="1" dirty="0" err="1" smtClean="0">
                <a:solidFill>
                  <a:schemeClr val="accent3"/>
                </a:solidFill>
              </a:rPr>
              <a:t>S</a:t>
            </a:r>
            <a:r>
              <a:rPr lang="en-US" b="1" dirty="0" smtClean="0"/>
              <a:t>”</a:t>
            </a:r>
            <a:r>
              <a:rPr lang="en-US" dirty="0" smtClean="0"/>
              <a:t>  </a:t>
            </a:r>
            <a:r>
              <a:rPr lang="en-US" b="1" u="sng" dirty="0" smtClean="0">
                <a:solidFill>
                  <a:schemeClr val="tx1">
                    <a:lumMod val="65000"/>
                    <a:lumOff val="35000"/>
                  </a:schemeClr>
                </a:solidFill>
              </a:rPr>
              <a:t>And</a:t>
            </a:r>
            <a:r>
              <a:rPr lang="en-US" b="1" dirty="0" smtClean="0">
                <a:solidFill>
                  <a:schemeClr val="tx1">
                    <a:lumMod val="65000"/>
                    <a:lumOff val="35000"/>
                  </a:schemeClr>
                </a:solidFill>
              </a:rPr>
              <a:t> …</a:t>
            </a:r>
            <a:r>
              <a:rPr lang="en-US" dirty="0" smtClean="0"/>
              <a:t>  </a:t>
            </a:r>
            <a:endParaRPr lang="en-US" dirty="0"/>
          </a:p>
          <a:p>
            <a:pPr marL="596646" lvl="0" indent="-514350">
              <a:buClr>
                <a:srgbClr val="002060"/>
              </a:buClr>
              <a:buFont typeface="+mj-lt"/>
              <a:buAutoNum type="arabicPeriod"/>
            </a:pPr>
            <a:r>
              <a:rPr lang="en-US" dirty="0" smtClean="0"/>
              <a:t> </a:t>
            </a:r>
            <a:r>
              <a:rPr lang="en-US" dirty="0" smtClean="0">
                <a:solidFill>
                  <a:schemeClr val="accent3"/>
                </a:solidFill>
              </a:rPr>
              <a:t>Is </a:t>
            </a:r>
            <a:r>
              <a:rPr lang="en-US" dirty="0">
                <a:solidFill>
                  <a:schemeClr val="accent3"/>
                </a:solidFill>
              </a:rPr>
              <a:t>the information really that important for understanding </a:t>
            </a:r>
            <a:r>
              <a:rPr lang="en-US" dirty="0" smtClean="0">
                <a:solidFill>
                  <a:schemeClr val="accent3"/>
                </a:solidFill>
              </a:rPr>
              <a:t/>
            </a:r>
            <a:br>
              <a:rPr lang="en-US" dirty="0" smtClean="0">
                <a:solidFill>
                  <a:schemeClr val="accent3"/>
                </a:solidFill>
              </a:rPr>
            </a:br>
            <a:r>
              <a:rPr lang="en-US" dirty="0" smtClean="0">
                <a:solidFill>
                  <a:schemeClr val="accent3"/>
                </a:solidFill>
              </a:rPr>
              <a:t> Yahuah’s </a:t>
            </a:r>
            <a:r>
              <a:rPr lang="en-US" dirty="0">
                <a:solidFill>
                  <a:schemeClr val="accent3"/>
                </a:solidFill>
              </a:rPr>
              <a:t>festival calendar?  </a:t>
            </a:r>
          </a:p>
          <a:p>
            <a:pPr marL="596646" lvl="0" indent="-514350">
              <a:buClr>
                <a:srgbClr val="002060"/>
              </a:buClr>
              <a:buFont typeface="+mj-lt"/>
              <a:buAutoNum type="arabicPeriod"/>
            </a:pPr>
            <a:r>
              <a:rPr lang="en-US" dirty="0" smtClean="0"/>
              <a:t> Does </a:t>
            </a:r>
            <a:r>
              <a:rPr lang="en-US" dirty="0"/>
              <a:t>“</a:t>
            </a:r>
            <a:r>
              <a:rPr lang="en-US" b="1" dirty="0"/>
              <a:t>between the </a:t>
            </a:r>
            <a:r>
              <a:rPr lang="en-US" b="1" dirty="0" err="1">
                <a:solidFill>
                  <a:srgbClr val="0070C0"/>
                </a:solidFill>
              </a:rPr>
              <a:t>evening</a:t>
            </a:r>
            <a:r>
              <a:rPr lang="en-US" b="1" dirty="0" err="1">
                <a:solidFill>
                  <a:srgbClr val="C00000"/>
                </a:solidFill>
              </a:rPr>
              <a:t>S</a:t>
            </a:r>
            <a:r>
              <a:rPr lang="en-US" dirty="0"/>
              <a:t>” have anything to do with </a:t>
            </a:r>
            <a:r>
              <a:rPr lang="en-US" dirty="0" smtClean="0"/>
              <a:t/>
            </a:r>
            <a:br>
              <a:rPr lang="en-US" dirty="0" smtClean="0"/>
            </a:br>
            <a:r>
              <a:rPr lang="en-US" dirty="0" smtClean="0"/>
              <a:t> defining </a:t>
            </a:r>
            <a:r>
              <a:rPr lang="en-US" dirty="0"/>
              <a:t>Yahuah’s day-start or not</a:t>
            </a:r>
            <a:r>
              <a:rPr lang="en-US" dirty="0" smtClean="0"/>
              <a:t>?  Why? </a:t>
            </a:r>
          </a:p>
          <a:p>
            <a:pPr lvl="0">
              <a:buClr>
                <a:srgbClr val="002060"/>
              </a:buClr>
              <a:buFont typeface="Wingdings" pitchFamily="2" charset="2"/>
              <a:buChar char="Ø"/>
            </a:pPr>
            <a:r>
              <a:rPr lang="en-US" dirty="0" smtClean="0"/>
              <a:t>   </a:t>
            </a:r>
            <a:r>
              <a:rPr lang="en-US" b="1" dirty="0" smtClean="0">
                <a:ln w="1905"/>
                <a:solidFill>
                  <a:srgbClr val="C00000"/>
                </a:solidFill>
                <a:effectLst>
                  <a:innerShdw blurRad="69850" dist="43180" dir="5400000">
                    <a:srgbClr val="000000">
                      <a:alpha val="65000"/>
                    </a:srgbClr>
                  </a:innerShdw>
                </a:effectLst>
                <a:latin typeface="Comic Sans MS" pitchFamily="66" charset="0"/>
              </a:rPr>
              <a:t>Because this is exactly what many theologians believe </a:t>
            </a:r>
            <a:r>
              <a:rPr lang="en-US" b="1" u="sng" dirty="0" smtClean="0">
                <a:ln w="1905"/>
                <a:solidFill>
                  <a:srgbClr val="C00000"/>
                </a:solidFill>
                <a:effectLst>
                  <a:innerShdw blurRad="69850" dist="43180" dir="5400000">
                    <a:srgbClr val="000000">
                      <a:alpha val="65000"/>
                    </a:srgbClr>
                  </a:innerShdw>
                </a:effectLst>
                <a:latin typeface="Comic Sans MS" pitchFamily="66" charset="0"/>
              </a:rPr>
              <a:t>and</a:t>
            </a:r>
            <a:r>
              <a:rPr lang="en-US" b="1" dirty="0" smtClean="0">
                <a:ln w="1905"/>
                <a:solidFill>
                  <a:srgbClr val="C00000"/>
                </a:solidFill>
                <a:effectLst>
                  <a:innerShdw blurRad="69850" dist="43180" dir="5400000">
                    <a:srgbClr val="000000">
                      <a:alpha val="65000"/>
                    </a:srgbClr>
                  </a:innerShdw>
                </a:effectLst>
                <a:latin typeface="Comic Sans MS" pitchFamily="66" charset="0"/>
              </a:rPr>
              <a:t> teach!</a:t>
            </a:r>
            <a:endParaRPr lang="en-US" b="1" dirty="0">
              <a:ln w="1905"/>
              <a:solidFill>
                <a:srgbClr val="C00000"/>
              </a:solidFill>
              <a:effectLst>
                <a:innerShdw blurRad="69850" dist="43180" dir="5400000">
                  <a:srgbClr val="000000">
                    <a:alpha val="65000"/>
                  </a:srgbClr>
                </a:innerShdw>
              </a:effectLst>
              <a:latin typeface="Comic Sans MS" pitchFamily="66" charset="0"/>
            </a:endParaRPr>
          </a:p>
          <a:p>
            <a:endParaRPr lang="en-US" dirty="0"/>
          </a:p>
        </p:txBody>
      </p:sp>
      <p:pic>
        <p:nvPicPr>
          <p:cNvPr id="5" name="Picture 10" descr="C:\Users\Rae\Desktop\Art on Desktop\white man clip art\3d white people\quiz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3290" y="-244159"/>
            <a:ext cx="2824163" cy="2408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Rae\Desktop\Art on Desktop\white man clip art\3d white people\quiz tim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3290" y="2183603"/>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Rae\Desktop\Art on Desktop\white man clip art\agree disagree key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6160" y="944085"/>
            <a:ext cx="1696720" cy="169672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8" name="Picture 8" descr="C:\Users\Rae\Desktop\Art on Desktop\white man clip art\agree thumbs up &amp; dow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3290" y="3879053"/>
            <a:ext cx="2466976"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Rae\Desktop\Art on Desktop\white man clip art\yellow-blue smiley faces\smiley face - no wa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8755" y="5979606"/>
            <a:ext cx="815723" cy="89160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916160" y="4628644"/>
            <a:ext cx="1244428" cy="1350962"/>
            <a:chOff x="714375" y="3810351"/>
            <a:chExt cx="1244428" cy="1350962"/>
          </a:xfrm>
        </p:grpSpPr>
        <p:sp>
          <p:nvSpPr>
            <p:cNvPr id="12" name="Oval 11"/>
            <p:cNvSpPr/>
            <p:nvPr/>
          </p:nvSpPr>
          <p:spPr>
            <a:xfrm>
              <a:off x="727065" y="3810351"/>
              <a:ext cx="1231738" cy="1231919"/>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What about day-start?</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2601528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6" presetClass="entr" presetSubtype="16" fill="hold" nodeType="after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1000"/>
                                        <p:tgtEl>
                                          <p:spTgt spid="4">
                                            <p:txEl>
                                              <p:pRg st="7" end="7"/>
                                            </p:txEl>
                                          </p:spTgt>
                                        </p:tgtEl>
                                      </p:cBhvr>
                                    </p:animEffect>
                                    <p:anim calcmode="lin" valueType="num">
                                      <p:cBhvr>
                                        <p:cTn id="4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6"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5">
                <a:lumMod val="20000"/>
                <a:lumOff val="80000"/>
              </a:schemeClr>
            </a:gs>
            <a:gs pos="58000">
              <a:schemeClr val="accent1">
                <a:lumMod val="60000"/>
                <a:lumOff val="40000"/>
              </a:schemeClr>
            </a:gs>
            <a:gs pos="44000">
              <a:schemeClr val="accent1">
                <a:lumMod val="60000"/>
                <a:lumOff val="40000"/>
              </a:schemeClr>
            </a:gs>
            <a:gs pos="2000">
              <a:schemeClr val="accent3">
                <a:lumMod val="20000"/>
                <a:lumOff val="80000"/>
              </a:schemeClr>
            </a:gs>
            <a:gs pos="79000">
              <a:schemeClr val="accent5">
                <a:lumMod val="40000"/>
                <a:lumOff val="60000"/>
              </a:schemeClr>
            </a:gs>
            <a:gs pos="100000">
              <a:schemeClr val="accent5">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48882" y="43138"/>
            <a:ext cx="10362702" cy="1143000"/>
          </a:xfrm>
        </p:spPr>
        <p:txBody>
          <a:bodyPr>
            <a:scene3d>
              <a:camera prst="orthographicFront"/>
              <a:lightRig rig="threePt" dir="t"/>
            </a:scene3d>
            <a:sp3d extrusionH="57150">
              <a:bevelT h="25400" prst="softRound"/>
            </a:sp3d>
          </a:bodyPr>
          <a:lstStyle/>
          <a:p>
            <a:r>
              <a:rPr lang="en-US" dirty="0" smtClean="0">
                <a:solidFill>
                  <a:srgbClr val="0070C0"/>
                </a:solidFill>
              </a:rPr>
              <a:t>B)  Daily Morning &amp; Evening Sacrifices</a:t>
            </a:r>
            <a:endParaRPr lang="en-US" dirty="0">
              <a:solidFill>
                <a:srgbClr val="0070C0"/>
              </a:solidFill>
            </a:endParaRPr>
          </a:p>
        </p:txBody>
      </p:sp>
      <p:sp>
        <p:nvSpPr>
          <p:cNvPr id="4" name="Content Placeholder 3"/>
          <p:cNvSpPr>
            <a:spLocks noGrp="1"/>
          </p:cNvSpPr>
          <p:nvPr>
            <p:ph idx="1"/>
          </p:nvPr>
        </p:nvSpPr>
        <p:spPr>
          <a:xfrm>
            <a:off x="1527858" y="1054251"/>
            <a:ext cx="10383726" cy="2499178"/>
          </a:xfrm>
        </p:spPr>
        <p:txBody>
          <a:bodyPr>
            <a:normAutofit fontScale="92500"/>
            <a:scene3d>
              <a:camera prst="orthographicFront"/>
              <a:lightRig rig="threePt" dir="t"/>
            </a:scene3d>
            <a:sp3d extrusionH="57150">
              <a:bevelT w="38100" h="38100"/>
            </a:sp3d>
          </a:bodyPr>
          <a:lstStyle/>
          <a:p>
            <a:pPr marL="82296" indent="0">
              <a:buNone/>
            </a:pPr>
            <a:r>
              <a:rPr lang="en-US" b="1" dirty="0" err="1">
                <a:solidFill>
                  <a:schemeClr val="accent6"/>
                </a:solidFill>
              </a:rPr>
              <a:t>Exo</a:t>
            </a:r>
            <a:r>
              <a:rPr lang="en-US" b="1" dirty="0">
                <a:solidFill>
                  <a:schemeClr val="accent6"/>
                </a:solidFill>
              </a:rPr>
              <a:t> </a:t>
            </a:r>
            <a:r>
              <a:rPr lang="en-US" b="1" dirty="0" smtClean="0">
                <a:solidFill>
                  <a:schemeClr val="accent6"/>
                </a:solidFill>
              </a:rPr>
              <a:t>29:40-42</a:t>
            </a:r>
            <a:r>
              <a:rPr lang="en-US" dirty="0" smtClean="0">
                <a:solidFill>
                  <a:schemeClr val="accent6"/>
                </a:solidFill>
              </a:rPr>
              <a:t>   </a:t>
            </a:r>
            <a:r>
              <a:rPr lang="en-US" sz="2200" dirty="0" smtClean="0">
                <a:solidFill>
                  <a:srgbClr val="0070C0"/>
                </a:solidFill>
              </a:rPr>
              <a:t>And </a:t>
            </a:r>
            <a:r>
              <a:rPr lang="en-US" sz="2200" dirty="0">
                <a:solidFill>
                  <a:srgbClr val="0070C0"/>
                </a:solidFill>
              </a:rPr>
              <a:t>with the one lamb a tenth deal of flour mingled with the fourth part of an </a:t>
            </a:r>
            <a:r>
              <a:rPr lang="en-US" sz="2200" dirty="0" err="1">
                <a:solidFill>
                  <a:srgbClr val="0070C0"/>
                </a:solidFill>
              </a:rPr>
              <a:t>hin</a:t>
            </a:r>
            <a:r>
              <a:rPr lang="en-US" sz="2200" dirty="0">
                <a:solidFill>
                  <a:srgbClr val="0070C0"/>
                </a:solidFill>
              </a:rPr>
              <a:t> of beaten oil; and the fourth part of an </a:t>
            </a:r>
            <a:r>
              <a:rPr lang="en-US" sz="2200" dirty="0" err="1">
                <a:solidFill>
                  <a:srgbClr val="0070C0"/>
                </a:solidFill>
              </a:rPr>
              <a:t>hin</a:t>
            </a:r>
            <a:r>
              <a:rPr lang="en-US" sz="2200" dirty="0">
                <a:solidFill>
                  <a:srgbClr val="0070C0"/>
                </a:solidFill>
              </a:rPr>
              <a:t> of wine for a drink offering. </a:t>
            </a:r>
          </a:p>
          <a:p>
            <a:pPr marL="82296" indent="0">
              <a:lnSpc>
                <a:spcPct val="110000"/>
              </a:lnSpc>
              <a:buNone/>
            </a:pPr>
            <a:r>
              <a:rPr lang="en-US" sz="2400" dirty="0"/>
              <a:t>41  </a:t>
            </a:r>
            <a:r>
              <a:rPr lang="en-US" sz="2200" dirty="0">
                <a:solidFill>
                  <a:srgbClr val="0070C0"/>
                </a:solidFill>
              </a:rPr>
              <a:t>And the other lamb thou shalt offer at </a:t>
            </a:r>
            <a:r>
              <a:rPr lang="en-US" sz="2200" b="1" u="sng" dirty="0">
                <a:solidFill>
                  <a:schemeClr val="accent2">
                    <a:lumMod val="75000"/>
                  </a:schemeClr>
                </a:solidFill>
              </a:rPr>
              <a:t>even</a:t>
            </a:r>
            <a:r>
              <a:rPr lang="en-US" sz="2200" dirty="0">
                <a:solidFill>
                  <a:schemeClr val="accent2">
                    <a:lumMod val="75000"/>
                  </a:schemeClr>
                </a:solidFill>
              </a:rPr>
              <a:t>,</a:t>
            </a:r>
            <a:r>
              <a:rPr lang="en-US" sz="2200" dirty="0">
                <a:solidFill>
                  <a:srgbClr val="0070C0"/>
                </a:solidFill>
              </a:rPr>
              <a:t> </a:t>
            </a:r>
            <a:r>
              <a:rPr lang="en-US" sz="1700" dirty="0" smtClean="0"/>
              <a:t>[</a:t>
            </a:r>
            <a:r>
              <a:rPr lang="en-US" sz="1700" dirty="0" smtClean="0">
                <a:solidFill>
                  <a:srgbClr val="0070C0"/>
                </a:solidFill>
              </a:rPr>
              <a:t>H6153 </a:t>
            </a:r>
            <a:r>
              <a:rPr lang="en-US" sz="1700" dirty="0" smtClean="0"/>
              <a:t>“between </a:t>
            </a:r>
            <a:r>
              <a:rPr lang="en-US" sz="1700" dirty="0"/>
              <a:t>the </a:t>
            </a:r>
            <a:r>
              <a:rPr lang="en-US" sz="1700" b="1" u="sng" dirty="0" err="1" smtClean="0">
                <a:solidFill>
                  <a:srgbClr val="0070C0"/>
                </a:solidFill>
              </a:rPr>
              <a:t>mixing</a:t>
            </a:r>
            <a:r>
              <a:rPr lang="en-US" sz="1700" b="1" u="sng" dirty="0" err="1" smtClean="0">
                <a:solidFill>
                  <a:srgbClr val="C00000"/>
                </a:solidFill>
              </a:rPr>
              <a:t>S</a:t>
            </a:r>
            <a:r>
              <a:rPr lang="en-US" sz="1700" dirty="0" smtClean="0"/>
              <a:t>” </a:t>
            </a:r>
            <a:r>
              <a:rPr lang="en-US" sz="1700" i="1" dirty="0" smtClean="0"/>
              <a:t>&lt;</a:t>
            </a:r>
            <a:r>
              <a:rPr lang="en-US" sz="1700" i="1" dirty="0" err="1" smtClean="0"/>
              <a:t>beyn</a:t>
            </a:r>
            <a:r>
              <a:rPr lang="en-US" sz="1700" i="1" dirty="0" smtClean="0"/>
              <a:t> ha </a:t>
            </a:r>
            <a:r>
              <a:rPr lang="en-US" sz="1700" i="1" dirty="0" err="1" smtClean="0"/>
              <a:t>arbayim</a:t>
            </a:r>
            <a:r>
              <a:rPr lang="en-US" sz="1700" i="1" dirty="0" smtClean="0"/>
              <a:t>&gt;</a:t>
            </a:r>
            <a:r>
              <a:rPr lang="en-US" sz="1700" dirty="0" smtClean="0"/>
              <a:t>]</a:t>
            </a:r>
            <a:r>
              <a:rPr lang="en-US" sz="2400" dirty="0" smtClean="0"/>
              <a:t> </a:t>
            </a:r>
            <a:r>
              <a:rPr lang="en-US" sz="2200" dirty="0">
                <a:solidFill>
                  <a:srgbClr val="0070C0"/>
                </a:solidFill>
              </a:rPr>
              <a:t>and shalt do thereto according to the </a:t>
            </a:r>
            <a:r>
              <a:rPr lang="en-US" sz="2200" dirty="0" smtClean="0">
                <a:solidFill>
                  <a:srgbClr val="0070C0"/>
                </a:solidFill>
              </a:rPr>
              <a:t>meat [grain] </a:t>
            </a:r>
            <a:r>
              <a:rPr lang="en-US" sz="2200" dirty="0">
                <a:solidFill>
                  <a:srgbClr val="0070C0"/>
                </a:solidFill>
              </a:rPr>
              <a:t>offering of the </a:t>
            </a:r>
            <a:r>
              <a:rPr lang="en-US" sz="2200" b="1" u="sng" dirty="0">
                <a:solidFill>
                  <a:srgbClr val="B83D68"/>
                </a:solidFill>
              </a:rPr>
              <a:t>morning</a:t>
            </a:r>
            <a:r>
              <a:rPr lang="en-US" sz="2200" dirty="0">
                <a:solidFill>
                  <a:srgbClr val="B83D68"/>
                </a:solidFill>
              </a:rPr>
              <a:t>, </a:t>
            </a:r>
            <a:r>
              <a:rPr lang="en-US" sz="2200" dirty="0">
                <a:solidFill>
                  <a:srgbClr val="0070C0"/>
                </a:solidFill>
              </a:rPr>
              <a:t>and according to the drink offering thereof, for a sweet </a:t>
            </a:r>
            <a:r>
              <a:rPr lang="en-US" sz="2200" dirty="0" err="1">
                <a:solidFill>
                  <a:srgbClr val="0070C0"/>
                </a:solidFill>
              </a:rPr>
              <a:t>savour</a:t>
            </a:r>
            <a:r>
              <a:rPr lang="en-US" sz="2200" dirty="0">
                <a:solidFill>
                  <a:srgbClr val="0070C0"/>
                </a:solidFill>
              </a:rPr>
              <a:t>, an offering made by fire unto Yahuah. </a:t>
            </a:r>
          </a:p>
        </p:txBody>
      </p:sp>
      <p:pic>
        <p:nvPicPr>
          <p:cNvPr id="4099" name="Picture 3" descr="C:\Users\Rae\Desktop\exo 29 vs 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539" y="3063819"/>
            <a:ext cx="6264585" cy="2536568"/>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1386471" y="6175537"/>
            <a:ext cx="10198359" cy="746568"/>
          </a:xfrm>
          <a:prstGeom prst="rect">
            <a:avLst/>
          </a:prstGeom>
        </p:spPr>
        <p:txBody>
          <a:bodyPr>
            <a:normAutofit fontScale="7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Font typeface="Wingdings 2"/>
              <a:buNone/>
            </a:pPr>
            <a:r>
              <a:rPr lang="en-US" sz="2600" dirty="0" smtClean="0"/>
              <a:t>42</a:t>
            </a:r>
            <a:r>
              <a:rPr lang="en-US" dirty="0" smtClean="0"/>
              <a:t>  </a:t>
            </a:r>
            <a:r>
              <a:rPr lang="en-US" sz="2200" dirty="0" smtClean="0">
                <a:solidFill>
                  <a:srgbClr val="0070C0"/>
                </a:solidFill>
              </a:rPr>
              <a:t>This shall be a continual burnt offering throughout your generations at the door of the tabernacle </a:t>
            </a:r>
            <a:br>
              <a:rPr lang="en-US" sz="2200" dirty="0" smtClean="0">
                <a:solidFill>
                  <a:srgbClr val="0070C0"/>
                </a:solidFill>
              </a:rPr>
            </a:br>
            <a:r>
              <a:rPr lang="en-US" sz="2200" dirty="0" smtClean="0">
                <a:solidFill>
                  <a:srgbClr val="0070C0"/>
                </a:solidFill>
              </a:rPr>
              <a:t>        of the congregation before Yahuah: where I will meet you, to speak there unto thee.</a:t>
            </a:r>
            <a:endParaRPr lang="en-US" sz="2200" dirty="0">
              <a:solidFill>
                <a:srgbClr val="0070C0"/>
              </a:solidFill>
            </a:endParaRPr>
          </a:p>
        </p:txBody>
      </p:sp>
      <p:sp>
        <p:nvSpPr>
          <p:cNvPr id="9" name="Rectangle 8"/>
          <p:cNvSpPr/>
          <p:nvPr/>
        </p:nvSpPr>
        <p:spPr>
          <a:xfrm>
            <a:off x="5845977" y="3597241"/>
            <a:ext cx="1619121"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p:nvSpPr>
        <p:spPr>
          <a:xfrm>
            <a:off x="66879" y="2296775"/>
            <a:ext cx="1319592"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#3</a:t>
            </a:r>
          </a:p>
          <a:p>
            <a:pPr algn="ctr"/>
            <a:r>
              <a:rPr lang="en-US" b="1" spc="50" dirty="0" err="1"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Exo</a:t>
            </a: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 29:41</a:t>
            </a:r>
          </a:p>
        </p:txBody>
      </p:sp>
      <p:pic>
        <p:nvPicPr>
          <p:cNvPr id="14339" name="Picture 3" descr="C:\Users\Rae\Desktop\3d confused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773" y="4217221"/>
            <a:ext cx="1006147" cy="187614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340" name="Picture 4" descr="C:\Users\Rae\Desktop\3d white man arms cross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439" y="1453088"/>
            <a:ext cx="1432371" cy="13288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9"/>
          <p:cNvSpPr txBox="1"/>
          <p:nvPr/>
        </p:nvSpPr>
        <p:spPr>
          <a:xfrm>
            <a:off x="272155" y="4591815"/>
            <a:ext cx="2638997" cy="146423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dirty="0" smtClean="0">
                <a:ln w="1905"/>
                <a:solidFill>
                  <a:schemeClr val="accent2">
                    <a:lumMod val="20000"/>
                    <a:lumOff val="80000"/>
                  </a:schemeClr>
                </a:solidFill>
                <a:effectLst>
                  <a:innerShdw blurRad="69850" dist="43180" dir="5400000">
                    <a:srgbClr val="000000">
                      <a:alpha val="65000"/>
                    </a:srgbClr>
                  </a:innerShdw>
                </a:effectLst>
                <a:latin typeface="Tw Cen MT" pitchFamily="34" charset="0"/>
              </a:rPr>
              <a:t>What about an “evening sacrifice” being offered during dusk twilight?</a:t>
            </a:r>
            <a:endParaRPr lang="en-US" sz="2000" b="1" dirty="0">
              <a:ln w="1905"/>
              <a:solidFill>
                <a:schemeClr val="accent2">
                  <a:lumMod val="20000"/>
                  <a:lumOff val="80000"/>
                </a:schemeClr>
              </a:solidFill>
              <a:effectLst>
                <a:innerShdw blurRad="69850" dist="43180" dir="5400000">
                  <a:srgbClr val="000000">
                    <a:alpha val="65000"/>
                  </a:srgbClr>
                </a:innerShdw>
              </a:effectLst>
              <a:latin typeface="Tw Cen MT" pitchFamily="34" charset="0"/>
            </a:endParaRPr>
          </a:p>
        </p:txBody>
      </p:sp>
      <p:sp>
        <p:nvSpPr>
          <p:cNvPr id="8" name="Content Placeholder 3"/>
          <p:cNvSpPr txBox="1">
            <a:spLocks/>
          </p:cNvSpPr>
          <p:nvPr/>
        </p:nvSpPr>
        <p:spPr>
          <a:xfrm>
            <a:off x="1395802" y="3002360"/>
            <a:ext cx="3957057" cy="1636738"/>
          </a:xfrm>
          <a:prstGeom prst="rect">
            <a:avLst/>
          </a:prstGeom>
        </p:spPr>
        <p:txBody>
          <a:bodyPr>
            <a:no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1800" dirty="0" smtClean="0">
                <a:latin typeface="Comic Sans MS" pitchFamily="66" charset="0"/>
              </a:rPr>
              <a:t>Verse 41 is a 2</a:t>
            </a:r>
            <a:r>
              <a:rPr lang="en-US" sz="1800" baseline="30000" dirty="0" smtClean="0">
                <a:latin typeface="Comic Sans MS" pitchFamily="66" charset="0"/>
              </a:rPr>
              <a:t>nd</a:t>
            </a:r>
            <a:r>
              <a:rPr lang="en-US" sz="1800" dirty="0" smtClean="0">
                <a:latin typeface="Comic Sans MS" pitchFamily="66" charset="0"/>
              </a:rPr>
              <a:t> witness as to when these Daily Offerings are to be done – both </a:t>
            </a:r>
            <a:r>
              <a:rPr lang="en-US" sz="1800" b="1" u="sng" dirty="0" smtClean="0">
                <a:solidFill>
                  <a:srgbClr val="96004B"/>
                </a:solidFill>
                <a:latin typeface="Comic Sans MS" pitchFamily="66" charset="0"/>
              </a:rPr>
              <a:t>on the same day</a:t>
            </a:r>
            <a:r>
              <a:rPr lang="en-US" sz="1800" dirty="0" smtClean="0">
                <a:latin typeface="Comic Sans MS" pitchFamily="66" charset="0"/>
              </a:rPr>
              <a:t> no matter what day it is.</a:t>
            </a:r>
            <a:endParaRPr lang="en-US" sz="1800" dirty="0">
              <a:latin typeface="Comic Sans MS" pitchFamily="66" charset="0"/>
            </a:endParaRPr>
          </a:p>
        </p:txBody>
      </p:sp>
      <p:pic>
        <p:nvPicPr>
          <p:cNvPr id="14" name="Picture 5" descr="C:\Users\Rae\Desktop\remember 3d man 2.jpg"/>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78588" y="6654434"/>
            <a:ext cx="1045467" cy="20256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2" descr="C:\Users\Rae\Desktop\white man yes n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3159" y="4229462"/>
            <a:ext cx="2820552" cy="209246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1500"/>
                                        <p:tgtEl>
                                          <p:spTgt spid="4099"/>
                                        </p:tgtEl>
                                      </p:cBhvr>
                                    </p:animEffect>
                                  </p:childTnLst>
                                </p:cTn>
                              </p:par>
                            </p:childTnLst>
                          </p:cTn>
                        </p:par>
                        <p:par>
                          <p:cTn id="8" fill="hold">
                            <p:stCondLst>
                              <p:cond delay="1500"/>
                            </p:stCondLst>
                            <p:childTnLst>
                              <p:par>
                                <p:cTn id="9" presetID="21" presetClass="entr" presetSubtype="1"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1750"/>
                                        <p:tgtEl>
                                          <p:spTgt spid="11">
                                            <p:txEl>
                                              <p:pRg st="0" end="0"/>
                                            </p:txEl>
                                          </p:spTgt>
                                        </p:tgtEl>
                                      </p:cBhvr>
                                    </p:animEffect>
                                  </p:childTnLst>
                                </p:cTn>
                              </p:par>
                            </p:childTnLst>
                          </p:cTn>
                        </p:par>
                        <p:par>
                          <p:cTn id="29" fill="hold">
                            <p:stCondLst>
                              <p:cond delay="1750"/>
                            </p:stCondLst>
                            <p:childTnLst>
                              <p:par>
                                <p:cTn id="30" presetID="6" presetClass="entr" presetSubtype="3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out)">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5">
                <a:lumMod val="20000"/>
                <a:lumOff val="80000"/>
              </a:schemeClr>
            </a:gs>
            <a:gs pos="58000">
              <a:schemeClr val="accent1">
                <a:lumMod val="60000"/>
                <a:lumOff val="40000"/>
              </a:schemeClr>
            </a:gs>
            <a:gs pos="44000">
              <a:schemeClr val="accent1">
                <a:lumMod val="60000"/>
                <a:lumOff val="40000"/>
              </a:schemeClr>
            </a:gs>
            <a:gs pos="2000">
              <a:schemeClr val="accent3">
                <a:lumMod val="20000"/>
                <a:lumOff val="80000"/>
              </a:schemeClr>
            </a:gs>
            <a:gs pos="79000">
              <a:schemeClr val="accent5">
                <a:lumMod val="40000"/>
                <a:lumOff val="60000"/>
              </a:schemeClr>
            </a:gs>
            <a:gs pos="100000">
              <a:schemeClr val="accent5">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48882" y="-22179"/>
            <a:ext cx="10362702" cy="1143000"/>
          </a:xfrm>
        </p:spPr>
        <p:txBody>
          <a:bodyPr>
            <a:scene3d>
              <a:camera prst="orthographicFront"/>
              <a:lightRig rig="threePt" dir="t"/>
            </a:scene3d>
            <a:sp3d extrusionH="57150">
              <a:bevelT h="25400" prst="softRound"/>
            </a:sp3d>
          </a:bodyPr>
          <a:lstStyle/>
          <a:p>
            <a:r>
              <a:rPr lang="en-US" dirty="0" smtClean="0">
                <a:solidFill>
                  <a:srgbClr val="0070C0"/>
                </a:solidFill>
              </a:rPr>
              <a:t>B)  Daily Morning &amp; Evening Sacrifices</a:t>
            </a:r>
            <a:endParaRPr lang="en-US" dirty="0">
              <a:solidFill>
                <a:srgbClr val="0070C0"/>
              </a:solidFill>
            </a:endParaRPr>
          </a:p>
        </p:txBody>
      </p:sp>
      <p:sp>
        <p:nvSpPr>
          <p:cNvPr id="4" name="Content Placeholder 3"/>
          <p:cNvSpPr>
            <a:spLocks noGrp="1"/>
          </p:cNvSpPr>
          <p:nvPr>
            <p:ph idx="1"/>
          </p:nvPr>
        </p:nvSpPr>
        <p:spPr>
          <a:xfrm>
            <a:off x="1477058" y="1940696"/>
            <a:ext cx="5068205" cy="1647144"/>
          </a:xfrm>
        </p:spPr>
        <p:txBody>
          <a:bodyPr>
            <a:normAutofit/>
            <a:scene3d>
              <a:camera prst="orthographicFront"/>
              <a:lightRig rig="threePt" dir="t"/>
            </a:scene3d>
            <a:sp3d extrusionH="57150">
              <a:bevelT w="38100" h="38100"/>
            </a:sp3d>
          </a:bodyPr>
          <a:lstStyle/>
          <a:p>
            <a:pPr marL="82296" indent="0">
              <a:lnSpc>
                <a:spcPct val="120000"/>
              </a:lnSpc>
              <a:buNone/>
            </a:pPr>
            <a:r>
              <a:rPr lang="en-US" sz="2000" b="1" dirty="0" smtClean="0">
                <a:solidFill>
                  <a:schemeClr val="accent6"/>
                </a:solidFill>
              </a:rPr>
              <a:t>Num 28:4  </a:t>
            </a:r>
            <a:r>
              <a:rPr lang="en-US" sz="1800" dirty="0" smtClean="0"/>
              <a:t>The </a:t>
            </a:r>
            <a:r>
              <a:rPr lang="en-US" sz="1800" dirty="0"/>
              <a:t>one lamb shalt thou offer in the morning, and the other lamb shalt thou offer at </a:t>
            </a:r>
            <a:r>
              <a:rPr lang="en-US" sz="1800" b="1" u="sng" dirty="0">
                <a:solidFill>
                  <a:srgbClr val="0070C0"/>
                </a:solidFill>
              </a:rPr>
              <a:t>even</a:t>
            </a:r>
            <a:r>
              <a:rPr lang="en-US" sz="1800" dirty="0"/>
              <a:t> </a:t>
            </a:r>
            <a:r>
              <a:rPr lang="en-US" sz="1400" i="1" dirty="0" smtClean="0"/>
              <a:t>(</a:t>
            </a:r>
            <a:r>
              <a:rPr lang="en-US" sz="1400" b="1" i="1" dirty="0">
                <a:solidFill>
                  <a:srgbClr val="0070C0"/>
                </a:solidFill>
              </a:rPr>
              <a:t>H6153</a:t>
            </a:r>
            <a:r>
              <a:rPr lang="en-US" sz="1400" dirty="0">
                <a:solidFill>
                  <a:srgbClr val="0070C0"/>
                </a:solidFill>
              </a:rPr>
              <a:t> </a:t>
            </a:r>
            <a:r>
              <a:rPr lang="en-US" sz="1400" i="1" dirty="0" smtClean="0"/>
              <a:t>between </a:t>
            </a:r>
            <a:r>
              <a:rPr lang="en-US" sz="1400" i="1" dirty="0"/>
              <a:t>the </a:t>
            </a:r>
            <a:r>
              <a:rPr lang="en-US" sz="1400" b="1" i="1" dirty="0" err="1" smtClean="0">
                <a:solidFill>
                  <a:srgbClr val="0070C0"/>
                </a:solidFill>
              </a:rPr>
              <a:t>evening</a:t>
            </a:r>
            <a:r>
              <a:rPr lang="en-US" sz="1400" b="1" i="1" dirty="0" err="1" smtClean="0">
                <a:solidFill>
                  <a:srgbClr val="C00000"/>
                </a:solidFill>
              </a:rPr>
              <a:t>S</a:t>
            </a:r>
            <a:r>
              <a:rPr lang="en-US" sz="1400" i="1" dirty="0" smtClean="0"/>
              <a:t>/</a:t>
            </a:r>
            <a:r>
              <a:rPr lang="en-US" sz="1400" i="1" dirty="0"/>
              <a:t> </a:t>
            </a:r>
            <a:r>
              <a:rPr lang="en-US" sz="1400" i="1" dirty="0" err="1" smtClean="0"/>
              <a:t>beyn</a:t>
            </a:r>
            <a:r>
              <a:rPr lang="en-US" sz="1400" i="1" dirty="0" smtClean="0"/>
              <a:t> ha </a:t>
            </a:r>
            <a:r>
              <a:rPr lang="en-US" sz="1400" i="1" dirty="0"/>
              <a:t>`</a:t>
            </a:r>
            <a:r>
              <a:rPr lang="en-US" sz="1400" i="1" dirty="0" err="1" smtClean="0"/>
              <a:t>arbayim</a:t>
            </a:r>
            <a:r>
              <a:rPr lang="en-US" sz="1400" i="1" dirty="0" smtClean="0"/>
              <a:t>) </a:t>
            </a:r>
            <a:r>
              <a:rPr lang="en-US" sz="1400" dirty="0" smtClean="0"/>
              <a:t>[“between </a:t>
            </a:r>
            <a:r>
              <a:rPr lang="en-US" sz="1400" dirty="0"/>
              <a:t>the </a:t>
            </a:r>
            <a:r>
              <a:rPr lang="en-US" sz="1400" b="1" dirty="0" err="1" smtClean="0">
                <a:solidFill>
                  <a:srgbClr val="0070C0"/>
                </a:solidFill>
              </a:rPr>
              <a:t>mixing</a:t>
            </a:r>
            <a:r>
              <a:rPr lang="en-US" sz="1400" b="1" dirty="0" err="1" smtClean="0">
                <a:solidFill>
                  <a:srgbClr val="C00000"/>
                </a:solidFill>
              </a:rPr>
              <a:t>S</a:t>
            </a:r>
            <a:r>
              <a:rPr lang="en-US" sz="1400" dirty="0" smtClean="0"/>
              <a:t>”].  </a:t>
            </a:r>
            <a:r>
              <a:rPr lang="en-US" sz="1800" dirty="0" smtClean="0"/>
              <a:t> </a:t>
            </a:r>
            <a:endParaRPr lang="en-US" sz="1800" dirty="0">
              <a:solidFill>
                <a:srgbClr val="0070C0"/>
              </a:solidFill>
            </a:endParaRPr>
          </a:p>
        </p:txBody>
      </p:sp>
      <p:sp>
        <p:nvSpPr>
          <p:cNvPr id="11" name="Rectangle 10"/>
          <p:cNvSpPr/>
          <p:nvPr/>
        </p:nvSpPr>
        <p:spPr>
          <a:xfrm>
            <a:off x="111774" y="2488524"/>
            <a:ext cx="1274708" cy="147732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#4</a:t>
            </a:r>
            <a:endParaRPr lang="en-US" b="1" cap="none"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Num 28:4</a:t>
            </a:r>
          </a:p>
          <a:p>
            <a:pPr algn="ctr"/>
            <a:endPar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#5</a:t>
            </a:r>
          </a:p>
          <a:p>
            <a:pPr algn="ct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Num 28:8</a:t>
            </a:r>
            <a:endParaRPr lang="en-US" b="1" cap="none"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14725" y="1122240"/>
            <a:ext cx="5156199" cy="2063750"/>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5563" y="3339113"/>
            <a:ext cx="5537199" cy="2736850"/>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14" name="Content Placeholder 3"/>
          <p:cNvSpPr txBox="1">
            <a:spLocks/>
          </p:cNvSpPr>
          <p:nvPr/>
        </p:nvSpPr>
        <p:spPr>
          <a:xfrm>
            <a:off x="1488751" y="3511198"/>
            <a:ext cx="4866012" cy="2180477"/>
          </a:xfrm>
          <a:prstGeom prst="rect">
            <a:avLst/>
          </a:prstGeom>
        </p:spPr>
        <p:txBody>
          <a:bodyPr>
            <a:no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2000" b="1" dirty="0" smtClean="0">
                <a:solidFill>
                  <a:schemeClr val="accent6"/>
                </a:solidFill>
              </a:rPr>
              <a:t>Num 28:8  </a:t>
            </a:r>
            <a:r>
              <a:rPr lang="en-US" sz="1800" dirty="0" smtClean="0"/>
              <a:t>And </a:t>
            </a:r>
            <a:r>
              <a:rPr lang="en-US" sz="1800" dirty="0"/>
              <a:t>the other lamb shalt thou offer at </a:t>
            </a:r>
            <a:r>
              <a:rPr lang="en-US" sz="1800" b="1" u="sng" dirty="0">
                <a:solidFill>
                  <a:srgbClr val="0070C0"/>
                </a:solidFill>
              </a:rPr>
              <a:t>even</a:t>
            </a:r>
            <a:r>
              <a:rPr lang="en-US" sz="1800" dirty="0"/>
              <a:t> </a:t>
            </a:r>
            <a:r>
              <a:rPr lang="en-US" sz="1400" i="1" dirty="0"/>
              <a:t>(</a:t>
            </a:r>
            <a:r>
              <a:rPr lang="en-US" sz="1400" b="1" i="1" dirty="0">
                <a:solidFill>
                  <a:srgbClr val="0070C0"/>
                </a:solidFill>
              </a:rPr>
              <a:t>H6153</a:t>
            </a:r>
            <a:r>
              <a:rPr lang="en-US" sz="1400" dirty="0">
                <a:solidFill>
                  <a:srgbClr val="0070C0"/>
                </a:solidFill>
              </a:rPr>
              <a:t> </a:t>
            </a:r>
            <a:r>
              <a:rPr lang="en-US" sz="1400" i="1" dirty="0"/>
              <a:t>between the </a:t>
            </a:r>
            <a:r>
              <a:rPr lang="en-US" sz="1400" b="1" i="1" dirty="0" err="1">
                <a:solidFill>
                  <a:srgbClr val="0070C0"/>
                </a:solidFill>
              </a:rPr>
              <a:t>evening</a:t>
            </a:r>
            <a:r>
              <a:rPr lang="en-US" sz="1400" b="1" i="1" dirty="0" err="1">
                <a:solidFill>
                  <a:srgbClr val="C00000"/>
                </a:solidFill>
              </a:rPr>
              <a:t>S</a:t>
            </a:r>
            <a:r>
              <a:rPr lang="en-US" sz="1400" b="1" i="1" dirty="0" smtClean="0"/>
              <a:t>/ </a:t>
            </a:r>
            <a:r>
              <a:rPr lang="en-US" sz="1400" i="1" dirty="0" err="1" smtClean="0"/>
              <a:t>beyn</a:t>
            </a:r>
            <a:r>
              <a:rPr lang="en-US" sz="1400" i="1" dirty="0" smtClean="0"/>
              <a:t> ha </a:t>
            </a:r>
            <a:r>
              <a:rPr lang="en-US" sz="1400" i="1" dirty="0"/>
              <a:t>`</a:t>
            </a:r>
            <a:r>
              <a:rPr lang="en-US" sz="1400" i="1" dirty="0" err="1" smtClean="0"/>
              <a:t>arbayim</a:t>
            </a:r>
            <a:r>
              <a:rPr lang="en-US" sz="1400" i="1" dirty="0"/>
              <a:t>) </a:t>
            </a:r>
            <a:r>
              <a:rPr lang="en-US" sz="1400" dirty="0"/>
              <a:t>[“between the </a:t>
            </a:r>
            <a:r>
              <a:rPr lang="en-US" sz="1400" b="1" dirty="0" err="1">
                <a:solidFill>
                  <a:srgbClr val="0070C0"/>
                </a:solidFill>
              </a:rPr>
              <a:t>mixing</a:t>
            </a:r>
            <a:r>
              <a:rPr lang="en-US" sz="1400" b="1" dirty="0" err="1">
                <a:solidFill>
                  <a:srgbClr val="C00000"/>
                </a:solidFill>
              </a:rPr>
              <a:t>S</a:t>
            </a:r>
            <a:r>
              <a:rPr lang="en-US" sz="1400" dirty="0"/>
              <a:t>”]</a:t>
            </a:r>
            <a:r>
              <a:rPr lang="en-US" sz="1400" dirty="0" smtClean="0"/>
              <a:t>:  </a:t>
            </a:r>
            <a:r>
              <a:rPr lang="en-US" sz="1800" dirty="0" smtClean="0"/>
              <a:t>as </a:t>
            </a:r>
            <a:r>
              <a:rPr lang="en-US" sz="1800" dirty="0"/>
              <a:t>the </a:t>
            </a:r>
            <a:r>
              <a:rPr lang="en-US" sz="1800" dirty="0" smtClean="0"/>
              <a:t>meat </a:t>
            </a:r>
            <a:r>
              <a:rPr lang="en-US" sz="1400" dirty="0" smtClean="0"/>
              <a:t>[grain]</a:t>
            </a:r>
            <a:r>
              <a:rPr lang="en-US" sz="1800" dirty="0" smtClean="0"/>
              <a:t> </a:t>
            </a:r>
            <a:r>
              <a:rPr lang="en-US" sz="1800" dirty="0"/>
              <a:t>offering of the morning</a:t>
            </a:r>
            <a:r>
              <a:rPr lang="en-US" sz="1800" dirty="0" smtClean="0"/>
              <a:t>, and </a:t>
            </a:r>
            <a:r>
              <a:rPr lang="en-US" sz="1800" dirty="0"/>
              <a:t>as the drink offering thereof</a:t>
            </a:r>
            <a:r>
              <a:rPr lang="en-US" sz="1600" dirty="0"/>
              <a:t>, thou shalt </a:t>
            </a:r>
            <a:r>
              <a:rPr lang="en-US" sz="1600" dirty="0" smtClean="0"/>
              <a:t>offer </a:t>
            </a:r>
            <a:r>
              <a:rPr lang="en-US" sz="1600" dirty="0"/>
              <a:t>it, a sacrifice made by fire, </a:t>
            </a:r>
            <a:r>
              <a:rPr lang="en-US" sz="1600" dirty="0" smtClean="0"/>
              <a:t>of </a:t>
            </a:r>
            <a:r>
              <a:rPr lang="en-US" sz="1600" dirty="0"/>
              <a:t>a sweet </a:t>
            </a:r>
            <a:r>
              <a:rPr lang="en-US" sz="1600" dirty="0" err="1"/>
              <a:t>savour</a:t>
            </a:r>
            <a:r>
              <a:rPr lang="en-US" sz="1600" dirty="0"/>
              <a:t> unto </a:t>
            </a:r>
            <a:r>
              <a:rPr lang="en-US" sz="1600" dirty="0" smtClean="0"/>
              <a:t>Yahuah.</a:t>
            </a:r>
            <a:endParaRPr lang="en-US" sz="1600" dirty="0">
              <a:solidFill>
                <a:srgbClr val="0070C0"/>
              </a:solidFill>
            </a:endParaRPr>
          </a:p>
        </p:txBody>
      </p:sp>
      <p:sp>
        <p:nvSpPr>
          <p:cNvPr id="9" name="Rectangle 8"/>
          <p:cNvSpPr/>
          <p:nvPr/>
        </p:nvSpPr>
        <p:spPr>
          <a:xfrm>
            <a:off x="6545313" y="3936750"/>
            <a:ext cx="1544330"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p:cNvSpPr/>
          <p:nvPr/>
        </p:nvSpPr>
        <p:spPr>
          <a:xfrm>
            <a:off x="7697756" y="2487615"/>
            <a:ext cx="1448413"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TextBox 29"/>
          <p:cNvSpPr txBox="1"/>
          <p:nvPr/>
        </p:nvSpPr>
        <p:spPr>
          <a:xfrm>
            <a:off x="1539551" y="1073529"/>
            <a:ext cx="4866012" cy="78319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dirty="0">
                <a:ln w="1905"/>
                <a:solidFill>
                  <a:schemeClr val="accent2">
                    <a:lumMod val="20000"/>
                    <a:lumOff val="80000"/>
                  </a:schemeClr>
                </a:solidFill>
                <a:effectLst>
                  <a:innerShdw blurRad="69850" dist="43180" dir="5400000">
                    <a:srgbClr val="000000">
                      <a:alpha val="65000"/>
                    </a:srgbClr>
                  </a:innerShdw>
                </a:effectLst>
                <a:latin typeface="Tw Cen MT" pitchFamily="34" charset="0"/>
              </a:rPr>
              <a:t>These Scriptures are 2</a:t>
            </a:r>
            <a:r>
              <a:rPr lang="en-US" sz="2000" b="1" baseline="30000" dirty="0">
                <a:ln w="1905"/>
                <a:solidFill>
                  <a:schemeClr val="accent2">
                    <a:lumMod val="20000"/>
                    <a:lumOff val="80000"/>
                  </a:schemeClr>
                </a:solidFill>
                <a:effectLst>
                  <a:innerShdw blurRad="69850" dist="43180" dir="5400000">
                    <a:srgbClr val="000000">
                      <a:alpha val="65000"/>
                    </a:srgbClr>
                  </a:innerShdw>
                </a:effectLst>
                <a:latin typeface="Tw Cen MT" pitchFamily="34" charset="0"/>
              </a:rPr>
              <a:t>nd</a:t>
            </a:r>
            <a:r>
              <a:rPr lang="en-US" sz="2000" b="1" dirty="0">
                <a:ln w="1905"/>
                <a:solidFill>
                  <a:schemeClr val="accent2">
                    <a:lumMod val="20000"/>
                    <a:lumOff val="80000"/>
                  </a:schemeClr>
                </a:solidFill>
                <a:effectLst>
                  <a:innerShdw blurRad="69850" dist="43180" dir="5400000">
                    <a:srgbClr val="000000">
                      <a:alpha val="65000"/>
                    </a:srgbClr>
                  </a:innerShdw>
                </a:effectLst>
                <a:latin typeface="Tw Cen MT" pitchFamily="34" charset="0"/>
              </a:rPr>
              <a:t> witnesses to the </a:t>
            </a:r>
            <a:br>
              <a:rPr lang="en-US" sz="2000" b="1" dirty="0">
                <a:ln w="1905"/>
                <a:solidFill>
                  <a:schemeClr val="accent2">
                    <a:lumMod val="20000"/>
                    <a:lumOff val="80000"/>
                  </a:schemeClr>
                </a:solidFill>
                <a:effectLst>
                  <a:innerShdw blurRad="69850" dist="43180" dir="5400000">
                    <a:srgbClr val="000000">
                      <a:alpha val="65000"/>
                    </a:srgbClr>
                  </a:innerShdw>
                </a:effectLst>
                <a:latin typeface="Tw Cen MT" pitchFamily="34" charset="0"/>
              </a:rPr>
            </a:br>
            <a:r>
              <a:rPr lang="en-US" sz="2000" b="1" dirty="0" err="1">
                <a:ln w="1905"/>
                <a:solidFill>
                  <a:schemeClr val="accent2">
                    <a:lumMod val="20000"/>
                    <a:lumOff val="80000"/>
                  </a:schemeClr>
                </a:solidFill>
                <a:effectLst>
                  <a:innerShdw blurRad="69850" dist="43180" dir="5400000">
                    <a:srgbClr val="000000">
                      <a:alpha val="65000"/>
                    </a:srgbClr>
                  </a:innerShdw>
                </a:effectLst>
                <a:latin typeface="Tw Cen MT" pitchFamily="34" charset="0"/>
              </a:rPr>
              <a:t>Exo</a:t>
            </a:r>
            <a:r>
              <a:rPr lang="en-US" sz="2000" b="1" dirty="0">
                <a:ln w="1905"/>
                <a:solidFill>
                  <a:schemeClr val="accent2">
                    <a:lumMod val="20000"/>
                    <a:lumOff val="80000"/>
                  </a:schemeClr>
                </a:solidFill>
                <a:effectLst>
                  <a:innerShdw blurRad="69850" dist="43180" dir="5400000">
                    <a:srgbClr val="000000">
                      <a:alpha val="65000"/>
                    </a:srgbClr>
                  </a:innerShdw>
                </a:effectLst>
                <a:latin typeface="Tw Cen MT" pitchFamily="34" charset="0"/>
              </a:rPr>
              <a:t> 29 Scriptures for the Daily Sacrifices.</a:t>
            </a:r>
          </a:p>
        </p:txBody>
      </p:sp>
      <p:sp>
        <p:nvSpPr>
          <p:cNvPr id="12" name="TextBox 29"/>
          <p:cNvSpPr txBox="1"/>
          <p:nvPr/>
        </p:nvSpPr>
        <p:spPr>
          <a:xfrm>
            <a:off x="650240" y="5725103"/>
            <a:ext cx="5049865" cy="78319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dirty="0" smtClean="0">
                <a:ln w="1905"/>
                <a:solidFill>
                  <a:schemeClr val="accent2">
                    <a:lumMod val="20000"/>
                    <a:lumOff val="80000"/>
                  </a:schemeClr>
                </a:solidFill>
                <a:effectLst>
                  <a:innerShdw blurRad="69850" dist="43180" dir="5400000">
                    <a:srgbClr val="000000">
                      <a:alpha val="65000"/>
                    </a:srgbClr>
                  </a:innerShdw>
                </a:effectLst>
                <a:latin typeface="Tw Cen MT" pitchFamily="34" charset="0"/>
              </a:rPr>
              <a:t>Does this mean the “evening sacrifice” can NEVER be offered during dusk twilight?</a:t>
            </a:r>
            <a:endParaRPr lang="en-US" sz="2000" b="1" dirty="0">
              <a:ln w="1905"/>
              <a:solidFill>
                <a:schemeClr val="accent2">
                  <a:lumMod val="20000"/>
                  <a:lumOff val="80000"/>
                </a:schemeClr>
              </a:solidFill>
              <a:effectLst>
                <a:innerShdw blurRad="69850" dist="43180" dir="5400000">
                  <a:srgbClr val="000000">
                    <a:alpha val="65000"/>
                  </a:srgbClr>
                </a:innerShdw>
              </a:effectLst>
              <a:latin typeface="Tw Cen MT" pitchFamily="34" charset="0"/>
            </a:endParaRPr>
          </a:p>
        </p:txBody>
      </p:sp>
      <p:pic>
        <p:nvPicPr>
          <p:cNvPr id="16" name="Picture 5" descr="C:\Users\Rae\Desktop\remember 3d man 2.jp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714680" y="4917328"/>
            <a:ext cx="1285560" cy="195083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362" name="Picture 2" descr="C:\Users\Rae\Desktop\banner 6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6056" y="6172200"/>
            <a:ext cx="4166584" cy="6553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19043" y="6157339"/>
            <a:ext cx="3007555" cy="64633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We shall see!</a:t>
            </a:r>
            <a:endParaRPr lang="en-US" sz="3600" b="1" cap="none" spc="0" dirty="0">
              <a:ln w="50800"/>
              <a:solidFill>
                <a:srgbClr val="002060"/>
              </a:solidFill>
              <a:effectLst>
                <a:glow rad="127000">
                  <a:schemeClr val="accent2">
                    <a:lumMod val="20000"/>
                    <a:lumOff val="80000"/>
                    <a:alpha val="93000"/>
                  </a:schemeClr>
                </a:glow>
              </a:effectLst>
              <a:latin typeface="MV Boli" pitchFamily="2" charset="0"/>
              <a:cs typeface="MV Boli" pitchFamily="2" charset="0"/>
            </a:endParaRPr>
          </a:p>
        </p:txBody>
      </p:sp>
    </p:spTree>
    <p:extLst>
      <p:ext uri="{BB962C8B-B14F-4D97-AF65-F5344CB8AC3E}">
        <p14:creationId xmlns:p14="http://schemas.microsoft.com/office/powerpoint/2010/main" val="825243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000"/>
                                        <p:tgtEl>
                                          <p:spTgt spid="4">
                                            <p:txEl>
                                              <p:pRg st="0" end="0"/>
                                            </p:tx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up)">
                                      <p:cBhvr>
                                        <p:cTn id="16" dur="3000"/>
                                        <p:tgtEl>
                                          <p:spTgt spid="14">
                                            <p:txEl>
                                              <p:pRg st="0" end="0"/>
                                            </p:txEl>
                                          </p:spTgt>
                                        </p:tgtEl>
                                      </p:cBhvr>
                                    </p:animEffect>
                                  </p:childTnLst>
                                </p:cTn>
                              </p:par>
                            </p:childTnLst>
                          </p:cTn>
                        </p:par>
                        <p:par>
                          <p:cTn id="17" fill="hold">
                            <p:stCondLst>
                              <p:cond delay="3000"/>
                            </p:stCondLst>
                            <p:childTnLst>
                              <p:par>
                                <p:cTn id="18" presetID="21" presetClass="entr" presetSubtype="1" fill="hold" grpId="0" nodeType="afterEffect">
                                  <p:stCondLst>
                                    <p:cond delay="200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1750"/>
                                        <p:tgtEl>
                                          <p:spTgt spid="12">
                                            <p:txEl>
                                              <p:pRg st="0" end="0"/>
                                            </p:txEl>
                                          </p:spTgt>
                                        </p:tgtEl>
                                      </p:cBhvr>
                                    </p:animEffect>
                                  </p:childTnLst>
                                </p:cTn>
                              </p:par>
                            </p:childTnLst>
                          </p:cTn>
                        </p:par>
                        <p:par>
                          <p:cTn id="26" fill="hold">
                            <p:stCondLst>
                              <p:cond delay="175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500"/>
                                        <p:tgtEl>
                                          <p:spTgt spid="16"/>
                                        </p:tgtEl>
                                      </p:cBhvr>
                                    </p:animEffect>
                                  </p:childTnLst>
                                </p:cTn>
                              </p:par>
                            </p:childTnLst>
                          </p:cTn>
                        </p:par>
                        <p:par>
                          <p:cTn id="30" fill="hold">
                            <p:stCondLst>
                              <p:cond delay="3250"/>
                            </p:stCondLst>
                            <p:childTnLst>
                              <p:par>
                                <p:cTn id="31" presetID="22" presetClass="entr" presetSubtype="8" fill="hold"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wipe(left)">
                                      <p:cBhvr>
                                        <p:cTn id="33"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44" name="Picture 3" descr="C:\Users\Rae\Desktop\Art on Desktop\white man clip art\3d white people\excl mark stand back.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flipH="1">
            <a:off x="10777501" y="5448810"/>
            <a:ext cx="1062046" cy="101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7" descr="C:\Users\Rae\Desktop\Art on Desktop\white man clip art\3d white people\ques mark go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1663" y="2011954"/>
            <a:ext cx="1045029" cy="104502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261714" y="3844890"/>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69667" y="3853263"/>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7259" y="4084179"/>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5" name="Straight Arrow Connector 4"/>
          <p:cNvCxnSpPr/>
          <p:nvPr/>
        </p:nvCxnSpPr>
        <p:spPr>
          <a:xfrm flipH="1">
            <a:off x="3141457" y="3213451"/>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7177" y="4226911"/>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41631" y="4226911"/>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33117" y="2965579"/>
            <a:ext cx="322122" cy="1911572"/>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6537" y="382051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1591" y="381035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17474" y="2852772"/>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87177" y="3678270"/>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604413" y="2862932"/>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97191" y="2396397"/>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297963" y="1326231"/>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505993" y="3534761"/>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9473" y="3819005"/>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733715" y="2396397"/>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7578" y="1335658"/>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1209831" y="836465"/>
            <a:ext cx="10820400" cy="129091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Do the 4 phrases:  </a:t>
            </a:r>
            <a:r>
              <a:rPr lang="en-US" sz="24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u="sng" dirty="0">
                <a:ln>
                  <a:solidFill>
                    <a:srgbClr val="002060"/>
                  </a:solidFill>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two</a:t>
            </a:r>
            <a:r>
              <a:rPr lang="en-US" sz="24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r>
              <a:rPr lang="en-US" sz="2400" dirty="0" err="1" smtClean="0">
                <a:ln>
                  <a:solidFill>
                    <a:srgbClr val="002060"/>
                  </a:solidFill>
                  <a:prstDash val="solid"/>
                </a:ln>
                <a:solidFill>
                  <a:srgbClr val="0070C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r>
            <a:br>
              <a:rPr lang="en-US" sz="24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in </a:t>
            </a:r>
            <a:r>
              <a:rPr lang="en-US" sz="2400" dirty="0" err="1"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Exo</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29 &amp; Num 28 align with</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ALL 3 options below?  </a:t>
            </a:r>
            <a:endParaRPr lang="en-US" sz="1600" dirty="0">
              <a:ln>
                <a:noFill/>
                <a:prstDash val="solid"/>
              </a:ln>
              <a:solidFill>
                <a:srgbClr val="00B050"/>
              </a:solidFill>
            </a:endParaRPr>
          </a:p>
        </p:txBody>
      </p:sp>
      <p:sp>
        <p:nvSpPr>
          <p:cNvPr id="35" name="Rectangle 34"/>
          <p:cNvSpPr/>
          <p:nvPr/>
        </p:nvSpPr>
        <p:spPr>
          <a:xfrm>
            <a:off x="2770981" y="4071535"/>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40863" y="3448220"/>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2"/>
          <p:cNvSpPr txBox="1">
            <a:spLocks/>
          </p:cNvSpPr>
          <p:nvPr/>
        </p:nvSpPr>
        <p:spPr>
          <a:xfrm>
            <a:off x="1349796" y="-11900"/>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dirty="0" smtClean="0">
                <a:ln>
                  <a:solidFill>
                    <a:srgbClr val="002060"/>
                  </a:solidFill>
                </a:ln>
                <a:solidFill>
                  <a:schemeClr val="accent6">
                    <a:lumMod val="60000"/>
                    <a:lumOff val="40000"/>
                  </a:schemeClr>
                </a:solidFill>
              </a:rPr>
              <a:t>What </a:t>
            </a:r>
            <a:r>
              <a:rPr lang="en-US" sz="4000" dirty="0" smtClean="0">
                <a:ln>
                  <a:solidFill>
                    <a:srgbClr val="002060"/>
                  </a:solidFill>
                </a:ln>
                <a:solidFill>
                  <a:schemeClr val="accent6">
                    <a:lumMod val="60000"/>
                    <a:lumOff val="40000"/>
                  </a:schemeClr>
                </a:solidFill>
              </a:rPr>
              <a:t>About</a:t>
            </a:r>
            <a:r>
              <a:rPr lang="en-US" dirty="0" smtClean="0">
                <a:ln>
                  <a:solidFill>
                    <a:srgbClr val="002060"/>
                  </a:solidFill>
                </a:ln>
                <a:solidFill>
                  <a:schemeClr val="accent6">
                    <a:lumMod val="60000"/>
                    <a:lumOff val="40000"/>
                  </a:schemeClr>
                </a:solidFill>
              </a:rPr>
              <a:t> </a:t>
            </a:r>
            <a:r>
              <a:rPr lang="en-US" sz="3600" dirty="0" smtClean="0">
                <a:ln>
                  <a:solidFill>
                    <a:srgbClr val="002060"/>
                  </a:solidFill>
                </a:ln>
                <a:solidFill>
                  <a:schemeClr val="accent6">
                    <a:lumMod val="60000"/>
                    <a:lumOff val="40000"/>
                  </a:schemeClr>
                </a:solidFill>
              </a:rPr>
              <a:t>the</a:t>
            </a:r>
            <a:r>
              <a:rPr lang="en-US" dirty="0" smtClean="0">
                <a:ln>
                  <a:solidFill>
                    <a:srgbClr val="002060"/>
                  </a:solidFill>
                </a:ln>
                <a:solidFill>
                  <a:schemeClr val="accent6">
                    <a:lumMod val="60000"/>
                    <a:lumOff val="40000"/>
                  </a:schemeClr>
                </a:solidFill>
              </a:rPr>
              <a:t> </a:t>
            </a:r>
            <a:r>
              <a:rPr lang="en-US" u="sng" dirty="0" smtClean="0">
                <a:ln>
                  <a:solidFill>
                    <a:srgbClr val="002060"/>
                  </a:solidFill>
                </a:ln>
                <a:solidFill>
                  <a:schemeClr val="accent6">
                    <a:lumMod val="60000"/>
                    <a:lumOff val="40000"/>
                  </a:schemeClr>
                </a:solidFill>
              </a:rPr>
              <a:t>Evenin</a:t>
            </a:r>
            <a:r>
              <a:rPr lang="en-US" dirty="0" smtClean="0">
                <a:ln>
                  <a:solidFill>
                    <a:srgbClr val="002060"/>
                  </a:solidFill>
                </a:ln>
                <a:solidFill>
                  <a:schemeClr val="accent6">
                    <a:lumMod val="60000"/>
                    <a:lumOff val="40000"/>
                  </a:schemeClr>
                </a:solidFill>
              </a:rPr>
              <a:t>g </a:t>
            </a:r>
            <a:r>
              <a:rPr lang="en-US" sz="4000" dirty="0" smtClean="0">
                <a:ln>
                  <a:solidFill>
                    <a:srgbClr val="002060"/>
                  </a:solidFill>
                </a:ln>
                <a:solidFill>
                  <a:schemeClr val="accent6">
                    <a:lumMod val="60000"/>
                    <a:lumOff val="40000"/>
                  </a:schemeClr>
                </a:solidFill>
              </a:rPr>
              <a:t>Daily</a:t>
            </a:r>
            <a:r>
              <a:rPr lang="en-US" dirty="0" smtClean="0">
                <a:ln>
                  <a:solidFill>
                    <a:srgbClr val="002060"/>
                  </a:solidFill>
                </a:ln>
                <a:solidFill>
                  <a:schemeClr val="accent6">
                    <a:lumMod val="60000"/>
                    <a:lumOff val="40000"/>
                  </a:schemeClr>
                </a:solidFill>
              </a:rPr>
              <a:t> Sacrifices?</a:t>
            </a:r>
            <a:endParaRPr lang="en-US" dirty="0">
              <a:ln>
                <a:solidFill>
                  <a:srgbClr val="002060"/>
                </a:solidFill>
              </a:ln>
              <a:solidFill>
                <a:schemeClr val="accent6">
                  <a:lumMod val="60000"/>
                  <a:lumOff val="40000"/>
                </a:schemeClr>
              </a:solidFill>
            </a:endParaRPr>
          </a:p>
        </p:txBody>
      </p:sp>
      <p:sp>
        <p:nvSpPr>
          <p:cNvPr id="38" name="Rectangle 37"/>
          <p:cNvSpPr/>
          <p:nvPr/>
        </p:nvSpPr>
        <p:spPr>
          <a:xfrm>
            <a:off x="33346" y="2252269"/>
            <a:ext cx="1319592" cy="313932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#2</a:t>
            </a:r>
          </a:p>
          <a:p>
            <a:pPr algn="ctr"/>
            <a:r>
              <a:rPr lang="en-US" b="1" spc="50" dirty="0" err="1">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Exo</a:t>
            </a:r>
            <a: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 </a:t>
            </a: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29:39</a:t>
            </a:r>
          </a:p>
          <a:p>
            <a:pPr algn="ctr"/>
            <a:endPar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a:p>
            <a:pPr algn="ctr"/>
            <a: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#3</a:t>
            </a:r>
          </a:p>
          <a:p>
            <a:pPr algn="ctr"/>
            <a:r>
              <a:rPr lang="en-US" b="1" spc="50" dirty="0" err="1">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Exo</a:t>
            </a:r>
            <a: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 29:41</a:t>
            </a:r>
          </a:p>
          <a:p>
            <a:pPr algn="ctr"/>
            <a:endPar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#4</a:t>
            </a:r>
            <a:endParaRPr lang="en-US" b="1" cap="none"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Num 28:4</a:t>
            </a:r>
          </a:p>
          <a:p>
            <a:pPr algn="ctr"/>
            <a:endPar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#5</a:t>
            </a:r>
          </a:p>
          <a:p>
            <a:pPr algn="ct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Num 28:8</a:t>
            </a:r>
            <a:endParaRPr lang="en-US" b="1" cap="none"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p:txBody>
      </p:sp>
      <p:pic>
        <p:nvPicPr>
          <p:cNvPr id="40" name="Picture 2" descr="F:\Art on Desktop - 1\art moon pt 5\man-dont-get-it.jp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flipH="1">
            <a:off x="82729" y="836465"/>
            <a:ext cx="2254204" cy="14281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 name="Picture 2" descr="C:\Users\Rae\Desktop\animated-question-mark-clip-art-10.jpg"/>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183752" y="2540468"/>
            <a:ext cx="1080120" cy="124271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2" name="Picture 17" descr="C:\Users\Rae\Desktop\Art on Desktop\white man clip art\3d white people\png\ques mark man 2 pn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3327" y="2488524"/>
            <a:ext cx="1206020" cy="1417320"/>
          </a:xfrm>
          <a:prstGeom prst="rect">
            <a:avLst/>
          </a:prstGeom>
          <a:noFill/>
          <a:extLst>
            <a:ext uri="{909E8E84-426E-40DD-AFC4-6F175D3DCCD1}">
              <a14:hiddenFill xmlns:a14="http://schemas.microsoft.com/office/drawing/2010/main">
                <a:solidFill>
                  <a:srgbClr val="FFFFFF"/>
                </a:solidFill>
              </a14:hiddenFill>
            </a:ext>
          </a:extLst>
        </p:spPr>
      </p:pic>
      <p:sp>
        <p:nvSpPr>
          <p:cNvPr id="28" name="Curved Down Arrow 27"/>
          <p:cNvSpPr/>
          <p:nvPr/>
        </p:nvSpPr>
        <p:spPr>
          <a:xfrm>
            <a:off x="6941630" y="3678269"/>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4" name="Straight Arrow Connector 3"/>
          <p:cNvCxnSpPr/>
          <p:nvPr/>
        </p:nvCxnSpPr>
        <p:spPr>
          <a:xfrm>
            <a:off x="6485028" y="3213451"/>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545319" y="2897072"/>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pic>
        <p:nvPicPr>
          <p:cNvPr id="7170" name="Picture 2" descr="C:\Users\Rae\Desktop\FAQ 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4481" y="4857730"/>
            <a:ext cx="1689100" cy="9937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68273" y="5367785"/>
            <a:ext cx="1244428" cy="1397262"/>
            <a:chOff x="714375" y="3764051"/>
            <a:chExt cx="1244428" cy="1397262"/>
          </a:xfrm>
        </p:grpSpPr>
        <p:sp>
          <p:nvSpPr>
            <p:cNvPr id="46" name="Oval 45"/>
            <p:cNvSpPr/>
            <p:nvPr/>
          </p:nvSpPr>
          <p:spPr>
            <a:xfrm>
              <a:off x="727065" y="3764051"/>
              <a:ext cx="1231738" cy="1231919"/>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
        <p:nvSpPr>
          <p:cNvPr id="36" name="TextBox 29"/>
          <p:cNvSpPr txBox="1"/>
          <p:nvPr/>
        </p:nvSpPr>
        <p:spPr>
          <a:xfrm>
            <a:off x="2490629" y="5546034"/>
            <a:ext cx="8398844" cy="91940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Is it possible another sacrifice can qualify for all three options during the 24 hour cycle?</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2824904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amond(in)">
                                      <p:cBhvr>
                                        <p:cTn id="7" dur="2000"/>
                                        <p:tgtEl>
                                          <p:spTgt spid="4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175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amond(in)">
                                      <p:cBhvr>
                                        <p:cTn id="16" dur="1500"/>
                                        <p:tgtEl>
                                          <p:spTgt spid="43"/>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diamond(in)">
                                      <p:cBhvr>
                                        <p:cTn id="27" dur="2000"/>
                                        <p:tgtEl>
                                          <p:spTgt spid="41"/>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2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170"/>
                                        </p:tgtEl>
                                        <p:attrNameLst>
                                          <p:attrName>style.visibility</p:attrName>
                                        </p:attrNameLst>
                                      </p:cBhvr>
                                      <p:to>
                                        <p:strVal val="visible"/>
                                      </p:to>
                                    </p:set>
                                    <p:animEffect transition="in" filter="barn(inVertical)">
                                      <p:cBhvr>
                                        <p:cTn id="36" dur="1500"/>
                                        <p:tgtEl>
                                          <p:spTgt spid="7170"/>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36">
                                            <p:txEl>
                                              <p:pRg st="0" end="0"/>
                                            </p:txEl>
                                          </p:spTgt>
                                        </p:tgtEl>
                                        <p:attrNameLst>
                                          <p:attrName>style.visibility</p:attrName>
                                        </p:attrNameLst>
                                      </p:cBhvr>
                                      <p:to>
                                        <p:strVal val="visible"/>
                                      </p:to>
                                    </p:set>
                                    <p:animEffect transition="in" filter="wipe(left)">
                                      <p:cBhvr>
                                        <p:cTn id="40" dur="2000"/>
                                        <p:tgtEl>
                                          <p:spTgt spid="36">
                                            <p:txEl>
                                              <p:pRg st="0" end="0"/>
                                            </p:txEl>
                                          </p:spTgt>
                                        </p:tgtEl>
                                      </p:cBhvr>
                                    </p:animEffect>
                                  </p:childTnLst>
                                </p:cTn>
                              </p:par>
                            </p:childTnLst>
                          </p:cTn>
                        </p:par>
                        <p:par>
                          <p:cTn id="41" fill="hold">
                            <p:stCondLst>
                              <p:cond delay="3500"/>
                            </p:stCondLst>
                            <p:childTnLst>
                              <p:par>
                                <p:cTn id="42" presetID="47" presetClass="entr" presetSubtype="0" fill="hold" nodeType="afterEffect">
                                  <p:stCondLst>
                                    <p:cond delay="50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000"/>
                                        <p:tgtEl>
                                          <p:spTgt spid="44"/>
                                        </p:tgtEl>
                                      </p:cBhvr>
                                    </p:animEffect>
                                    <p:anim calcmode="lin" valueType="num">
                                      <p:cBhvr>
                                        <p:cTn id="45" dur="2000" fill="hold"/>
                                        <p:tgtEl>
                                          <p:spTgt spid="44"/>
                                        </p:tgtEl>
                                        <p:attrNameLst>
                                          <p:attrName>ppt_x</p:attrName>
                                        </p:attrNameLst>
                                      </p:cBhvr>
                                      <p:tavLst>
                                        <p:tav tm="0">
                                          <p:val>
                                            <p:strVal val="#ppt_x"/>
                                          </p:val>
                                        </p:tav>
                                        <p:tav tm="100000">
                                          <p:val>
                                            <p:strVal val="#ppt_x"/>
                                          </p:val>
                                        </p:tav>
                                      </p:tavLst>
                                    </p:anim>
                                    <p:anim calcmode="lin" valueType="num">
                                      <p:cBhvr>
                                        <p:cTn id="46" dur="2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up)">
                                      <p:cBhvr>
                                        <p:cTn id="51" dur="1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7" grpId="0" animBg="1"/>
      <p:bldP spid="4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rgbClr val="000000"/>
            </a:gs>
            <a:gs pos="6000">
              <a:srgbClr val="C00000"/>
            </a:gs>
            <a:gs pos="74000">
              <a:schemeClr val="tx2">
                <a:lumMod val="20000"/>
                <a:lumOff val="80000"/>
              </a:schemeClr>
            </a:gs>
            <a:gs pos="92000">
              <a:schemeClr val="accent6">
                <a:lumMod val="20000"/>
                <a:lumOff val="80000"/>
              </a:schemeClr>
            </a:gs>
          </a:gsLst>
          <a:lin ang="16200000" scaled="0"/>
          <a:tileRect/>
        </a:gradFill>
        <a:effectLst/>
      </p:bgPr>
    </p:bg>
    <p:spTree>
      <p:nvGrpSpPr>
        <p:cNvPr id="1" name=""/>
        <p:cNvGrpSpPr/>
        <p:nvPr/>
      </p:nvGrpSpPr>
      <p:grpSpPr>
        <a:xfrm>
          <a:off x="0" y="0"/>
          <a:ext cx="0" cy="0"/>
          <a:chOff x="0" y="0"/>
          <a:chExt cx="0" cy="0"/>
        </a:xfrm>
      </p:grpSpPr>
      <p:sp>
        <p:nvSpPr>
          <p:cNvPr id="10" name="Title 2"/>
          <p:cNvSpPr txBox="1">
            <a:spLocks/>
          </p:cNvSpPr>
          <p:nvPr/>
        </p:nvSpPr>
        <p:spPr>
          <a:xfrm>
            <a:off x="1346518" y="-81280"/>
            <a:ext cx="10850172"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200" b="1" spc="300" dirty="0" smtClean="0">
                <a:ln>
                  <a:solidFill>
                    <a:srgbClr val="002060"/>
                  </a:solidFill>
                </a:ln>
                <a:solidFill>
                  <a:schemeClr val="accent2">
                    <a:lumMod val="20000"/>
                    <a:lumOff val="80000"/>
                  </a:schemeClr>
                </a:solidFill>
              </a:rPr>
              <a:t>Historical Evidence From Josephus</a:t>
            </a:r>
            <a:endParaRPr lang="en-US" sz="4200" b="1" spc="300" dirty="0">
              <a:ln>
                <a:solidFill>
                  <a:srgbClr val="002060"/>
                </a:solidFill>
              </a:ln>
              <a:solidFill>
                <a:schemeClr val="accent2">
                  <a:lumMod val="20000"/>
                  <a:lumOff val="80000"/>
                </a:schemeClr>
              </a:solidFill>
            </a:endParaRPr>
          </a:p>
        </p:txBody>
      </p:sp>
      <p:pic>
        <p:nvPicPr>
          <p:cNvPr id="3074" name="Picture 2" descr="C:\Users\Rae\Desktop\proceed with caution sky.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956" y="4397"/>
            <a:ext cx="11901734" cy="72560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Rae\Desktop\free-banner-clipart-clipartbold.png"/>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16808445">
            <a:off x="-3508733" y="1197490"/>
            <a:ext cx="8469801" cy="444666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975360" y="3032761"/>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22148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Thought Provoking Questions Ahead!    </a:t>
            </a:r>
            <a:endParaRPr lang="en-US" sz="4800" b="1" cap="none" spc="150" dirty="0">
              <a:ln w="11430"/>
              <a:solidFill>
                <a:srgbClr val="F8F8F8"/>
              </a:solidFill>
              <a:effectLst>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63</a:t>
            </a:fld>
            <a:endParaRPr lang="en-US" dirty="0"/>
          </a:p>
        </p:txBody>
      </p:sp>
      <p:sp>
        <p:nvSpPr>
          <p:cNvPr id="4" name="TextBox 3"/>
          <p:cNvSpPr txBox="1"/>
          <p:nvPr/>
        </p:nvSpPr>
        <p:spPr>
          <a:xfrm>
            <a:off x="3607178" y="133916"/>
            <a:ext cx="8533596" cy="1261884"/>
          </a:xfrm>
          <a:prstGeom prst="rect">
            <a:avLst/>
          </a:prstGeom>
          <a:noFill/>
        </p:spPr>
        <p:txBody>
          <a:bodyPr wrap="square" rtlCol="0">
            <a:spAutoFit/>
            <a:scene3d>
              <a:camera prst="orthographicFront"/>
              <a:lightRig rig="threePt" dir="t"/>
            </a:scene3d>
            <a:sp3d extrusionH="57150">
              <a:bevelT h="25400" prst="softRound"/>
            </a:sp3d>
          </a:bodyPr>
          <a:lstStyle/>
          <a:p>
            <a:pPr algn="r"/>
            <a:r>
              <a:rPr lang="en-US" sz="3200" spc="300" dirty="0" smtClean="0">
                <a:solidFill>
                  <a:schemeClr val="tx2"/>
                </a:solidFill>
                <a:effectLst>
                  <a:outerShdw blurRad="38100" dist="38100" dir="2700000" algn="tl">
                    <a:srgbClr val="000000">
                      <a:alpha val="43137"/>
                    </a:srgbClr>
                  </a:outerShdw>
                </a:effectLst>
                <a:latin typeface="Matura MT Script Capitals" pitchFamily="66" charset="0"/>
              </a:rPr>
              <a:t>Solving Covenant Calendar puzzles</a:t>
            </a:r>
            <a:br>
              <a:rPr lang="en-US" sz="3200" spc="300" dirty="0" smtClean="0">
                <a:solidFill>
                  <a:schemeClr val="tx2"/>
                </a:solidFill>
                <a:effectLst>
                  <a:outerShdw blurRad="38100" dist="38100" dir="2700000" algn="tl">
                    <a:srgbClr val="000000">
                      <a:alpha val="43137"/>
                    </a:srgbClr>
                  </a:outerShdw>
                </a:effectLst>
                <a:latin typeface="Matura MT Script Capitals" pitchFamily="66" charset="0"/>
              </a:rPr>
            </a:br>
            <a:r>
              <a:rPr lang="en-US" sz="3200" spc="300" dirty="0" smtClean="0">
                <a:solidFill>
                  <a:schemeClr val="tx2"/>
                </a:solidFill>
                <a:effectLst>
                  <a:outerShdw blurRad="38100" dist="38100" dir="2700000" algn="tl">
                    <a:srgbClr val="000000">
                      <a:alpha val="43137"/>
                    </a:srgbClr>
                  </a:outerShdw>
                </a:effectLst>
                <a:latin typeface="Matura MT Script Capitals" pitchFamily="66" charset="0"/>
              </a:rPr>
              <a:t>involves asking many questions. </a:t>
            </a:r>
          </a:p>
          <a:p>
            <a:pPr algn="r"/>
            <a:endParaRPr lang="en-US" sz="1200" dirty="0">
              <a:solidFill>
                <a:schemeClr val="tx2"/>
              </a:solidFill>
              <a:latin typeface="Comic Sans MS" pitchFamily="66" charset="0"/>
            </a:endParaRPr>
          </a:p>
        </p:txBody>
      </p:sp>
      <p:sp>
        <p:nvSpPr>
          <p:cNvPr id="17" name="TextBox 16"/>
          <p:cNvSpPr txBox="1"/>
          <p:nvPr/>
        </p:nvSpPr>
        <p:spPr>
          <a:xfrm>
            <a:off x="6771604" y="5584065"/>
            <a:ext cx="4959010" cy="138499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solidFill>
                  <a:srgbClr val="4D0808"/>
                </a:solidFill>
                <a:latin typeface="MV Boli" pitchFamily="2" charset="0"/>
                <a:cs typeface="MV Boli" pitchFamily="2" charset="0"/>
              </a:rPr>
              <a:t>That is exactly what we are going to do on the next slides ~ start searching with questions!</a:t>
            </a:r>
          </a:p>
          <a:p>
            <a:pPr algn="ctr"/>
            <a:endParaRPr lang="en-US" sz="1200" b="1" dirty="0">
              <a:solidFill>
                <a:srgbClr val="4D0808"/>
              </a:solidFill>
              <a:latin typeface="Comic Sans MS" pitchFamily="66" charset="0"/>
            </a:endParaRPr>
          </a:p>
        </p:txBody>
      </p:sp>
      <p:sp>
        <p:nvSpPr>
          <p:cNvPr id="18" name="TextBox 17"/>
          <p:cNvSpPr txBox="1"/>
          <p:nvPr/>
        </p:nvSpPr>
        <p:spPr>
          <a:xfrm>
            <a:off x="4803182" y="1302816"/>
            <a:ext cx="7393508"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000" b="1" dirty="0" err="1" smtClean="0">
                <a:solidFill>
                  <a:srgbClr val="96004B"/>
                </a:solidFill>
                <a:effectLst>
                  <a:outerShdw blurRad="38100" dist="38100" dir="2700000" algn="tl">
                    <a:srgbClr val="000000">
                      <a:alpha val="43137"/>
                    </a:srgbClr>
                  </a:outerShdw>
                </a:effectLst>
                <a:latin typeface="French Script MT" pitchFamily="66" charset="0"/>
              </a:rPr>
              <a:t>Prov</a:t>
            </a:r>
            <a:r>
              <a:rPr lang="en-US" sz="4000" b="1" dirty="0" smtClean="0">
                <a:solidFill>
                  <a:srgbClr val="96004B"/>
                </a:solidFill>
                <a:effectLst>
                  <a:outerShdw blurRad="38100" dist="38100" dir="2700000" algn="tl">
                    <a:srgbClr val="000000">
                      <a:alpha val="43137"/>
                    </a:srgbClr>
                  </a:outerShdw>
                </a:effectLst>
                <a:latin typeface="French Script MT" pitchFamily="66" charset="0"/>
              </a:rPr>
              <a:t> 25:2  </a:t>
            </a:r>
            <a:r>
              <a:rPr lang="en-US" i="1" dirty="0" smtClean="0">
                <a:solidFill>
                  <a:srgbClr val="96004B"/>
                </a:solidFill>
                <a:latin typeface="Comic Sans MS" pitchFamily="66" charset="0"/>
              </a:rPr>
              <a:t>KJV</a:t>
            </a:r>
            <a:r>
              <a:rPr lang="en-US" sz="4000" b="1" dirty="0" smtClean="0">
                <a:solidFill>
                  <a:schemeClr val="tx2"/>
                </a:solidFill>
                <a:latin typeface="French Script MT" pitchFamily="66" charset="0"/>
              </a:rPr>
              <a:t> </a:t>
            </a:r>
            <a:br>
              <a:rPr lang="en-US" sz="4000" b="1" dirty="0" smtClean="0">
                <a:solidFill>
                  <a:schemeClr val="tx2"/>
                </a:solidFill>
                <a:latin typeface="French Script MT" pitchFamily="66" charset="0"/>
              </a:rPr>
            </a:br>
            <a:r>
              <a:rPr lang="en-US" sz="4000" dirty="0" smtClean="0">
                <a:solidFill>
                  <a:srgbClr val="96004B"/>
                </a:solidFill>
                <a:effectLst>
                  <a:outerShdw blurRad="38100" dist="38100" dir="2700000" algn="tl">
                    <a:srgbClr val="000000">
                      <a:alpha val="43137"/>
                    </a:srgbClr>
                  </a:outerShdw>
                </a:effectLst>
                <a:latin typeface="French Script MT" pitchFamily="66" charset="0"/>
              </a:rPr>
              <a:t>It </a:t>
            </a:r>
            <a:r>
              <a:rPr lang="en-US" sz="4000" dirty="0">
                <a:solidFill>
                  <a:srgbClr val="96004B"/>
                </a:solidFill>
                <a:effectLst>
                  <a:outerShdw blurRad="38100" dist="38100" dir="2700000" algn="tl">
                    <a:srgbClr val="000000">
                      <a:alpha val="43137"/>
                    </a:srgbClr>
                  </a:outerShdw>
                </a:effectLst>
                <a:latin typeface="French Script MT" pitchFamily="66" charset="0"/>
              </a:rPr>
              <a:t>is the glory of </a:t>
            </a:r>
            <a:r>
              <a:rPr lang="en-US" sz="4000" dirty="0" smtClean="0">
                <a:solidFill>
                  <a:srgbClr val="96004B"/>
                </a:solidFill>
                <a:effectLst>
                  <a:outerShdw blurRad="38100" dist="38100" dir="2700000" algn="tl">
                    <a:srgbClr val="000000">
                      <a:alpha val="43137"/>
                    </a:srgbClr>
                  </a:outerShdw>
                </a:effectLst>
                <a:latin typeface="French Script MT" pitchFamily="66" charset="0"/>
              </a:rPr>
              <a:t>Yahuah </a:t>
            </a:r>
            <a:r>
              <a:rPr lang="en-US" sz="4000" dirty="0">
                <a:solidFill>
                  <a:srgbClr val="96004B"/>
                </a:solidFill>
                <a:effectLst>
                  <a:outerShdw blurRad="38100" dist="38100" dir="2700000" algn="tl">
                    <a:srgbClr val="000000">
                      <a:alpha val="43137"/>
                    </a:srgbClr>
                  </a:outerShdw>
                </a:effectLst>
                <a:latin typeface="French Script MT" pitchFamily="66" charset="0"/>
              </a:rPr>
              <a:t>to conceal a thing: </a:t>
            </a:r>
            <a:r>
              <a:rPr lang="en-US" sz="4000" dirty="0" smtClean="0">
                <a:solidFill>
                  <a:srgbClr val="96004B"/>
                </a:solidFill>
                <a:effectLst>
                  <a:outerShdw blurRad="38100" dist="38100" dir="2700000" algn="tl">
                    <a:srgbClr val="000000">
                      <a:alpha val="43137"/>
                    </a:srgbClr>
                  </a:outerShdw>
                </a:effectLst>
                <a:latin typeface="French Script MT" pitchFamily="66" charset="0"/>
              </a:rPr>
              <a:t>but </a:t>
            </a:r>
            <a:r>
              <a:rPr lang="en-US" sz="4000" dirty="0">
                <a:solidFill>
                  <a:srgbClr val="96004B"/>
                </a:solidFill>
                <a:effectLst>
                  <a:outerShdw blurRad="38100" dist="38100" dir="2700000" algn="tl">
                    <a:srgbClr val="000000">
                      <a:alpha val="43137"/>
                    </a:srgbClr>
                  </a:outerShdw>
                </a:effectLst>
                <a:latin typeface="French Script MT" pitchFamily="66" charset="0"/>
              </a:rPr>
              <a:t>the honour of kings is to search out a matter</a:t>
            </a:r>
            <a:r>
              <a:rPr lang="en-US" sz="3200" dirty="0" smtClean="0">
                <a:solidFill>
                  <a:srgbClr val="96004B"/>
                </a:solidFill>
                <a:effectLst>
                  <a:outerShdw blurRad="38100" dist="38100" dir="2700000" algn="tl">
                    <a:srgbClr val="000000">
                      <a:alpha val="43137"/>
                    </a:srgbClr>
                  </a:outerShdw>
                </a:effectLst>
                <a:latin typeface="Comic Sans MS" pitchFamily="66" charset="0"/>
              </a:rPr>
              <a:t>.  </a:t>
            </a:r>
            <a:endParaRPr lang="en-US" sz="2800" dirty="0">
              <a:solidFill>
                <a:srgbClr val="96004B"/>
              </a:solidFill>
              <a:effectLst>
                <a:outerShdw blurRad="38100" dist="38100" dir="2700000" algn="tl">
                  <a:srgbClr val="000000">
                    <a:alpha val="43137"/>
                  </a:srgbClr>
                </a:outerShdw>
              </a:effectLst>
              <a:latin typeface="Comic Sans MS" pitchFamily="66" charset="0"/>
            </a:endParaRPr>
          </a:p>
        </p:txBody>
      </p:sp>
      <p:sp>
        <p:nvSpPr>
          <p:cNvPr id="11" name="Sun 10"/>
          <p:cNvSpPr/>
          <p:nvPr/>
        </p:nvSpPr>
        <p:spPr>
          <a:xfrm>
            <a:off x="401320" y="37101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727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500"/>
                                        <p:tgtEl>
                                          <p:spTgt spid="3">
                                            <p:txEl>
                                              <p:pRg st="0" end="0"/>
                                            </p:txEl>
                                          </p:spTgt>
                                        </p:tgtEl>
                                      </p:cBhvr>
                                    </p:animEffect>
                                  </p:childTnLst>
                                </p:cTn>
                              </p:par>
                            </p:childTnLst>
                          </p:cTn>
                        </p:par>
                        <p:par>
                          <p:cTn id="8" fill="hold">
                            <p:stCondLst>
                              <p:cond delay="3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500"/>
                                        <p:tgtEl>
                                          <p:spTgt spid="18"/>
                                        </p:tgtEl>
                                      </p:cBhvr>
                                    </p:animEffect>
                                    <p:anim calcmode="lin" valueType="num">
                                      <p:cBhvr>
                                        <p:cTn id="17" dur="1500" fill="hold"/>
                                        <p:tgtEl>
                                          <p:spTgt spid="18"/>
                                        </p:tgtEl>
                                        <p:attrNameLst>
                                          <p:attrName>ppt_x</p:attrName>
                                        </p:attrNameLst>
                                      </p:cBhvr>
                                      <p:tavLst>
                                        <p:tav tm="0">
                                          <p:val>
                                            <p:strVal val="#ppt_x"/>
                                          </p:val>
                                        </p:tav>
                                        <p:tav tm="100000">
                                          <p:val>
                                            <p:strVal val="#ppt_x"/>
                                          </p:val>
                                        </p:tav>
                                      </p:tavLst>
                                    </p:anim>
                                    <p:anim calcmode="lin" valueType="num">
                                      <p:cBhvr>
                                        <p:cTn id="18" dur="1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10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750"/>
                                        <p:tgtEl>
                                          <p:spTgt spid="17"/>
                                        </p:tgtEl>
                                      </p:cBhvr>
                                    </p:animEffect>
                                    <p:anim calcmode="lin" valueType="num">
                                      <p:cBhvr>
                                        <p:cTn id="24" dur="1750" fill="hold"/>
                                        <p:tgtEl>
                                          <p:spTgt spid="17"/>
                                        </p:tgtEl>
                                        <p:attrNameLst>
                                          <p:attrName>ppt_x</p:attrName>
                                        </p:attrNameLst>
                                      </p:cBhvr>
                                      <p:tavLst>
                                        <p:tav tm="0">
                                          <p:val>
                                            <p:strVal val="#ppt_x"/>
                                          </p:val>
                                        </p:tav>
                                        <p:tav tm="100000">
                                          <p:val>
                                            <p:strVal val="#ppt_x"/>
                                          </p:val>
                                        </p:tav>
                                      </p:tavLst>
                                    </p:anim>
                                    <p:anim calcmode="lin" valueType="num">
                                      <p:cBhvr>
                                        <p:cTn id="25" dur="1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7" name="Rectangle 46"/>
          <p:cNvSpPr/>
          <p:nvPr/>
        </p:nvSpPr>
        <p:spPr>
          <a:xfrm>
            <a:off x="2661086" y="4315228"/>
            <a:ext cx="7828614" cy="110393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accent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496908" y="4410602"/>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4" name="Straight Arrow Connector 3"/>
          <p:cNvCxnSpPr/>
          <p:nvPr/>
        </p:nvCxnSpPr>
        <p:spPr>
          <a:xfrm>
            <a:off x="6471044" y="3665601"/>
            <a:ext cx="80196" cy="49494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111106" y="3651102"/>
            <a:ext cx="192108" cy="518093"/>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56826" y="4577101"/>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CA" sz="2800" b="1" dirty="0" smtClean="0">
                <a:ln w="11430"/>
                <a:solidFill>
                  <a:srgbClr val="0070C0"/>
                </a:solidFill>
                <a:effectLst>
                  <a:outerShdw blurRad="50800" dist="39000" dir="5460000" algn="tl">
                    <a:srgbClr val="000000">
                      <a:alpha val="38000"/>
                    </a:srgbClr>
                  </a:outerShdw>
                </a:effectLst>
                <a:latin typeface="Comic Sans MS" pitchFamily="66" charset="0"/>
              </a:rPr>
              <a:t>Day 1 Light</a:t>
            </a:r>
            <a:endParaRPr lang="en-CA" sz="2800" b="1" dirty="0">
              <a:ln w="11430"/>
              <a:solidFill>
                <a:srgbClr val="0070C0"/>
              </a:solidFill>
              <a:effectLst>
                <a:outerShdw blurRad="50800" dist="39000" dir="5460000" algn="tl">
                  <a:srgbClr val="000000">
                    <a:alpha val="38000"/>
                  </a:srgbClr>
                </a:outerShdw>
              </a:effectLst>
              <a:latin typeface="Comic Sans MS" pitchFamily="66" charset="0"/>
            </a:endParaRPr>
          </a:p>
        </p:txBody>
      </p:sp>
      <p:sp>
        <p:nvSpPr>
          <p:cNvPr id="9" name="Rectangle 8"/>
          <p:cNvSpPr/>
          <p:nvPr/>
        </p:nvSpPr>
        <p:spPr>
          <a:xfrm>
            <a:off x="6911280" y="4577101"/>
            <a:ext cx="3564362" cy="650240"/>
          </a:xfrm>
          <a:prstGeom prst="rect">
            <a:avLst/>
          </a:prstGeom>
          <a:solidFill>
            <a:schemeClr val="tx1"/>
          </a:solid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Day 1 Night</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0" name="Rectangle 9"/>
          <p:cNvSpPr/>
          <p:nvPr/>
        </p:nvSpPr>
        <p:spPr>
          <a:xfrm>
            <a:off x="6590574" y="4400953"/>
            <a:ext cx="322122"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16186" y="4158509"/>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1240" y="4148349"/>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638226" y="3322702"/>
            <a:ext cx="981000"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8" name="Rectangle 17"/>
          <p:cNvSpPr/>
          <p:nvPr/>
        </p:nvSpPr>
        <p:spPr>
          <a:xfrm>
            <a:off x="6136639" y="3330032"/>
            <a:ext cx="1178903"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flipH="1">
            <a:off x="10475642" y="2762905"/>
            <a:ext cx="346386" cy="1132437"/>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579342" y="2383009"/>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475642" y="3873376"/>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59122" y="4146045"/>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419141" y="2762905"/>
            <a:ext cx="266877" cy="1011121"/>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187246" y="2324780"/>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5" name="Rectangle 34"/>
          <p:cNvSpPr/>
          <p:nvPr/>
        </p:nvSpPr>
        <p:spPr>
          <a:xfrm>
            <a:off x="2740630" y="4403437"/>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10512" y="3774026"/>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2"/>
          <p:cNvSpPr txBox="1">
            <a:spLocks/>
          </p:cNvSpPr>
          <p:nvPr/>
        </p:nvSpPr>
        <p:spPr>
          <a:xfrm>
            <a:off x="1529049" y="14799"/>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rgbClr val="0099FF"/>
                </a:solidFill>
              </a:rPr>
              <a:t>Covenant Calendar Format</a:t>
            </a:r>
            <a:endParaRPr lang="en-US" b="1" dirty="0">
              <a:ln>
                <a:solidFill>
                  <a:srgbClr val="002060"/>
                </a:solidFill>
              </a:ln>
              <a:solidFill>
                <a:srgbClr val="0099FF"/>
              </a:solidFill>
            </a:endParaRPr>
          </a:p>
        </p:txBody>
      </p:sp>
      <p:sp>
        <p:nvSpPr>
          <p:cNvPr id="38" name="TextBox 37"/>
          <p:cNvSpPr txBox="1"/>
          <p:nvPr/>
        </p:nvSpPr>
        <p:spPr>
          <a:xfrm>
            <a:off x="2488559" y="5728603"/>
            <a:ext cx="1997710" cy="87716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96004B"/>
                </a:solidFill>
                <a:latin typeface="Comic Sans MS" pitchFamily="66" charset="0"/>
              </a:rPr>
              <a:t>1</a:t>
            </a:r>
            <a:r>
              <a:rPr lang="en-US" sz="1700" b="1" baseline="30000" dirty="0" smtClean="0">
                <a:solidFill>
                  <a:srgbClr val="96004B"/>
                </a:solidFill>
                <a:latin typeface="Comic Sans MS" pitchFamily="66" charset="0"/>
              </a:rPr>
              <a:t>st</a:t>
            </a:r>
            <a:r>
              <a:rPr lang="en-US" sz="1700" b="1" dirty="0" smtClean="0">
                <a:solidFill>
                  <a:srgbClr val="96004B"/>
                </a:solidFill>
                <a:latin typeface="Comic Sans MS" pitchFamily="66" charset="0"/>
              </a:rPr>
              <a:t> Lamb:  </a:t>
            </a:r>
            <a:br>
              <a:rPr lang="en-US" sz="1700" b="1" dirty="0" smtClean="0">
                <a:solidFill>
                  <a:srgbClr val="96004B"/>
                </a:solidFill>
                <a:latin typeface="Comic Sans MS" pitchFamily="66" charset="0"/>
              </a:rPr>
            </a:br>
            <a:r>
              <a:rPr lang="en-US" sz="1700" b="1" dirty="0" smtClean="0">
                <a:solidFill>
                  <a:srgbClr val="96004B"/>
                </a:solidFill>
                <a:latin typeface="Comic Sans MS" pitchFamily="66" charset="0"/>
              </a:rPr>
              <a:t>morning/boqer</a:t>
            </a:r>
            <a:br>
              <a:rPr lang="en-US" sz="1700" b="1" dirty="0" smtClean="0">
                <a:solidFill>
                  <a:srgbClr val="96004B"/>
                </a:solidFill>
                <a:latin typeface="Comic Sans MS" pitchFamily="66" charset="0"/>
              </a:rPr>
            </a:br>
            <a:r>
              <a:rPr lang="en-US" sz="1700" b="1" dirty="0" smtClean="0">
                <a:solidFill>
                  <a:srgbClr val="96004B"/>
                </a:solidFill>
                <a:latin typeface="Comic Sans MS" pitchFamily="66" charset="0"/>
              </a:rPr>
              <a:t>[dawn twilight]</a:t>
            </a:r>
            <a:endParaRPr lang="en-US" sz="1700" b="1" dirty="0">
              <a:solidFill>
                <a:srgbClr val="96004B"/>
              </a:solidFill>
              <a:latin typeface="Comic Sans MS" pitchFamily="66" charset="0"/>
            </a:endParaRPr>
          </a:p>
        </p:txBody>
      </p:sp>
      <p:sp>
        <p:nvSpPr>
          <p:cNvPr id="15" name="Rectangle 14"/>
          <p:cNvSpPr/>
          <p:nvPr/>
        </p:nvSpPr>
        <p:spPr>
          <a:xfrm>
            <a:off x="-77864" y="1744956"/>
            <a:ext cx="1459622" cy="4339650"/>
          </a:xfrm>
          <a:prstGeom prst="rect">
            <a:avLst/>
          </a:prstGeom>
        </p:spPr>
        <p:txBody>
          <a:bodyPr wrap="square">
            <a:spAutoFit/>
          </a:bodyPr>
          <a:lstStyle/>
          <a:p>
            <a:pPr algn="ctr"/>
            <a:r>
              <a:rPr lang="en-US" b="1" dirty="0" err="1" smtClean="0">
                <a:solidFill>
                  <a:srgbClr val="4D0808"/>
                </a:solidFill>
              </a:rPr>
              <a:t>Exo</a:t>
            </a:r>
            <a:r>
              <a:rPr lang="en-US" b="1" dirty="0" smtClean="0">
                <a:solidFill>
                  <a:srgbClr val="4D0808"/>
                </a:solidFill>
              </a:rPr>
              <a:t> 29:39</a:t>
            </a:r>
            <a:r>
              <a:rPr lang="en-US" dirty="0" smtClean="0">
                <a:solidFill>
                  <a:srgbClr val="4D0808"/>
                </a:solidFill>
              </a:rPr>
              <a:t/>
            </a:r>
            <a:br>
              <a:rPr lang="en-US" dirty="0" smtClean="0">
                <a:solidFill>
                  <a:srgbClr val="4D0808"/>
                </a:solidFill>
              </a:rPr>
            </a:br>
            <a:r>
              <a:rPr lang="en-US" dirty="0" smtClean="0">
                <a:solidFill>
                  <a:srgbClr val="4D0808"/>
                </a:solidFill>
              </a:rPr>
              <a:t>&amp;</a:t>
            </a:r>
            <a:endParaRPr lang="en-US" b="1" dirty="0" smtClean="0">
              <a:solidFill>
                <a:srgbClr val="4D0808"/>
              </a:solidFill>
            </a:endParaRPr>
          </a:p>
          <a:p>
            <a:pPr algn="ctr"/>
            <a:r>
              <a:rPr lang="en-US" b="1" dirty="0" smtClean="0">
                <a:solidFill>
                  <a:srgbClr val="4D0808"/>
                </a:solidFill>
              </a:rPr>
              <a:t>Num </a:t>
            </a:r>
            <a:r>
              <a:rPr lang="en-US" b="1" dirty="0">
                <a:solidFill>
                  <a:srgbClr val="4D0808"/>
                </a:solidFill>
              </a:rPr>
              <a:t>28:4</a:t>
            </a:r>
          </a:p>
          <a:p>
            <a:pPr algn="ctr"/>
            <a:r>
              <a:rPr lang="en-US" dirty="0" smtClean="0">
                <a:solidFill>
                  <a:srgbClr val="4D0808"/>
                </a:solidFill>
              </a:rPr>
              <a:t/>
            </a:r>
            <a:br>
              <a:rPr lang="en-US" dirty="0" smtClean="0">
                <a:solidFill>
                  <a:srgbClr val="4D0808"/>
                </a:solidFill>
              </a:rPr>
            </a:br>
            <a:r>
              <a:rPr lang="en-US" dirty="0" smtClean="0">
                <a:solidFill>
                  <a:srgbClr val="4D0808"/>
                </a:solidFill>
              </a:rPr>
              <a:t>“The </a:t>
            </a:r>
            <a:r>
              <a:rPr lang="en-US" dirty="0">
                <a:solidFill>
                  <a:srgbClr val="4D0808"/>
                </a:solidFill>
              </a:rPr>
              <a:t>one lamb shalt thou offer </a:t>
            </a:r>
            <a:r>
              <a:rPr lang="en-US" dirty="0" smtClean="0">
                <a:solidFill>
                  <a:srgbClr val="4D0808"/>
                </a:solidFill>
              </a:rPr>
              <a:t/>
            </a:r>
            <a:br>
              <a:rPr lang="en-US" dirty="0" smtClean="0">
                <a:solidFill>
                  <a:srgbClr val="4D0808"/>
                </a:solidFill>
              </a:rPr>
            </a:br>
            <a:r>
              <a:rPr lang="en-US" dirty="0" smtClean="0">
                <a:solidFill>
                  <a:srgbClr val="4D0808"/>
                </a:solidFill>
              </a:rPr>
              <a:t>in </a:t>
            </a:r>
            <a:r>
              <a:rPr lang="en-US" dirty="0">
                <a:solidFill>
                  <a:srgbClr val="4D0808"/>
                </a:solidFill>
              </a:rPr>
              <a:t>the </a:t>
            </a:r>
            <a:r>
              <a:rPr lang="en-US" dirty="0">
                <a:solidFill>
                  <a:srgbClr val="4D0808"/>
                </a:solidFill>
                <a:effectLst>
                  <a:glow rad="127000">
                    <a:srgbClr val="00FF99"/>
                  </a:glow>
                </a:effectLst>
              </a:rPr>
              <a:t>morning</a:t>
            </a:r>
            <a:r>
              <a:rPr lang="en-US" dirty="0" smtClean="0">
                <a:solidFill>
                  <a:srgbClr val="4D0808"/>
                </a:solidFill>
              </a:rPr>
              <a:t/>
            </a:r>
            <a:br>
              <a:rPr lang="en-US" dirty="0" smtClean="0">
                <a:solidFill>
                  <a:srgbClr val="4D0808"/>
                </a:solidFill>
              </a:rPr>
            </a:br>
            <a:r>
              <a:rPr lang="en-US" dirty="0" smtClean="0">
                <a:solidFill>
                  <a:srgbClr val="4D0808"/>
                </a:solidFill>
              </a:rPr>
              <a:t>and </a:t>
            </a:r>
            <a:r>
              <a:rPr lang="en-US" dirty="0">
                <a:solidFill>
                  <a:srgbClr val="4D0808"/>
                </a:solidFill>
              </a:rPr>
              <a:t>the other lamb shalt thou offer </a:t>
            </a:r>
            <a:r>
              <a:rPr lang="en-US" dirty="0" smtClean="0">
                <a:solidFill>
                  <a:srgbClr val="4D0808"/>
                </a:solidFill>
              </a:rPr>
              <a:t/>
            </a:r>
            <a:br>
              <a:rPr lang="en-US" dirty="0" smtClean="0">
                <a:solidFill>
                  <a:srgbClr val="4D0808"/>
                </a:solidFill>
              </a:rPr>
            </a:br>
            <a:r>
              <a:rPr lang="en-US" dirty="0" smtClean="0">
                <a:solidFill>
                  <a:srgbClr val="4D0808"/>
                </a:solidFill>
              </a:rPr>
              <a:t>at </a:t>
            </a:r>
            <a:r>
              <a:rPr lang="en-US" dirty="0">
                <a:solidFill>
                  <a:srgbClr val="4D0808"/>
                </a:solidFill>
              </a:rPr>
              <a:t>even</a:t>
            </a:r>
            <a:r>
              <a:rPr lang="en-US" dirty="0" smtClean="0">
                <a:solidFill>
                  <a:srgbClr val="4D0808"/>
                </a:solidFill>
              </a:rPr>
              <a:t>.</a:t>
            </a:r>
            <a:br>
              <a:rPr lang="en-US" dirty="0" smtClean="0">
                <a:solidFill>
                  <a:srgbClr val="4D0808"/>
                </a:solidFill>
              </a:rPr>
            </a:br>
            <a:r>
              <a:rPr lang="en-US" sz="1200" i="1" dirty="0" smtClean="0"/>
              <a:t>[between the</a:t>
            </a:r>
            <a:br>
              <a:rPr lang="en-US" sz="1200" i="1" dirty="0" smtClean="0"/>
            </a:br>
            <a:r>
              <a:rPr lang="en-US" sz="1200" i="1" dirty="0" err="1" smtClean="0"/>
              <a:t>eveningS</a:t>
            </a:r>
            <a:r>
              <a:rPr lang="en-US" sz="1200" i="1" dirty="0" smtClean="0"/>
              <a:t>]</a:t>
            </a:r>
            <a:endParaRPr lang="en-US" i="1" dirty="0"/>
          </a:p>
        </p:txBody>
      </p:sp>
      <p:cxnSp>
        <p:nvCxnSpPr>
          <p:cNvPr id="41" name="Straight Arrow Connector 40"/>
          <p:cNvCxnSpPr/>
          <p:nvPr/>
        </p:nvCxnSpPr>
        <p:spPr>
          <a:xfrm flipV="1">
            <a:off x="2853436" y="5283165"/>
            <a:ext cx="0" cy="673134"/>
          </a:xfrm>
          <a:prstGeom prst="straightConnector1">
            <a:avLst/>
          </a:prstGeom>
          <a:ln w="57150">
            <a:solidFill>
              <a:srgbClr val="B83D68"/>
            </a:solidFill>
            <a:headEnd type="oval"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10417892" y="4615426"/>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a:ln w="11430"/>
                <a:solidFill>
                  <a:srgbClr val="F8F8F8"/>
                </a:solidFill>
                <a:effectLst>
                  <a:outerShdw blurRad="25400" algn="tl" rotWithShape="0">
                    <a:srgbClr val="000000">
                      <a:alpha val="43000"/>
                    </a:srgbClr>
                  </a:outerShdw>
                </a:effectLst>
                <a:latin typeface="Comic Sans MS" pitchFamily="66" charset="0"/>
              </a:rPr>
              <a:t>2</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51" name="Rectangle 50"/>
          <p:cNvSpPr/>
          <p:nvPr/>
        </p:nvSpPr>
        <p:spPr>
          <a:xfrm>
            <a:off x="2683916" y="4608234"/>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52" name="Rectangle 51"/>
          <p:cNvSpPr/>
          <p:nvPr/>
        </p:nvSpPr>
        <p:spPr>
          <a:xfrm>
            <a:off x="6514516" y="4599326"/>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61" name="TextBox 29"/>
          <p:cNvSpPr txBox="1"/>
          <p:nvPr/>
        </p:nvSpPr>
        <p:spPr>
          <a:xfrm>
            <a:off x="3619226" y="7070486"/>
            <a:ext cx="5505940" cy="78319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The morning sacrifice never had the option to be offered after sunrise.</a:t>
            </a:r>
            <a:endParaRPr lang="en-US" sz="20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57" name="Content Placeholder 3"/>
          <p:cNvSpPr txBox="1">
            <a:spLocks/>
          </p:cNvSpPr>
          <p:nvPr/>
        </p:nvSpPr>
        <p:spPr>
          <a:xfrm>
            <a:off x="2854929" y="923879"/>
            <a:ext cx="7908205" cy="2702482"/>
          </a:xfrm>
          <a:prstGeom prst="rect">
            <a:avLst/>
          </a:prstGeom>
        </p:spPr>
        <p:txBody>
          <a:bodyPr>
            <a:normAutofit fontScale="47500" lnSpcReduction="2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buClr>
                <a:srgbClr val="002060"/>
              </a:buClr>
              <a:buSzPct val="85000"/>
            </a:pPr>
            <a:r>
              <a:rPr lang="en-US" sz="3600" b="1" dirty="0" smtClean="0">
                <a:solidFill>
                  <a:srgbClr val="96004B"/>
                </a:solidFill>
                <a:latin typeface="Comic Sans MS" pitchFamily="66" charset="0"/>
              </a:rPr>
              <a:t>The 1</a:t>
            </a:r>
            <a:r>
              <a:rPr lang="en-US" sz="3600" b="1" baseline="30000" dirty="0" smtClean="0">
                <a:solidFill>
                  <a:srgbClr val="96004B"/>
                </a:solidFill>
                <a:latin typeface="Comic Sans MS" pitchFamily="66" charset="0"/>
              </a:rPr>
              <a:t>st</a:t>
            </a:r>
            <a:r>
              <a:rPr lang="en-US" sz="3600" b="1" dirty="0" smtClean="0">
                <a:solidFill>
                  <a:srgbClr val="96004B"/>
                </a:solidFill>
                <a:latin typeface="Comic Sans MS" pitchFamily="66" charset="0"/>
              </a:rPr>
              <a:t> Daily sacrifice was to be performed in the “morning” </a:t>
            </a:r>
            <a:br>
              <a:rPr lang="en-US" sz="3600" b="1" dirty="0" smtClean="0">
                <a:solidFill>
                  <a:srgbClr val="96004B"/>
                </a:solidFill>
                <a:latin typeface="Comic Sans MS" pitchFamily="66" charset="0"/>
              </a:rPr>
            </a:br>
            <a:r>
              <a:rPr lang="en-US" sz="3600" b="1" dirty="0" smtClean="0">
                <a:solidFill>
                  <a:srgbClr val="96004B"/>
                </a:solidFill>
                <a:latin typeface="Comic Sans MS" pitchFamily="66" charset="0"/>
              </a:rPr>
              <a:t>at Dawn Twilight &lt;boqer H1242&gt;.</a:t>
            </a:r>
          </a:p>
          <a:p>
            <a:pPr>
              <a:lnSpc>
                <a:spcPct val="120000"/>
              </a:lnSpc>
              <a:buClr>
                <a:srgbClr val="002060"/>
              </a:buClr>
              <a:buSzPct val="85000"/>
            </a:pPr>
            <a:r>
              <a:rPr lang="en-US" sz="3600" b="1" u="sng" dirty="0" smtClean="0">
                <a:ln>
                  <a:solidFill>
                    <a:schemeClr val="accent5">
                      <a:lumMod val="75000"/>
                    </a:schemeClr>
                  </a:solidFill>
                </a:ln>
                <a:solidFill>
                  <a:srgbClr val="FF9900"/>
                </a:solidFill>
                <a:effectLst/>
                <a:latin typeface="Comic Sans MS" pitchFamily="66" charset="0"/>
              </a:rPr>
              <a:t>IF</a:t>
            </a:r>
            <a:r>
              <a:rPr lang="en-US" sz="3600" b="1" dirty="0" smtClean="0">
                <a:ln>
                  <a:solidFill>
                    <a:schemeClr val="accent5">
                      <a:lumMod val="75000"/>
                    </a:schemeClr>
                  </a:solidFill>
                </a:ln>
                <a:solidFill>
                  <a:srgbClr val="FF9900"/>
                </a:solidFill>
                <a:effectLst/>
                <a:latin typeface="Comic Sans MS" pitchFamily="66" charset="0"/>
              </a:rPr>
              <a:t> the “evening” sacrifice is to follow </a:t>
            </a:r>
            <a:r>
              <a:rPr lang="en-US" sz="3600" b="1" u="sng" dirty="0" smtClean="0">
                <a:ln>
                  <a:solidFill>
                    <a:schemeClr val="accent5">
                      <a:lumMod val="75000"/>
                    </a:schemeClr>
                  </a:solidFill>
                </a:ln>
                <a:solidFill>
                  <a:srgbClr val="FF9900"/>
                </a:solidFill>
                <a:effectLst/>
                <a:latin typeface="Comic Sans MS" pitchFamily="66" charset="0"/>
              </a:rPr>
              <a:t>the</a:t>
            </a:r>
            <a:r>
              <a:rPr lang="en-US" sz="3600" b="1" dirty="0" smtClean="0">
                <a:ln>
                  <a:solidFill>
                    <a:schemeClr val="accent5">
                      <a:lumMod val="75000"/>
                    </a:schemeClr>
                  </a:solidFill>
                </a:ln>
                <a:solidFill>
                  <a:srgbClr val="FF9900"/>
                </a:solidFill>
                <a:effectLst/>
                <a:latin typeface="Comic Sans MS" pitchFamily="66" charset="0"/>
              </a:rPr>
              <a:t> </a:t>
            </a:r>
            <a:r>
              <a:rPr lang="en-US" sz="3600" b="1" u="sng" dirty="0" smtClean="0">
                <a:ln>
                  <a:solidFill>
                    <a:schemeClr val="accent5">
                      <a:lumMod val="75000"/>
                    </a:schemeClr>
                  </a:solidFill>
                </a:ln>
                <a:solidFill>
                  <a:srgbClr val="FF9900"/>
                </a:solidFill>
                <a:effectLst/>
                <a:latin typeface="Comic Sans MS" pitchFamily="66" charset="0"/>
              </a:rPr>
              <a:t>same</a:t>
            </a:r>
            <a:r>
              <a:rPr lang="en-US" sz="3600" b="1" dirty="0" smtClean="0">
                <a:ln>
                  <a:solidFill>
                    <a:schemeClr val="accent5">
                      <a:lumMod val="75000"/>
                    </a:schemeClr>
                  </a:solidFill>
                </a:ln>
                <a:solidFill>
                  <a:srgbClr val="FF9900"/>
                </a:solidFill>
                <a:effectLst/>
                <a:latin typeface="Comic Sans MS" pitchFamily="66" charset="0"/>
              </a:rPr>
              <a:t> </a:t>
            </a:r>
            <a:r>
              <a:rPr lang="en-US" sz="3600" b="1" u="sng" dirty="0" smtClean="0">
                <a:ln>
                  <a:solidFill>
                    <a:schemeClr val="accent5">
                      <a:lumMod val="75000"/>
                    </a:schemeClr>
                  </a:solidFill>
                </a:ln>
                <a:solidFill>
                  <a:srgbClr val="FF9900"/>
                </a:solidFill>
                <a:effectLst/>
                <a:latin typeface="Comic Sans MS" pitchFamily="66" charset="0"/>
              </a:rPr>
              <a:t>pattern</a:t>
            </a:r>
            <a:r>
              <a:rPr lang="en-US" sz="3600" b="1" dirty="0" smtClean="0">
                <a:ln>
                  <a:solidFill>
                    <a:schemeClr val="accent5">
                      <a:lumMod val="75000"/>
                    </a:schemeClr>
                  </a:solidFill>
                </a:ln>
                <a:solidFill>
                  <a:srgbClr val="FF9900"/>
                </a:solidFill>
                <a:effectLst/>
                <a:latin typeface="Comic Sans MS" pitchFamily="66" charset="0"/>
              </a:rPr>
              <a:t> would we expect to find it performed during the Dusk Twilight &lt;ereb H6153&gt;?</a:t>
            </a:r>
          </a:p>
          <a:p>
            <a:pPr>
              <a:lnSpc>
                <a:spcPct val="120000"/>
              </a:lnSpc>
              <a:buClr>
                <a:srgbClr val="002060"/>
              </a:buClr>
              <a:buSzPct val="85000"/>
            </a:pPr>
            <a:r>
              <a:rPr lang="en-US" sz="3600" b="1" dirty="0" smtClean="0">
                <a:solidFill>
                  <a:schemeClr val="accent1">
                    <a:lumMod val="75000"/>
                  </a:schemeClr>
                </a:solidFill>
                <a:latin typeface="Comic Sans MS" pitchFamily="66" charset="0"/>
              </a:rPr>
              <a:t>Why does it appear Yahuah has given an exception for the </a:t>
            </a:r>
            <a:br>
              <a:rPr lang="en-US" sz="3600" b="1" dirty="0" smtClean="0">
                <a:solidFill>
                  <a:schemeClr val="accent1">
                    <a:lumMod val="75000"/>
                  </a:schemeClr>
                </a:solidFill>
                <a:latin typeface="Comic Sans MS" pitchFamily="66" charset="0"/>
              </a:rPr>
            </a:br>
            <a:r>
              <a:rPr lang="en-US" sz="3600" b="1" dirty="0" smtClean="0">
                <a:solidFill>
                  <a:schemeClr val="accent1">
                    <a:lumMod val="75000"/>
                  </a:schemeClr>
                </a:solidFill>
                <a:latin typeface="Comic Sans MS" pitchFamily="66" charset="0"/>
              </a:rPr>
              <a:t>2</a:t>
            </a:r>
            <a:r>
              <a:rPr lang="en-US" sz="3600" b="1" baseline="30000" dirty="0" smtClean="0">
                <a:solidFill>
                  <a:schemeClr val="accent1">
                    <a:lumMod val="75000"/>
                  </a:schemeClr>
                </a:solidFill>
                <a:latin typeface="Comic Sans MS" pitchFamily="66" charset="0"/>
              </a:rPr>
              <a:t>nd</a:t>
            </a:r>
            <a:r>
              <a:rPr lang="en-US" sz="3600" b="1" dirty="0" smtClean="0">
                <a:solidFill>
                  <a:schemeClr val="accent1">
                    <a:lumMod val="75000"/>
                  </a:schemeClr>
                </a:solidFill>
                <a:latin typeface="Comic Sans MS" pitchFamily="66" charset="0"/>
              </a:rPr>
              <a:t> Daily Sacrifice to be offered </a:t>
            </a:r>
            <a:r>
              <a:rPr lang="en-US" sz="3600" b="1" dirty="0" smtClean="0">
                <a:solidFill>
                  <a:srgbClr val="0070C0"/>
                </a:solidFill>
                <a:latin typeface="Comic Sans MS" pitchFamily="66" charset="0"/>
              </a:rPr>
              <a:t>“</a:t>
            </a:r>
            <a:r>
              <a:rPr lang="en-US" sz="3600" b="1" u="sng" dirty="0" smtClean="0">
                <a:solidFill>
                  <a:srgbClr val="0070C0"/>
                </a:solidFill>
                <a:latin typeface="Comic Sans MS" pitchFamily="66" charset="0"/>
              </a:rPr>
              <a:t>between</a:t>
            </a:r>
            <a:r>
              <a:rPr lang="en-US" sz="3600" b="1" dirty="0" smtClean="0">
                <a:solidFill>
                  <a:srgbClr val="0070C0"/>
                </a:solidFill>
                <a:latin typeface="Comic Sans MS" pitchFamily="66" charset="0"/>
              </a:rPr>
              <a:t> the </a:t>
            </a:r>
            <a:r>
              <a:rPr lang="en-US" sz="3600" b="1" dirty="0" err="1" smtClean="0">
                <a:solidFill>
                  <a:srgbClr val="0070C0"/>
                </a:solidFill>
                <a:latin typeface="Comic Sans MS" pitchFamily="66" charset="0"/>
              </a:rPr>
              <a:t>mixing</a:t>
            </a:r>
            <a:r>
              <a:rPr lang="en-US" sz="3600" b="1" dirty="0" err="1" smtClean="0">
                <a:solidFill>
                  <a:srgbClr val="C00000"/>
                </a:solidFill>
                <a:latin typeface="Comic Sans MS" pitchFamily="66" charset="0"/>
              </a:rPr>
              <a:t>S</a:t>
            </a:r>
            <a:r>
              <a:rPr lang="en-US" sz="3600" b="1" dirty="0" smtClean="0">
                <a:solidFill>
                  <a:srgbClr val="0070C0"/>
                </a:solidFill>
                <a:latin typeface="Comic Sans MS" pitchFamily="66" charset="0"/>
              </a:rPr>
              <a:t>” </a:t>
            </a:r>
            <a:br>
              <a:rPr lang="en-US" sz="3600" b="1" dirty="0" smtClean="0">
                <a:solidFill>
                  <a:srgbClr val="0070C0"/>
                </a:solidFill>
                <a:latin typeface="Comic Sans MS" pitchFamily="66" charset="0"/>
              </a:rPr>
            </a:br>
            <a:r>
              <a:rPr lang="en-US" sz="3600" b="1" dirty="0" smtClean="0">
                <a:solidFill>
                  <a:schemeClr val="accent1">
                    <a:lumMod val="75000"/>
                  </a:schemeClr>
                </a:solidFill>
                <a:latin typeface="Comic Sans MS" pitchFamily="66" charset="0"/>
              </a:rPr>
              <a:t>rather than </a:t>
            </a:r>
            <a:r>
              <a:rPr lang="en-US" sz="3600" b="1" dirty="0" smtClean="0">
                <a:solidFill>
                  <a:srgbClr val="0070C0"/>
                </a:solidFill>
                <a:latin typeface="Comic Sans MS" pitchFamily="66" charset="0"/>
              </a:rPr>
              <a:t>“</a:t>
            </a:r>
            <a:r>
              <a:rPr lang="en-US" sz="3600" b="1" u="sng" dirty="0" smtClean="0">
                <a:solidFill>
                  <a:srgbClr val="0070C0"/>
                </a:solidFill>
                <a:latin typeface="Comic Sans MS" pitchFamily="66" charset="0"/>
              </a:rPr>
              <a:t>during</a:t>
            </a:r>
            <a:r>
              <a:rPr lang="en-US" sz="3600" b="1" dirty="0" smtClean="0">
                <a:solidFill>
                  <a:srgbClr val="0070C0"/>
                </a:solidFill>
                <a:latin typeface="Comic Sans MS" pitchFamily="66" charset="0"/>
              </a:rPr>
              <a:t> the mixing” </a:t>
            </a:r>
            <a:r>
              <a:rPr lang="en-US" sz="3600" b="1" dirty="0" smtClean="0">
                <a:solidFill>
                  <a:schemeClr val="accent1">
                    <a:lumMod val="75000"/>
                  </a:schemeClr>
                </a:solidFill>
                <a:latin typeface="Comic Sans MS" pitchFamily="66" charset="0"/>
              </a:rPr>
              <a:t>of Dusk Twilight?</a:t>
            </a:r>
            <a:endParaRPr lang="en-US" sz="3600" b="1" dirty="0">
              <a:solidFill>
                <a:schemeClr val="accent1">
                  <a:lumMod val="75000"/>
                </a:schemeClr>
              </a:solidFill>
              <a:latin typeface="Comic Sans MS" pitchFamily="66" charset="0"/>
            </a:endParaRPr>
          </a:p>
        </p:txBody>
      </p:sp>
      <p:sp>
        <p:nvSpPr>
          <p:cNvPr id="58" name="TextBox 57"/>
          <p:cNvSpPr txBox="1"/>
          <p:nvPr/>
        </p:nvSpPr>
        <p:spPr>
          <a:xfrm>
            <a:off x="6389764" y="5739628"/>
            <a:ext cx="1851556" cy="87716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ln>
                  <a:solidFill>
                    <a:schemeClr val="accent5">
                      <a:lumMod val="75000"/>
                    </a:schemeClr>
                  </a:solidFill>
                </a:ln>
                <a:solidFill>
                  <a:srgbClr val="FF9900"/>
                </a:solidFill>
                <a:effectLst/>
                <a:latin typeface="Comic Sans MS" pitchFamily="66" charset="0"/>
              </a:rPr>
              <a:t>2</a:t>
            </a:r>
            <a:r>
              <a:rPr lang="en-US" sz="1700" b="1" baseline="30000" dirty="0" smtClean="0">
                <a:ln>
                  <a:solidFill>
                    <a:schemeClr val="accent5">
                      <a:lumMod val="75000"/>
                    </a:schemeClr>
                  </a:solidFill>
                </a:ln>
                <a:solidFill>
                  <a:srgbClr val="FF9900"/>
                </a:solidFill>
                <a:effectLst/>
                <a:latin typeface="Comic Sans MS" pitchFamily="66" charset="0"/>
              </a:rPr>
              <a:t>nd</a:t>
            </a:r>
            <a:r>
              <a:rPr lang="en-US" sz="1700" b="1" dirty="0">
                <a:ln>
                  <a:solidFill>
                    <a:schemeClr val="accent5">
                      <a:lumMod val="75000"/>
                    </a:schemeClr>
                  </a:solidFill>
                </a:ln>
                <a:solidFill>
                  <a:srgbClr val="FF9900"/>
                </a:solidFill>
                <a:effectLst/>
                <a:latin typeface="Comic Sans MS" pitchFamily="66" charset="0"/>
              </a:rPr>
              <a:t> </a:t>
            </a:r>
            <a:r>
              <a:rPr lang="en-US" sz="1700" b="1" dirty="0" smtClean="0">
                <a:ln>
                  <a:solidFill>
                    <a:schemeClr val="accent5">
                      <a:lumMod val="75000"/>
                    </a:schemeClr>
                  </a:solidFill>
                </a:ln>
                <a:solidFill>
                  <a:srgbClr val="FF9900"/>
                </a:solidFill>
                <a:effectLst/>
                <a:latin typeface="Comic Sans MS" pitchFamily="66" charset="0"/>
              </a:rPr>
              <a:t>Lamb:</a:t>
            </a:r>
            <a:br>
              <a:rPr lang="en-US" sz="1700" b="1" dirty="0" smtClean="0">
                <a:ln>
                  <a:solidFill>
                    <a:schemeClr val="accent5">
                      <a:lumMod val="75000"/>
                    </a:schemeClr>
                  </a:solidFill>
                </a:ln>
                <a:solidFill>
                  <a:srgbClr val="FF9900"/>
                </a:solidFill>
                <a:effectLst/>
                <a:latin typeface="Comic Sans MS" pitchFamily="66" charset="0"/>
              </a:rPr>
            </a:br>
            <a:r>
              <a:rPr lang="en-US" sz="1700" b="1" dirty="0" smtClean="0">
                <a:ln>
                  <a:solidFill>
                    <a:schemeClr val="accent5">
                      <a:lumMod val="75000"/>
                    </a:schemeClr>
                  </a:solidFill>
                </a:ln>
                <a:solidFill>
                  <a:srgbClr val="FF9900"/>
                </a:solidFill>
                <a:effectLst/>
                <a:latin typeface="Comic Sans MS" pitchFamily="66" charset="0"/>
              </a:rPr>
              <a:t>even/ereb </a:t>
            </a:r>
            <a:br>
              <a:rPr lang="en-US" sz="1700" b="1" dirty="0" smtClean="0">
                <a:ln>
                  <a:solidFill>
                    <a:schemeClr val="accent5">
                      <a:lumMod val="75000"/>
                    </a:schemeClr>
                  </a:solidFill>
                </a:ln>
                <a:solidFill>
                  <a:srgbClr val="FF9900"/>
                </a:solidFill>
                <a:effectLst/>
                <a:latin typeface="Comic Sans MS" pitchFamily="66" charset="0"/>
              </a:rPr>
            </a:br>
            <a:r>
              <a:rPr lang="en-US" sz="1700" b="1" dirty="0" smtClean="0">
                <a:ln>
                  <a:solidFill>
                    <a:schemeClr val="accent5">
                      <a:lumMod val="75000"/>
                    </a:schemeClr>
                  </a:solidFill>
                </a:ln>
                <a:solidFill>
                  <a:srgbClr val="FF9900"/>
                </a:solidFill>
                <a:effectLst/>
                <a:latin typeface="Comic Sans MS" pitchFamily="66" charset="0"/>
              </a:rPr>
              <a:t>[dusk twilight]</a:t>
            </a:r>
          </a:p>
        </p:txBody>
      </p:sp>
      <p:cxnSp>
        <p:nvCxnSpPr>
          <p:cNvPr id="59" name="Straight Arrow Connector 58"/>
          <p:cNvCxnSpPr/>
          <p:nvPr/>
        </p:nvCxnSpPr>
        <p:spPr>
          <a:xfrm flipV="1">
            <a:off x="6661773" y="5299532"/>
            <a:ext cx="1" cy="769357"/>
          </a:xfrm>
          <a:prstGeom prst="straightConnector1">
            <a:avLst/>
          </a:prstGeom>
          <a:ln w="57150">
            <a:solidFill>
              <a:srgbClr val="FF9900"/>
            </a:solidFill>
            <a:headEnd type="oval"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2" name="Curved Down Arrow 61"/>
          <p:cNvSpPr/>
          <p:nvPr/>
        </p:nvSpPr>
        <p:spPr>
          <a:xfrm flipV="1">
            <a:off x="3190307" y="4902220"/>
            <a:ext cx="3561328" cy="717511"/>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63" name="TextBox 62"/>
          <p:cNvSpPr txBox="1"/>
          <p:nvPr/>
        </p:nvSpPr>
        <p:spPr>
          <a:xfrm>
            <a:off x="3366621" y="3212520"/>
            <a:ext cx="3023143" cy="615553"/>
          </a:xfrm>
          <a:prstGeom prst="rect">
            <a:avLst/>
          </a:prstGeom>
          <a:noFill/>
          <a:ln>
            <a:noFill/>
          </a:ln>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0070C0"/>
                </a:solidFill>
                <a:latin typeface="Comic Sans MS" pitchFamily="66" charset="0"/>
              </a:rPr>
              <a:t>Optional Lamb: </a:t>
            </a:r>
          </a:p>
          <a:p>
            <a:pPr algn="ctr"/>
            <a:r>
              <a:rPr lang="en-US" sz="1700" b="1" dirty="0" smtClean="0">
                <a:solidFill>
                  <a:srgbClr val="0070C0"/>
                </a:solidFill>
                <a:latin typeface="Comic Sans MS" pitchFamily="66" charset="0"/>
              </a:rPr>
              <a:t>“between the </a:t>
            </a:r>
            <a:r>
              <a:rPr lang="en-US" sz="1700" b="1" dirty="0" err="1" smtClean="0">
                <a:solidFill>
                  <a:srgbClr val="0070C0"/>
                </a:solidFill>
                <a:latin typeface="Comic Sans MS" pitchFamily="66" charset="0"/>
              </a:rPr>
              <a:t>mixing</a:t>
            </a:r>
            <a:r>
              <a:rPr lang="en-US" sz="1700" b="1" dirty="0" err="1" smtClean="0">
                <a:solidFill>
                  <a:srgbClr val="C00000"/>
                </a:solidFill>
                <a:latin typeface="Comic Sans MS" pitchFamily="66" charset="0"/>
              </a:rPr>
              <a:t>S</a:t>
            </a:r>
            <a:r>
              <a:rPr lang="en-US" sz="1700" b="1" dirty="0" smtClean="0">
                <a:solidFill>
                  <a:srgbClr val="0070C0"/>
                </a:solidFill>
                <a:latin typeface="Comic Sans MS" pitchFamily="66" charset="0"/>
              </a:rPr>
              <a:t>”?</a:t>
            </a:r>
          </a:p>
        </p:txBody>
      </p:sp>
      <p:cxnSp>
        <p:nvCxnSpPr>
          <p:cNvPr id="64" name="Straight Arrow Connector 63"/>
          <p:cNvCxnSpPr/>
          <p:nvPr/>
        </p:nvCxnSpPr>
        <p:spPr>
          <a:xfrm flipH="1">
            <a:off x="5502916" y="3898072"/>
            <a:ext cx="1" cy="681759"/>
          </a:xfrm>
          <a:prstGeom prst="straightConnector1">
            <a:avLst/>
          </a:prstGeom>
          <a:ln w="57150">
            <a:solidFill>
              <a:srgbClr val="0070C0"/>
            </a:solidFill>
            <a:headEnd type="oval"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5" name="Picture 2" descr="C:\Users\Rae\Desktop\FAQ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758" y="182393"/>
            <a:ext cx="1689100" cy="9937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6" name="Picture 2" descr="C:\Users\Rae\Desktop\3d confused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9442" y="292156"/>
            <a:ext cx="1233721" cy="230050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576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Effect transition="in" filter="wipe(left)">
                                      <p:cBhvr>
                                        <p:cTn id="19" dur="1500"/>
                                        <p:tgtEl>
                                          <p:spTgt spid="57">
                                            <p:txEl>
                                              <p:pRg st="1" end="1"/>
                                            </p:txEl>
                                          </p:spTgt>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1000"/>
                                        <p:tgtEl>
                                          <p:spTgt spid="59"/>
                                        </p:tgtEl>
                                      </p:cBhvr>
                                    </p:animEffect>
                                    <p:anim calcmode="lin" valueType="num">
                                      <p:cBhvr>
                                        <p:cTn id="24" dur="1000" fill="hold"/>
                                        <p:tgtEl>
                                          <p:spTgt spid="59"/>
                                        </p:tgtEl>
                                        <p:attrNameLst>
                                          <p:attrName>ppt_x</p:attrName>
                                        </p:attrNameLst>
                                      </p:cBhvr>
                                      <p:tavLst>
                                        <p:tav tm="0">
                                          <p:val>
                                            <p:strVal val="#ppt_x"/>
                                          </p:val>
                                        </p:tav>
                                        <p:tav tm="100000">
                                          <p:val>
                                            <p:strVal val="#ppt_x"/>
                                          </p:val>
                                        </p:tav>
                                      </p:tavLst>
                                    </p:anim>
                                    <p:anim calcmode="lin" valueType="num">
                                      <p:cBhvr>
                                        <p:cTn id="25" dur="1000" fill="hold"/>
                                        <p:tgtEl>
                                          <p:spTgt spid="5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1000"/>
                                        <p:tgtEl>
                                          <p:spTgt spid="58"/>
                                        </p:tgtEl>
                                      </p:cBhvr>
                                    </p:animEffect>
                                    <p:anim calcmode="lin" valueType="num">
                                      <p:cBhvr>
                                        <p:cTn id="29" dur="1000" fill="hold"/>
                                        <p:tgtEl>
                                          <p:spTgt spid="58"/>
                                        </p:tgtEl>
                                        <p:attrNameLst>
                                          <p:attrName>ppt_x</p:attrName>
                                        </p:attrNameLst>
                                      </p:cBhvr>
                                      <p:tavLst>
                                        <p:tav tm="0">
                                          <p:val>
                                            <p:strVal val="#ppt_x"/>
                                          </p:val>
                                        </p:tav>
                                        <p:tav tm="100000">
                                          <p:val>
                                            <p:strVal val="#ppt_x"/>
                                          </p:val>
                                        </p:tav>
                                      </p:tavLst>
                                    </p:anim>
                                    <p:anim calcmode="lin" valueType="num">
                                      <p:cBhvr>
                                        <p:cTn id="3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7">
                                            <p:txEl>
                                              <p:pRg st="2" end="2"/>
                                            </p:txEl>
                                          </p:spTgt>
                                        </p:tgtEl>
                                        <p:attrNameLst>
                                          <p:attrName>style.visibility</p:attrName>
                                        </p:attrNameLst>
                                      </p:cBhvr>
                                      <p:to>
                                        <p:strVal val="visible"/>
                                      </p:to>
                                    </p:set>
                                    <p:animEffect transition="in" filter="wipe(left)">
                                      <p:cBhvr>
                                        <p:cTn id="35" dur="1500"/>
                                        <p:tgtEl>
                                          <p:spTgt spid="57">
                                            <p:txEl>
                                              <p:pRg st="2" end="2"/>
                                            </p:txEl>
                                          </p:spTgt>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left)">
                                      <p:cBhvr>
                                        <p:cTn id="39" dur="1500"/>
                                        <p:tgtEl>
                                          <p:spTgt spid="62"/>
                                        </p:tgtEl>
                                      </p:cBhvr>
                                    </p:animEffect>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1000"/>
                                        <p:tgtEl>
                                          <p:spTgt spid="64"/>
                                        </p:tgtEl>
                                      </p:cBhvr>
                                    </p:animEffect>
                                    <p:anim calcmode="lin" valueType="num">
                                      <p:cBhvr>
                                        <p:cTn id="44" dur="1000" fill="hold"/>
                                        <p:tgtEl>
                                          <p:spTgt spid="64"/>
                                        </p:tgtEl>
                                        <p:attrNameLst>
                                          <p:attrName>ppt_x</p:attrName>
                                        </p:attrNameLst>
                                      </p:cBhvr>
                                      <p:tavLst>
                                        <p:tav tm="0">
                                          <p:val>
                                            <p:strVal val="#ppt_x"/>
                                          </p:val>
                                        </p:tav>
                                        <p:tav tm="100000">
                                          <p:val>
                                            <p:strVal val="#ppt_x"/>
                                          </p:val>
                                        </p:tav>
                                      </p:tavLst>
                                    </p:anim>
                                    <p:anim calcmode="lin" valueType="num">
                                      <p:cBhvr>
                                        <p:cTn id="45" dur="1000" fill="hold"/>
                                        <p:tgtEl>
                                          <p:spTgt spid="64"/>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1000"/>
                                        <p:tgtEl>
                                          <p:spTgt spid="63"/>
                                        </p:tgtEl>
                                      </p:cBhvr>
                                    </p:animEffect>
                                    <p:anim calcmode="lin" valueType="num">
                                      <p:cBhvr>
                                        <p:cTn id="49" dur="1000" fill="hold"/>
                                        <p:tgtEl>
                                          <p:spTgt spid="63"/>
                                        </p:tgtEl>
                                        <p:attrNameLst>
                                          <p:attrName>ppt_x</p:attrName>
                                        </p:attrNameLst>
                                      </p:cBhvr>
                                      <p:tavLst>
                                        <p:tav tm="0">
                                          <p:val>
                                            <p:strVal val="#ppt_x"/>
                                          </p:val>
                                        </p:tav>
                                        <p:tav tm="100000">
                                          <p:val>
                                            <p:strVal val="#ppt_x"/>
                                          </p:val>
                                        </p:tav>
                                      </p:tavLst>
                                    </p:anim>
                                    <p:anim calcmode="lin" valueType="num">
                                      <p:cBhvr>
                                        <p:cTn id="5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8" grpId="0"/>
      <p:bldP spid="62" grpId="0" animBg="1"/>
      <p:bldP spid="6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8000">
              <a:schemeClr val="accent5">
                <a:lumMod val="20000"/>
                <a:lumOff val="80000"/>
              </a:schemeClr>
            </a:gs>
            <a:gs pos="58000">
              <a:schemeClr val="accent1">
                <a:lumMod val="60000"/>
                <a:lumOff val="40000"/>
                <a:alpha val="60000"/>
              </a:schemeClr>
            </a:gs>
            <a:gs pos="44000">
              <a:schemeClr val="accent1">
                <a:lumMod val="60000"/>
                <a:lumOff val="40000"/>
                <a:alpha val="66000"/>
              </a:schemeClr>
            </a:gs>
            <a:gs pos="13000">
              <a:schemeClr val="bg1"/>
            </a:gs>
            <a:gs pos="79000">
              <a:schemeClr val="accent5">
                <a:lumMod val="40000"/>
                <a:lumOff val="60000"/>
                <a:alpha val="44000"/>
              </a:schemeClr>
            </a:gs>
            <a:gs pos="100000">
              <a:schemeClr val="accent5">
                <a:lumMod val="40000"/>
                <a:lumOff val="60000"/>
                <a:alpha val="27000"/>
              </a:schemeClr>
            </a:gs>
          </a:gsLst>
          <a:lin ang="5400000" scaled="1"/>
          <a:tileRect/>
        </a:gradFill>
        <a:effectLst/>
      </p:bgPr>
    </p:bg>
    <p:spTree>
      <p:nvGrpSpPr>
        <p:cNvPr id="1" name=""/>
        <p:cNvGrpSpPr/>
        <p:nvPr/>
      </p:nvGrpSpPr>
      <p:grpSpPr>
        <a:xfrm>
          <a:off x="0" y="0"/>
          <a:ext cx="0" cy="0"/>
          <a:chOff x="0" y="0"/>
          <a:chExt cx="0" cy="0"/>
        </a:xfrm>
      </p:grpSpPr>
      <p:sp>
        <p:nvSpPr>
          <p:cNvPr id="5" name="Slide Number Placeholder 1"/>
          <p:cNvSpPr txBox="1">
            <a:spLocks/>
          </p:cNvSpPr>
          <p:nvPr/>
        </p:nvSpPr>
        <p:spPr>
          <a:xfrm>
            <a:off x="11556955" y="6480261"/>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65</a:t>
            </a:fld>
            <a:endParaRPr lang="en-US" dirty="0"/>
          </a:p>
        </p:txBody>
      </p:sp>
      <p:sp>
        <p:nvSpPr>
          <p:cNvPr id="7" name="Rectangle 6"/>
          <p:cNvSpPr/>
          <p:nvPr/>
        </p:nvSpPr>
        <p:spPr>
          <a:xfrm>
            <a:off x="8460926" y="2846759"/>
            <a:ext cx="2529840" cy="1000417"/>
          </a:xfrm>
          <a:prstGeom prst="rect">
            <a:avLst/>
          </a:prstGeom>
          <a:noFill/>
        </p:spPr>
        <p:txBody>
          <a:bodyPr wrap="none" lIns="91440" tIns="45720" rIns="91440" bIns="45720">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Comic Sans MS" pitchFamily="66" charset="0"/>
              </a:rPr>
              <a:t>Why</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3" name="Title 2"/>
          <p:cNvSpPr>
            <a:spLocks noGrp="1"/>
          </p:cNvSpPr>
          <p:nvPr>
            <p:ph type="title"/>
          </p:nvPr>
        </p:nvSpPr>
        <p:spPr>
          <a:xfrm>
            <a:off x="1245745" y="101422"/>
            <a:ext cx="10855156" cy="912746"/>
          </a:xfrm>
        </p:spPr>
        <p:txBody>
          <a:bodyPr>
            <a:normAutofit/>
            <a:scene3d>
              <a:camera prst="orthographicFront"/>
              <a:lightRig rig="threePt" dir="t"/>
            </a:scene3d>
            <a:sp3d extrusionH="57150">
              <a:bevelT h="25400" prst="softRound"/>
            </a:sp3d>
          </a:bodyPr>
          <a:lstStyle/>
          <a:p>
            <a:pPr algn="ctr"/>
            <a:r>
              <a:rPr lang="en-US" dirty="0" smtClean="0">
                <a:solidFill>
                  <a:srgbClr val="0070C0"/>
                </a:solidFill>
              </a:rPr>
              <a:t>Questions for Daily Torah Sacrifices</a:t>
            </a:r>
            <a:endParaRPr lang="en-US" dirty="0">
              <a:solidFill>
                <a:srgbClr val="0070C0"/>
              </a:solidFill>
            </a:endParaRPr>
          </a:p>
        </p:txBody>
      </p:sp>
      <p:pic>
        <p:nvPicPr>
          <p:cNvPr id="10" name="Picture 2" descr="C:\Users\Rae\Desktop\FAQ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4" y="78297"/>
            <a:ext cx="1689100" cy="9937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 name="Picture 3" descr="C:\Users\Rae\Desktop\slow tur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5133" y="5674596"/>
            <a:ext cx="1772594" cy="1221860"/>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
        <p:nvSpPr>
          <p:cNvPr id="12" name="Content Placeholder 3"/>
          <p:cNvSpPr txBox="1">
            <a:spLocks/>
          </p:cNvSpPr>
          <p:nvPr/>
        </p:nvSpPr>
        <p:spPr>
          <a:xfrm>
            <a:off x="71120" y="1072072"/>
            <a:ext cx="3271520" cy="6100888"/>
          </a:xfrm>
          <a:prstGeom prst="rect">
            <a:avLst/>
          </a:prstGeom>
        </p:spPr>
        <p:txBody>
          <a:bodyPr>
            <a:normAutofit fontScale="47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buClr>
                <a:srgbClr val="002060"/>
              </a:buClr>
              <a:buSzPct val="85000"/>
              <a:buFont typeface="Arial" pitchFamily="34" charset="0"/>
              <a:buChar char="•"/>
            </a:pPr>
            <a:r>
              <a:rPr lang="en-US" b="1" dirty="0" smtClean="0">
                <a:solidFill>
                  <a:schemeClr val="tx2"/>
                </a:solidFill>
                <a:latin typeface="Comic Sans MS" pitchFamily="66" charset="0"/>
              </a:rPr>
              <a:t>What was Yahuah’s original intent for the timing of the morning and evening sacrifices? </a:t>
            </a:r>
          </a:p>
          <a:p>
            <a:pPr>
              <a:lnSpc>
                <a:spcPct val="120000"/>
              </a:lnSpc>
              <a:buClr>
                <a:srgbClr val="002060"/>
              </a:buClr>
              <a:buSzPct val="85000"/>
              <a:buFont typeface="Arial" pitchFamily="34" charset="0"/>
              <a:buChar char="•"/>
            </a:pPr>
            <a:r>
              <a:rPr lang="en-US" b="1" dirty="0" smtClean="0">
                <a:solidFill>
                  <a:srgbClr val="0070C0"/>
                </a:solidFill>
                <a:latin typeface="Comic Sans MS" pitchFamily="66" charset="0"/>
              </a:rPr>
              <a:t>Would He have had in mind that each day is best to begin with the morning sacrifice and each day </a:t>
            </a:r>
            <a:br>
              <a:rPr lang="en-US" b="1" dirty="0" smtClean="0">
                <a:solidFill>
                  <a:srgbClr val="0070C0"/>
                </a:solidFill>
                <a:latin typeface="Comic Sans MS" pitchFamily="66" charset="0"/>
              </a:rPr>
            </a:br>
            <a:r>
              <a:rPr lang="en-US" b="1" dirty="0" smtClean="0">
                <a:solidFill>
                  <a:srgbClr val="0070C0"/>
                </a:solidFill>
                <a:latin typeface="Comic Sans MS" pitchFamily="66" charset="0"/>
              </a:rPr>
              <a:t>was to be ended with </a:t>
            </a:r>
            <a:br>
              <a:rPr lang="en-US" b="1" dirty="0" smtClean="0">
                <a:solidFill>
                  <a:srgbClr val="0070C0"/>
                </a:solidFill>
                <a:latin typeface="Comic Sans MS" pitchFamily="66" charset="0"/>
              </a:rPr>
            </a:br>
            <a:r>
              <a:rPr lang="en-US" b="1" dirty="0" smtClean="0">
                <a:solidFill>
                  <a:srgbClr val="0070C0"/>
                </a:solidFill>
                <a:latin typeface="Comic Sans MS" pitchFamily="66" charset="0"/>
              </a:rPr>
              <a:t>the evening sacrifice?</a:t>
            </a:r>
          </a:p>
          <a:p>
            <a:pPr>
              <a:lnSpc>
                <a:spcPct val="120000"/>
              </a:lnSpc>
              <a:buClr>
                <a:srgbClr val="002060"/>
              </a:buClr>
              <a:buSzPct val="85000"/>
              <a:buFont typeface="Arial" pitchFamily="34" charset="0"/>
              <a:buChar char="•"/>
            </a:pPr>
            <a:r>
              <a:rPr lang="en-US" b="1" dirty="0" smtClean="0">
                <a:solidFill>
                  <a:srgbClr val="6F3350"/>
                </a:solidFill>
                <a:latin typeface="Comic Sans MS" pitchFamily="66" charset="0"/>
              </a:rPr>
              <a:t>In Covenant Calendar format, this arrangement would have contained both sacrifices </a:t>
            </a:r>
            <a:r>
              <a:rPr lang="en-US" b="1" u="sng" dirty="0" smtClean="0">
                <a:solidFill>
                  <a:srgbClr val="6F3350"/>
                </a:solidFill>
                <a:latin typeface="Comic Sans MS" pitchFamily="66" charset="0"/>
              </a:rPr>
              <a:t>on</a:t>
            </a:r>
            <a:r>
              <a:rPr lang="en-US" b="1" dirty="0" smtClean="0">
                <a:solidFill>
                  <a:srgbClr val="6F3350"/>
                </a:solidFill>
                <a:latin typeface="Comic Sans MS" pitchFamily="66" charset="0"/>
              </a:rPr>
              <a:t> </a:t>
            </a:r>
            <a:r>
              <a:rPr lang="en-US" b="1" u="sng" dirty="0" smtClean="0">
                <a:solidFill>
                  <a:srgbClr val="6F3350"/>
                </a:solidFill>
                <a:latin typeface="Comic Sans MS" pitchFamily="66" charset="0"/>
              </a:rPr>
              <a:t>the</a:t>
            </a:r>
            <a:r>
              <a:rPr lang="en-US" b="1" dirty="0" smtClean="0">
                <a:solidFill>
                  <a:srgbClr val="6F3350"/>
                </a:solidFill>
                <a:latin typeface="Comic Sans MS" pitchFamily="66" charset="0"/>
              </a:rPr>
              <a:t> </a:t>
            </a:r>
            <a:r>
              <a:rPr lang="en-US" b="1" u="sng" dirty="0" smtClean="0">
                <a:solidFill>
                  <a:srgbClr val="6F3350"/>
                </a:solidFill>
                <a:latin typeface="Comic Sans MS" pitchFamily="66" charset="0"/>
              </a:rPr>
              <a:t>same</a:t>
            </a:r>
            <a:r>
              <a:rPr lang="en-US" b="1" dirty="0" smtClean="0">
                <a:solidFill>
                  <a:srgbClr val="6F3350"/>
                </a:solidFill>
                <a:latin typeface="Comic Sans MS" pitchFamily="66" charset="0"/>
              </a:rPr>
              <a:t> day.</a:t>
            </a:r>
          </a:p>
          <a:p>
            <a:pPr>
              <a:lnSpc>
                <a:spcPct val="120000"/>
              </a:lnSpc>
              <a:buClr>
                <a:srgbClr val="002060"/>
              </a:buClr>
              <a:buSzPct val="85000"/>
              <a:buFont typeface="Arial" pitchFamily="34" charset="0"/>
              <a:buChar char="•"/>
            </a:pPr>
            <a:r>
              <a:rPr lang="en-US" b="1" dirty="0" smtClean="0">
                <a:solidFill>
                  <a:schemeClr val="accent1">
                    <a:lumMod val="75000"/>
                  </a:schemeClr>
                </a:solidFill>
                <a:latin typeface="Comic Sans MS" pitchFamily="66" charset="0"/>
              </a:rPr>
              <a:t>However, there is an alternative provision for </a:t>
            </a:r>
            <a:br>
              <a:rPr lang="en-US" b="1" dirty="0" smtClean="0">
                <a:solidFill>
                  <a:schemeClr val="accent1">
                    <a:lumMod val="75000"/>
                  </a:schemeClr>
                </a:solidFill>
                <a:latin typeface="Comic Sans MS" pitchFamily="66" charset="0"/>
              </a:rPr>
            </a:br>
            <a:r>
              <a:rPr lang="en-US" b="1" dirty="0" smtClean="0">
                <a:solidFill>
                  <a:schemeClr val="accent1">
                    <a:lumMod val="75000"/>
                  </a:schemeClr>
                </a:solidFill>
                <a:latin typeface="Comic Sans MS" pitchFamily="66" charset="0"/>
              </a:rPr>
              <a:t>the evening sacrifice.  </a:t>
            </a:r>
          </a:p>
          <a:p>
            <a:pPr>
              <a:lnSpc>
                <a:spcPct val="120000"/>
              </a:lnSpc>
              <a:buClr>
                <a:srgbClr val="002060"/>
              </a:buClr>
              <a:buSzPct val="85000"/>
              <a:buFont typeface="Arial" pitchFamily="34" charset="0"/>
              <a:buChar char="•"/>
            </a:pPr>
            <a:r>
              <a:rPr lang="en-US" sz="3800" b="1" dirty="0" smtClean="0">
                <a:solidFill>
                  <a:srgbClr val="96004B"/>
                </a:solidFill>
                <a:effectLst>
                  <a:glow rad="165100">
                    <a:schemeClr val="accent2">
                      <a:lumMod val="60000"/>
                      <a:lumOff val="40000"/>
                    </a:schemeClr>
                  </a:glow>
                </a:effectLst>
                <a:latin typeface="MV Boli" pitchFamily="2" charset="0"/>
                <a:cs typeface="MV Boli" pitchFamily="2" charset="0"/>
              </a:rPr>
              <a:t>Why did Yahuah provide </a:t>
            </a:r>
            <a:br>
              <a:rPr lang="en-US" sz="3800" b="1" dirty="0" smtClean="0">
                <a:solidFill>
                  <a:srgbClr val="96004B"/>
                </a:solidFill>
                <a:effectLst>
                  <a:glow rad="165100">
                    <a:schemeClr val="accent2">
                      <a:lumMod val="60000"/>
                      <a:lumOff val="40000"/>
                    </a:schemeClr>
                  </a:glow>
                </a:effectLst>
                <a:latin typeface="MV Boli" pitchFamily="2" charset="0"/>
                <a:cs typeface="MV Boli" pitchFamily="2" charset="0"/>
              </a:rPr>
            </a:br>
            <a:r>
              <a:rPr lang="en-US" sz="3800" b="1" dirty="0" smtClean="0">
                <a:solidFill>
                  <a:srgbClr val="96004B"/>
                </a:solidFill>
                <a:effectLst>
                  <a:glow rad="165100">
                    <a:schemeClr val="accent2">
                      <a:lumMod val="60000"/>
                      <a:lumOff val="40000"/>
                    </a:schemeClr>
                  </a:glow>
                </a:effectLst>
                <a:latin typeface="MV Boli" pitchFamily="2" charset="0"/>
                <a:cs typeface="MV Boli" pitchFamily="2" charset="0"/>
              </a:rPr>
              <a:t>for the evening sacrifice to have an optional placement during the Day Season?</a:t>
            </a:r>
          </a:p>
        </p:txBody>
      </p:sp>
      <p:sp>
        <p:nvSpPr>
          <p:cNvPr id="13" name="Rectangle 12"/>
          <p:cNvSpPr/>
          <p:nvPr/>
        </p:nvSpPr>
        <p:spPr>
          <a:xfrm>
            <a:off x="3773015" y="4370093"/>
            <a:ext cx="7726210" cy="130450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529293" y="4465467"/>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5" name="Straight Arrow Connector 14"/>
          <p:cNvCxnSpPr/>
          <p:nvPr/>
        </p:nvCxnSpPr>
        <p:spPr>
          <a:xfrm>
            <a:off x="7503429" y="3720466"/>
            <a:ext cx="80196" cy="49494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143491" y="3705967"/>
            <a:ext cx="192108" cy="518093"/>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189211" y="4631966"/>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CA" sz="2800" b="1" dirty="0" smtClean="0">
                <a:ln w="11430"/>
                <a:solidFill>
                  <a:srgbClr val="0070C0"/>
                </a:solidFill>
                <a:effectLst>
                  <a:outerShdw blurRad="50800" dist="39000" dir="5460000" algn="tl">
                    <a:srgbClr val="000000">
                      <a:alpha val="38000"/>
                    </a:srgbClr>
                  </a:outerShdw>
                </a:effectLst>
                <a:latin typeface="Comic Sans MS" pitchFamily="66" charset="0"/>
              </a:rPr>
              <a:t>Day 1 Light</a:t>
            </a:r>
            <a:endParaRPr lang="en-CA" sz="2800" b="1" dirty="0">
              <a:ln w="11430"/>
              <a:solidFill>
                <a:srgbClr val="0070C0"/>
              </a:solidFill>
              <a:effectLst>
                <a:outerShdw blurRad="50800" dist="39000" dir="5460000" algn="tl">
                  <a:srgbClr val="000000">
                    <a:alpha val="38000"/>
                  </a:srgbClr>
                </a:outerShdw>
              </a:effectLst>
              <a:latin typeface="Comic Sans MS" pitchFamily="66" charset="0"/>
            </a:endParaRPr>
          </a:p>
        </p:txBody>
      </p:sp>
      <p:sp>
        <p:nvSpPr>
          <p:cNvPr id="18" name="Rectangle 17"/>
          <p:cNvSpPr/>
          <p:nvPr/>
        </p:nvSpPr>
        <p:spPr>
          <a:xfrm>
            <a:off x="7943665" y="4631966"/>
            <a:ext cx="3564362" cy="650240"/>
          </a:xfrm>
          <a:prstGeom prst="rect">
            <a:avLst/>
          </a:prstGeom>
          <a:solidFill>
            <a:schemeClr val="tx1"/>
          </a:solid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Day 1 Night</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9" name="Rectangle 18"/>
          <p:cNvSpPr/>
          <p:nvPr/>
        </p:nvSpPr>
        <p:spPr>
          <a:xfrm>
            <a:off x="7622959" y="4455818"/>
            <a:ext cx="322122"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20" name="Straight Connector 19"/>
          <p:cNvCxnSpPr/>
          <p:nvPr/>
        </p:nvCxnSpPr>
        <p:spPr>
          <a:xfrm>
            <a:off x="4148571" y="4213374"/>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83625" y="4203214"/>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670611" y="3377567"/>
            <a:ext cx="981000"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23" name="Rectangle 22"/>
          <p:cNvSpPr/>
          <p:nvPr/>
        </p:nvSpPr>
        <p:spPr>
          <a:xfrm>
            <a:off x="7169024" y="3384897"/>
            <a:ext cx="1178903"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4" name="Straight Arrow Connector 23"/>
          <p:cNvCxnSpPr>
            <a:stCxn id="25" idx="3"/>
          </p:cNvCxnSpPr>
          <p:nvPr/>
        </p:nvCxnSpPr>
        <p:spPr>
          <a:xfrm flipH="1">
            <a:off x="11508028" y="2948415"/>
            <a:ext cx="248156" cy="1001792"/>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1357727" y="2376914"/>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6" name="Straight Connector 25"/>
          <p:cNvCxnSpPr/>
          <p:nvPr/>
        </p:nvCxnSpPr>
        <p:spPr>
          <a:xfrm>
            <a:off x="11508027" y="3928241"/>
            <a:ext cx="0" cy="2000119"/>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891507" y="4200910"/>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54911" y="3009374"/>
            <a:ext cx="163492" cy="819517"/>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54911" y="2298365"/>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1" name="Rectangle 30"/>
          <p:cNvSpPr/>
          <p:nvPr/>
        </p:nvSpPr>
        <p:spPr>
          <a:xfrm>
            <a:off x="3773015" y="4458302"/>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32" name="Straight Connector 31"/>
          <p:cNvCxnSpPr/>
          <p:nvPr/>
        </p:nvCxnSpPr>
        <p:spPr>
          <a:xfrm>
            <a:off x="3742897" y="3828891"/>
            <a:ext cx="0" cy="2099469"/>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520944" y="5783468"/>
            <a:ext cx="1997710" cy="87716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96004B"/>
                </a:solidFill>
                <a:latin typeface="Comic Sans MS" pitchFamily="66" charset="0"/>
              </a:rPr>
              <a:t>1</a:t>
            </a:r>
            <a:r>
              <a:rPr lang="en-US" sz="1700" b="1" baseline="30000" dirty="0" smtClean="0">
                <a:solidFill>
                  <a:srgbClr val="96004B"/>
                </a:solidFill>
                <a:latin typeface="Comic Sans MS" pitchFamily="66" charset="0"/>
              </a:rPr>
              <a:t>st</a:t>
            </a:r>
            <a:r>
              <a:rPr lang="en-US" sz="1700" b="1" dirty="0" smtClean="0">
                <a:solidFill>
                  <a:srgbClr val="96004B"/>
                </a:solidFill>
                <a:latin typeface="Comic Sans MS" pitchFamily="66" charset="0"/>
              </a:rPr>
              <a:t> Lamb:  </a:t>
            </a:r>
            <a:br>
              <a:rPr lang="en-US" sz="1700" b="1" dirty="0" smtClean="0">
                <a:solidFill>
                  <a:srgbClr val="96004B"/>
                </a:solidFill>
                <a:latin typeface="Comic Sans MS" pitchFamily="66" charset="0"/>
              </a:rPr>
            </a:br>
            <a:r>
              <a:rPr lang="en-US" sz="1700" b="1" dirty="0" smtClean="0">
                <a:solidFill>
                  <a:srgbClr val="96004B"/>
                </a:solidFill>
                <a:latin typeface="Comic Sans MS" pitchFamily="66" charset="0"/>
              </a:rPr>
              <a:t>morning/boqer</a:t>
            </a:r>
            <a:br>
              <a:rPr lang="en-US" sz="1700" b="1" dirty="0" smtClean="0">
                <a:solidFill>
                  <a:srgbClr val="96004B"/>
                </a:solidFill>
                <a:latin typeface="Comic Sans MS" pitchFamily="66" charset="0"/>
              </a:rPr>
            </a:br>
            <a:r>
              <a:rPr lang="en-US" sz="1700" b="1" dirty="0" smtClean="0">
                <a:solidFill>
                  <a:srgbClr val="96004B"/>
                </a:solidFill>
                <a:latin typeface="Comic Sans MS" pitchFamily="66" charset="0"/>
              </a:rPr>
              <a:t>[dawn twilight]</a:t>
            </a:r>
            <a:endParaRPr lang="en-US" sz="1700" b="1" dirty="0">
              <a:solidFill>
                <a:srgbClr val="96004B"/>
              </a:solidFill>
              <a:latin typeface="Comic Sans MS" pitchFamily="66" charset="0"/>
            </a:endParaRPr>
          </a:p>
        </p:txBody>
      </p:sp>
      <p:cxnSp>
        <p:nvCxnSpPr>
          <p:cNvPr id="35" name="Straight Arrow Connector 34"/>
          <p:cNvCxnSpPr/>
          <p:nvPr/>
        </p:nvCxnSpPr>
        <p:spPr>
          <a:xfrm flipV="1">
            <a:off x="3885821" y="5338030"/>
            <a:ext cx="0" cy="673134"/>
          </a:xfrm>
          <a:prstGeom prst="straightConnector1">
            <a:avLst/>
          </a:prstGeom>
          <a:ln w="57150">
            <a:solidFill>
              <a:srgbClr val="B83D68"/>
            </a:solidFill>
            <a:headEnd type="oval"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1450277" y="4670291"/>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a:ln w="11430"/>
                <a:solidFill>
                  <a:srgbClr val="F8F8F8"/>
                </a:solidFill>
                <a:effectLst>
                  <a:outerShdw blurRad="25400" algn="tl" rotWithShape="0">
                    <a:srgbClr val="000000">
                      <a:alpha val="43000"/>
                    </a:srgbClr>
                  </a:outerShdw>
                </a:effectLst>
                <a:latin typeface="Comic Sans MS" pitchFamily="66" charset="0"/>
              </a:rPr>
              <a:t>2</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7" name="Rectangle 36"/>
          <p:cNvSpPr/>
          <p:nvPr/>
        </p:nvSpPr>
        <p:spPr>
          <a:xfrm>
            <a:off x="3716301" y="4663099"/>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8" name="Rectangle 37"/>
          <p:cNvSpPr/>
          <p:nvPr/>
        </p:nvSpPr>
        <p:spPr>
          <a:xfrm>
            <a:off x="7546901" y="4654191"/>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43" name="TextBox 42"/>
          <p:cNvSpPr txBox="1"/>
          <p:nvPr/>
        </p:nvSpPr>
        <p:spPr>
          <a:xfrm>
            <a:off x="7422149" y="5794493"/>
            <a:ext cx="1851556" cy="87716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ln>
                  <a:solidFill>
                    <a:schemeClr val="accent5">
                      <a:lumMod val="75000"/>
                    </a:schemeClr>
                  </a:solidFill>
                </a:ln>
                <a:solidFill>
                  <a:srgbClr val="FF9900"/>
                </a:solidFill>
                <a:effectLst/>
                <a:latin typeface="Comic Sans MS" pitchFamily="66" charset="0"/>
              </a:rPr>
              <a:t>2</a:t>
            </a:r>
            <a:r>
              <a:rPr lang="en-US" sz="1700" b="1" baseline="30000" dirty="0" smtClean="0">
                <a:ln>
                  <a:solidFill>
                    <a:schemeClr val="accent5">
                      <a:lumMod val="75000"/>
                    </a:schemeClr>
                  </a:solidFill>
                </a:ln>
                <a:solidFill>
                  <a:srgbClr val="FF9900"/>
                </a:solidFill>
                <a:effectLst/>
                <a:latin typeface="Comic Sans MS" pitchFamily="66" charset="0"/>
              </a:rPr>
              <a:t>nd</a:t>
            </a:r>
            <a:r>
              <a:rPr lang="en-US" sz="1700" b="1" dirty="0">
                <a:ln>
                  <a:solidFill>
                    <a:schemeClr val="accent5">
                      <a:lumMod val="75000"/>
                    </a:schemeClr>
                  </a:solidFill>
                </a:ln>
                <a:solidFill>
                  <a:srgbClr val="FF9900"/>
                </a:solidFill>
                <a:effectLst/>
                <a:latin typeface="Comic Sans MS" pitchFamily="66" charset="0"/>
              </a:rPr>
              <a:t> </a:t>
            </a:r>
            <a:r>
              <a:rPr lang="en-US" sz="1700" b="1" dirty="0" smtClean="0">
                <a:ln>
                  <a:solidFill>
                    <a:schemeClr val="accent5">
                      <a:lumMod val="75000"/>
                    </a:schemeClr>
                  </a:solidFill>
                </a:ln>
                <a:solidFill>
                  <a:srgbClr val="FF9900"/>
                </a:solidFill>
                <a:effectLst/>
                <a:latin typeface="Comic Sans MS" pitchFamily="66" charset="0"/>
              </a:rPr>
              <a:t>Lamb:</a:t>
            </a:r>
            <a:br>
              <a:rPr lang="en-US" sz="1700" b="1" dirty="0" smtClean="0">
                <a:ln>
                  <a:solidFill>
                    <a:schemeClr val="accent5">
                      <a:lumMod val="75000"/>
                    </a:schemeClr>
                  </a:solidFill>
                </a:ln>
                <a:solidFill>
                  <a:srgbClr val="FF9900"/>
                </a:solidFill>
                <a:effectLst/>
                <a:latin typeface="Comic Sans MS" pitchFamily="66" charset="0"/>
              </a:rPr>
            </a:br>
            <a:r>
              <a:rPr lang="en-US" sz="1700" b="1" dirty="0" smtClean="0">
                <a:ln>
                  <a:solidFill>
                    <a:schemeClr val="accent5">
                      <a:lumMod val="75000"/>
                    </a:schemeClr>
                  </a:solidFill>
                </a:ln>
                <a:solidFill>
                  <a:srgbClr val="FF9900"/>
                </a:solidFill>
                <a:effectLst/>
                <a:latin typeface="Comic Sans MS" pitchFamily="66" charset="0"/>
              </a:rPr>
              <a:t>even/ereb </a:t>
            </a:r>
            <a:br>
              <a:rPr lang="en-US" sz="1700" b="1" dirty="0" smtClean="0">
                <a:ln>
                  <a:solidFill>
                    <a:schemeClr val="accent5">
                      <a:lumMod val="75000"/>
                    </a:schemeClr>
                  </a:solidFill>
                </a:ln>
                <a:solidFill>
                  <a:srgbClr val="FF9900"/>
                </a:solidFill>
                <a:effectLst/>
                <a:latin typeface="Comic Sans MS" pitchFamily="66" charset="0"/>
              </a:rPr>
            </a:br>
            <a:r>
              <a:rPr lang="en-US" sz="1700" b="1" dirty="0" smtClean="0">
                <a:ln>
                  <a:solidFill>
                    <a:schemeClr val="accent5">
                      <a:lumMod val="75000"/>
                    </a:schemeClr>
                  </a:solidFill>
                </a:ln>
                <a:solidFill>
                  <a:srgbClr val="FF9900"/>
                </a:solidFill>
                <a:effectLst/>
                <a:latin typeface="Comic Sans MS" pitchFamily="66" charset="0"/>
              </a:rPr>
              <a:t>[dusk twilight]</a:t>
            </a:r>
          </a:p>
        </p:txBody>
      </p:sp>
      <p:cxnSp>
        <p:nvCxnSpPr>
          <p:cNvPr id="44" name="Straight Arrow Connector 43"/>
          <p:cNvCxnSpPr/>
          <p:nvPr/>
        </p:nvCxnSpPr>
        <p:spPr>
          <a:xfrm flipV="1">
            <a:off x="7694158" y="5354397"/>
            <a:ext cx="1" cy="769357"/>
          </a:xfrm>
          <a:prstGeom prst="straightConnector1">
            <a:avLst/>
          </a:prstGeom>
          <a:ln w="57150">
            <a:solidFill>
              <a:srgbClr val="FF9900"/>
            </a:solidFill>
            <a:headEnd type="oval"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6" name="Curved Down Arrow 45"/>
          <p:cNvSpPr/>
          <p:nvPr/>
        </p:nvSpPr>
        <p:spPr>
          <a:xfrm flipV="1">
            <a:off x="4222692" y="4957085"/>
            <a:ext cx="3561328" cy="717511"/>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47" name="TextBox 46"/>
          <p:cNvSpPr txBox="1"/>
          <p:nvPr/>
        </p:nvSpPr>
        <p:spPr>
          <a:xfrm>
            <a:off x="4399006" y="3267385"/>
            <a:ext cx="3023143" cy="615553"/>
          </a:xfrm>
          <a:prstGeom prst="rect">
            <a:avLst/>
          </a:prstGeom>
          <a:noFill/>
          <a:ln>
            <a:noFill/>
          </a:ln>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0070C0"/>
                </a:solidFill>
                <a:latin typeface="Comic Sans MS" pitchFamily="66" charset="0"/>
              </a:rPr>
              <a:t>Optional Lamb: </a:t>
            </a:r>
          </a:p>
          <a:p>
            <a:pPr algn="ctr"/>
            <a:r>
              <a:rPr lang="en-US" sz="1700" b="1" dirty="0" smtClean="0">
                <a:solidFill>
                  <a:srgbClr val="0070C0"/>
                </a:solidFill>
                <a:latin typeface="Comic Sans MS" pitchFamily="66" charset="0"/>
              </a:rPr>
              <a:t>“between the </a:t>
            </a:r>
            <a:r>
              <a:rPr lang="en-US" sz="1700" b="1" dirty="0" err="1" smtClean="0">
                <a:solidFill>
                  <a:srgbClr val="0070C0"/>
                </a:solidFill>
                <a:latin typeface="Comic Sans MS" pitchFamily="66" charset="0"/>
              </a:rPr>
              <a:t>mixing</a:t>
            </a:r>
            <a:r>
              <a:rPr lang="en-US" sz="1700" b="1" dirty="0" err="1" smtClean="0">
                <a:solidFill>
                  <a:srgbClr val="C00000"/>
                </a:solidFill>
                <a:latin typeface="Comic Sans MS" pitchFamily="66" charset="0"/>
              </a:rPr>
              <a:t>S</a:t>
            </a:r>
            <a:r>
              <a:rPr lang="en-US" sz="1700" b="1" dirty="0" smtClean="0">
                <a:solidFill>
                  <a:srgbClr val="0070C0"/>
                </a:solidFill>
                <a:latin typeface="Comic Sans MS" pitchFamily="66" charset="0"/>
              </a:rPr>
              <a:t>”?</a:t>
            </a:r>
          </a:p>
        </p:txBody>
      </p:sp>
      <p:cxnSp>
        <p:nvCxnSpPr>
          <p:cNvPr id="48" name="Straight Arrow Connector 47"/>
          <p:cNvCxnSpPr/>
          <p:nvPr/>
        </p:nvCxnSpPr>
        <p:spPr>
          <a:xfrm flipH="1">
            <a:off x="6535301" y="3952937"/>
            <a:ext cx="1" cy="681759"/>
          </a:xfrm>
          <a:prstGeom prst="straightConnector1">
            <a:avLst/>
          </a:prstGeom>
          <a:ln w="57150">
            <a:solidFill>
              <a:srgbClr val="0070C0"/>
            </a:solidFill>
            <a:headEnd type="oval"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9" name="Content Placeholder 3"/>
          <p:cNvSpPr txBox="1">
            <a:spLocks/>
          </p:cNvSpPr>
          <p:nvPr/>
        </p:nvSpPr>
        <p:spPr>
          <a:xfrm>
            <a:off x="7892161" y="933977"/>
            <a:ext cx="4167759" cy="2084716"/>
          </a:xfrm>
          <a:prstGeom prst="rect">
            <a:avLst/>
          </a:prstGeom>
        </p:spPr>
        <p:txBody>
          <a:bodyPr>
            <a:normAutofit fontScale="475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buClr>
                <a:srgbClr val="002060"/>
              </a:buClr>
              <a:buSzPct val="85000"/>
              <a:buFont typeface="Arial" pitchFamily="34" charset="0"/>
              <a:buChar char="•"/>
            </a:pPr>
            <a:r>
              <a:rPr lang="en-US" b="1" dirty="0" smtClean="0">
                <a:solidFill>
                  <a:srgbClr val="C00000"/>
                </a:solidFill>
                <a:latin typeface="Comic Sans MS" pitchFamily="66" charset="0"/>
              </a:rPr>
              <a:t>Does the true Messiah have to fulfill:  </a:t>
            </a:r>
            <a:br>
              <a:rPr lang="en-US" b="1" dirty="0" smtClean="0">
                <a:solidFill>
                  <a:srgbClr val="C00000"/>
                </a:solidFill>
                <a:latin typeface="Comic Sans MS" pitchFamily="66" charset="0"/>
              </a:rPr>
            </a:br>
            <a:r>
              <a:rPr lang="en-US" b="1" dirty="0" smtClean="0">
                <a:solidFill>
                  <a:srgbClr val="0070C0"/>
                </a:solidFill>
                <a:latin typeface="Comic Sans MS" pitchFamily="66" charset="0"/>
              </a:rPr>
              <a:t>a) </a:t>
            </a:r>
            <a:r>
              <a:rPr lang="en-US" b="1" u="sng" dirty="0" smtClean="0">
                <a:solidFill>
                  <a:srgbClr val="0070C0"/>
                </a:solidFill>
                <a:latin typeface="Comic Sans MS" pitchFamily="66" charset="0"/>
              </a:rPr>
              <a:t>ALL</a:t>
            </a:r>
            <a:r>
              <a:rPr lang="en-US" b="1" dirty="0" smtClean="0">
                <a:solidFill>
                  <a:srgbClr val="0070C0"/>
                </a:solidFill>
                <a:latin typeface="Comic Sans MS" pitchFamily="66" charset="0"/>
              </a:rPr>
              <a:t> the Torah sacrificial timing commands? … </a:t>
            </a:r>
            <a:r>
              <a:rPr lang="en-US" b="1" u="sng" dirty="0" smtClean="0">
                <a:solidFill>
                  <a:srgbClr val="C00000"/>
                </a:solidFill>
                <a:latin typeface="Comic Sans MS" pitchFamily="66" charset="0"/>
              </a:rPr>
              <a:t>AND</a:t>
            </a:r>
            <a:r>
              <a:rPr lang="en-US" b="1" dirty="0" smtClean="0">
                <a:solidFill>
                  <a:srgbClr val="C00000"/>
                </a:solidFill>
                <a:latin typeface="Comic Sans MS" pitchFamily="66" charset="0"/>
              </a:rPr>
              <a:t> …</a:t>
            </a:r>
            <a:r>
              <a:rPr lang="en-US" b="1" dirty="0" smtClean="0">
                <a:solidFill>
                  <a:srgbClr val="0070C0"/>
                </a:solidFill>
                <a:latin typeface="Comic Sans MS" pitchFamily="66" charset="0"/>
              </a:rPr>
              <a:t>   </a:t>
            </a:r>
            <a:r>
              <a:rPr lang="en-US" sz="1700" b="1" dirty="0" smtClean="0">
                <a:solidFill>
                  <a:srgbClr val="0070C0"/>
                </a:solidFill>
                <a:latin typeface="Comic Sans MS" pitchFamily="66" charset="0"/>
              </a:rPr>
              <a:t/>
            </a:r>
            <a:br>
              <a:rPr lang="en-US" sz="1700" b="1" dirty="0" smtClean="0">
                <a:solidFill>
                  <a:srgbClr val="0070C0"/>
                </a:solidFill>
                <a:latin typeface="Comic Sans MS" pitchFamily="66" charset="0"/>
              </a:rPr>
            </a:br>
            <a:r>
              <a:rPr lang="en-US" b="1" dirty="0" smtClean="0">
                <a:latin typeface="Comic Sans MS" pitchFamily="66" charset="0"/>
              </a:rPr>
              <a:t/>
            </a:r>
            <a:br>
              <a:rPr lang="en-US" b="1" dirty="0" smtClean="0">
                <a:latin typeface="Comic Sans MS" pitchFamily="66" charset="0"/>
              </a:rPr>
            </a:br>
            <a:r>
              <a:rPr lang="en-US" b="1" dirty="0" smtClean="0">
                <a:solidFill>
                  <a:srgbClr val="C00000"/>
                </a:solidFill>
                <a:latin typeface="Comic Sans MS" pitchFamily="66" charset="0"/>
              </a:rPr>
              <a:t>b) </a:t>
            </a:r>
            <a:r>
              <a:rPr lang="en-US" b="1" u="sng" dirty="0" smtClean="0">
                <a:solidFill>
                  <a:srgbClr val="C00000"/>
                </a:solidFill>
                <a:latin typeface="Comic Sans MS" pitchFamily="66" charset="0"/>
              </a:rPr>
              <a:t>ALL</a:t>
            </a:r>
            <a:r>
              <a:rPr lang="en-US" b="1" dirty="0" smtClean="0">
                <a:solidFill>
                  <a:srgbClr val="C00000"/>
                </a:solidFill>
                <a:latin typeface="Comic Sans MS" pitchFamily="66" charset="0"/>
              </a:rPr>
              <a:t> the sacrificial timing </a:t>
            </a:r>
            <a:br>
              <a:rPr lang="en-US" b="1" dirty="0" smtClean="0">
                <a:solidFill>
                  <a:srgbClr val="C00000"/>
                </a:solidFill>
                <a:latin typeface="Comic Sans MS" pitchFamily="66" charset="0"/>
              </a:rPr>
            </a:br>
            <a:r>
              <a:rPr lang="en-US" b="1" dirty="0" smtClean="0">
                <a:solidFill>
                  <a:srgbClr val="C00000"/>
                </a:solidFill>
                <a:latin typeface="Comic Sans MS" pitchFamily="66" charset="0"/>
              </a:rPr>
              <a:t>commands of </a:t>
            </a:r>
            <a:r>
              <a:rPr lang="en-US" b="1" dirty="0" smtClean="0">
                <a:effectLst>
                  <a:glow rad="152400">
                    <a:schemeClr val="bg1">
                      <a:alpha val="84000"/>
                    </a:schemeClr>
                  </a:glow>
                </a:effectLst>
                <a:latin typeface="Comic Sans MS" pitchFamily="66" charset="0"/>
              </a:rPr>
              <a:t>the corrupt </a:t>
            </a:r>
            <a:br>
              <a:rPr lang="en-US" b="1" dirty="0" smtClean="0">
                <a:effectLst>
                  <a:glow rad="152400">
                    <a:schemeClr val="bg1">
                      <a:alpha val="84000"/>
                    </a:schemeClr>
                  </a:glow>
                </a:effectLst>
                <a:latin typeface="Comic Sans MS" pitchFamily="66" charset="0"/>
              </a:rPr>
            </a:br>
            <a:r>
              <a:rPr lang="en-US" b="1" dirty="0" smtClean="0">
                <a:effectLst>
                  <a:glow rad="152400">
                    <a:schemeClr val="bg1">
                      <a:alpha val="84000"/>
                    </a:schemeClr>
                  </a:glow>
                </a:effectLst>
                <a:latin typeface="Comic Sans MS" pitchFamily="66" charset="0"/>
              </a:rPr>
              <a:t>Aaronic priesthood in Judea?</a:t>
            </a:r>
          </a:p>
          <a:p>
            <a:pPr>
              <a:buSzPct val="85000"/>
              <a:buFont typeface="Arial" pitchFamily="34" charset="0"/>
              <a:buChar char="•"/>
            </a:pPr>
            <a:endParaRPr lang="en-US" dirty="0"/>
          </a:p>
        </p:txBody>
      </p:sp>
      <p:sp>
        <p:nvSpPr>
          <p:cNvPr id="50" name="Content Placeholder 3"/>
          <p:cNvSpPr txBox="1">
            <a:spLocks/>
          </p:cNvSpPr>
          <p:nvPr/>
        </p:nvSpPr>
        <p:spPr>
          <a:xfrm>
            <a:off x="3823604" y="930813"/>
            <a:ext cx="4284075" cy="2087880"/>
          </a:xfrm>
          <a:prstGeom prst="rect">
            <a:avLst/>
          </a:prstGeom>
        </p:spPr>
        <p:txBody>
          <a:bodyPr>
            <a:normAutofit fontScale="4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buClr>
                <a:srgbClr val="002060"/>
              </a:buClr>
              <a:buSzPct val="85000"/>
              <a:buFont typeface="Arial" pitchFamily="34" charset="0"/>
              <a:buChar char="•"/>
            </a:pPr>
            <a:r>
              <a:rPr lang="en-US" b="1" dirty="0" smtClean="0">
                <a:solidFill>
                  <a:srgbClr val="FF0000"/>
                </a:solidFill>
                <a:latin typeface="Comic Sans MS" pitchFamily="66" charset="0"/>
              </a:rPr>
              <a:t>Did Yahuah know a corrupt priesthood would change His original intent? </a:t>
            </a:r>
            <a:r>
              <a:rPr lang="en-US" b="1" dirty="0">
                <a:solidFill>
                  <a:srgbClr val="0070C0"/>
                </a:solidFill>
                <a:latin typeface="Comic Sans MS" pitchFamily="66" charset="0"/>
              </a:rPr>
              <a:t>Yes!</a:t>
            </a:r>
            <a:r>
              <a:rPr lang="en-US" b="1" dirty="0" smtClean="0">
                <a:solidFill>
                  <a:srgbClr val="FF0000"/>
                </a:solidFill>
                <a:latin typeface="Comic Sans MS" pitchFamily="66" charset="0"/>
              </a:rPr>
              <a:t>  </a:t>
            </a:r>
          </a:p>
          <a:p>
            <a:pPr>
              <a:lnSpc>
                <a:spcPct val="120000"/>
              </a:lnSpc>
              <a:buClr>
                <a:srgbClr val="002060"/>
              </a:buClr>
              <a:buSzPct val="85000"/>
              <a:buFont typeface="Arial" pitchFamily="34" charset="0"/>
              <a:buChar char="•"/>
            </a:pPr>
            <a:r>
              <a:rPr lang="en-US" b="1" dirty="0" smtClean="0">
                <a:solidFill>
                  <a:srgbClr val="FF0000"/>
                </a:solidFill>
                <a:latin typeface="Comic Sans MS" pitchFamily="66" charset="0"/>
              </a:rPr>
              <a:t>Question: </a:t>
            </a:r>
            <a:r>
              <a:rPr lang="en-US" b="1" dirty="0" smtClean="0">
                <a:solidFill>
                  <a:srgbClr val="0070C0"/>
                </a:solidFill>
                <a:latin typeface="Comic Sans MS" pitchFamily="66" charset="0"/>
              </a:rPr>
              <a:t>Because He knows the </a:t>
            </a:r>
            <a:br>
              <a:rPr lang="en-US" b="1" dirty="0" smtClean="0">
                <a:solidFill>
                  <a:srgbClr val="0070C0"/>
                </a:solidFill>
                <a:latin typeface="Comic Sans MS" pitchFamily="66" charset="0"/>
              </a:rPr>
            </a:br>
            <a:r>
              <a:rPr lang="en-US" b="1" dirty="0" smtClean="0">
                <a:solidFill>
                  <a:srgbClr val="0070C0"/>
                </a:solidFill>
                <a:latin typeface="Comic Sans MS" pitchFamily="66" charset="0"/>
              </a:rPr>
              <a:t>“end from the beginning,” </a:t>
            </a:r>
            <a:r>
              <a:rPr lang="en-US" b="1" u="sng" dirty="0" smtClean="0">
                <a:solidFill>
                  <a:srgbClr val="C00000"/>
                </a:solidFill>
                <a:latin typeface="Comic Sans MS" pitchFamily="66" charset="0"/>
              </a:rPr>
              <a:t>did</a:t>
            </a:r>
            <a:r>
              <a:rPr lang="en-US" b="1" dirty="0" smtClean="0">
                <a:solidFill>
                  <a:srgbClr val="C00000"/>
                </a:solidFill>
                <a:latin typeface="Comic Sans MS" pitchFamily="66" charset="0"/>
              </a:rPr>
              <a:t> </a:t>
            </a:r>
            <a:r>
              <a:rPr lang="en-US" b="1" u="sng" dirty="0" smtClean="0">
                <a:solidFill>
                  <a:srgbClr val="C00000"/>
                </a:solidFill>
                <a:latin typeface="Comic Sans MS" pitchFamily="66" charset="0"/>
              </a:rPr>
              <a:t>He</a:t>
            </a:r>
            <a:r>
              <a:rPr lang="en-US" b="1" dirty="0" smtClean="0">
                <a:solidFill>
                  <a:srgbClr val="C00000"/>
                </a:solidFill>
                <a:latin typeface="Comic Sans MS" pitchFamily="66" charset="0"/>
              </a:rPr>
              <a:t> </a:t>
            </a:r>
            <a:r>
              <a:rPr lang="en-US" b="1" u="sng" dirty="0" smtClean="0">
                <a:solidFill>
                  <a:srgbClr val="C00000"/>
                </a:solidFill>
                <a:latin typeface="Comic Sans MS" pitchFamily="66" charset="0"/>
              </a:rPr>
              <a:t>build</a:t>
            </a:r>
            <a:r>
              <a:rPr lang="en-US" b="1" dirty="0" smtClean="0">
                <a:solidFill>
                  <a:srgbClr val="C00000"/>
                </a:solidFill>
                <a:latin typeface="Comic Sans MS" pitchFamily="66" charset="0"/>
              </a:rPr>
              <a:t> </a:t>
            </a:r>
            <a:br>
              <a:rPr lang="en-US" b="1" dirty="0" smtClean="0">
                <a:solidFill>
                  <a:srgbClr val="C00000"/>
                </a:solidFill>
                <a:latin typeface="Comic Sans MS" pitchFamily="66" charset="0"/>
              </a:rPr>
            </a:br>
            <a:r>
              <a:rPr lang="en-US" b="1" dirty="0" smtClean="0">
                <a:solidFill>
                  <a:srgbClr val="C00000"/>
                </a:solidFill>
                <a:latin typeface="Comic Sans MS" pitchFamily="66" charset="0"/>
              </a:rPr>
              <a:t>in an alternative phrase </a:t>
            </a:r>
            <a:r>
              <a:rPr lang="en-US" b="1" dirty="0" smtClean="0">
                <a:solidFill>
                  <a:srgbClr val="0070C0"/>
                </a:solidFill>
                <a:latin typeface="Comic Sans MS" pitchFamily="66" charset="0"/>
              </a:rPr>
              <a:t>so Yahusha could/would fulfill every sacrifice through His </a:t>
            </a:r>
            <a:r>
              <a:rPr lang="en-US" b="1" u="sng" dirty="0" smtClean="0">
                <a:solidFill>
                  <a:srgbClr val="0070C0"/>
                </a:solidFill>
                <a:latin typeface="Comic Sans MS" pitchFamily="66" charset="0"/>
              </a:rPr>
              <a:t>one</a:t>
            </a:r>
            <a:r>
              <a:rPr lang="en-US" b="1" dirty="0" smtClean="0">
                <a:solidFill>
                  <a:srgbClr val="0070C0"/>
                </a:solidFill>
                <a:latin typeface="Comic Sans MS" pitchFamily="66" charset="0"/>
              </a:rPr>
              <a:t> Passover sacrifice </a:t>
            </a:r>
            <a:r>
              <a:rPr lang="en-US" b="1" dirty="0" smtClean="0">
                <a:solidFill>
                  <a:srgbClr val="C00000"/>
                </a:solidFill>
                <a:latin typeface="Comic Sans MS" pitchFamily="66" charset="0"/>
              </a:rPr>
              <a:t/>
            </a:r>
            <a:br>
              <a:rPr lang="en-US" b="1" dirty="0" smtClean="0">
                <a:solidFill>
                  <a:srgbClr val="C00000"/>
                </a:solidFill>
                <a:latin typeface="Comic Sans MS" pitchFamily="66" charset="0"/>
              </a:rPr>
            </a:br>
            <a:r>
              <a:rPr lang="en-US" b="1" u="sng" dirty="0" smtClean="0">
                <a:solidFill>
                  <a:srgbClr val="C00000"/>
                </a:solidFill>
                <a:latin typeface="Comic Sans MS" pitchFamily="66" charset="0"/>
              </a:rPr>
              <a:t>even through a corrupt priesthood</a:t>
            </a:r>
            <a:r>
              <a:rPr lang="en-US" b="1" dirty="0" smtClean="0">
                <a:solidFill>
                  <a:srgbClr val="C00000"/>
                </a:solidFill>
                <a:latin typeface="Comic Sans MS" pitchFamily="66" charset="0"/>
              </a:rPr>
              <a:t>?</a:t>
            </a:r>
          </a:p>
        </p:txBody>
      </p:sp>
      <p:sp>
        <p:nvSpPr>
          <p:cNvPr id="9" name="Oval 8"/>
          <p:cNvSpPr/>
          <p:nvPr/>
        </p:nvSpPr>
        <p:spPr>
          <a:xfrm>
            <a:off x="4519799" y="3171466"/>
            <a:ext cx="2783825" cy="950656"/>
          </a:xfrm>
          <a:prstGeom prst="ellipse">
            <a:avLst/>
          </a:prstGeom>
          <a:noFill/>
          <a:ln w="57150">
            <a:solidFill>
              <a:schemeClr val="accent3">
                <a:lumMod val="75000"/>
              </a:schemeClr>
            </a:solidFill>
          </a:ln>
          <a:effectLst>
            <a:glow rad="1397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292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500"/>
                                        <p:tgtEl>
                                          <p:spTgt spid="12">
                                            <p:txEl>
                                              <p:pRg st="1" end="1"/>
                                            </p:txEl>
                                          </p:spTgt>
                                        </p:tgtEl>
                                      </p:cBhvr>
                                    </p:animEffect>
                                    <p:anim calcmode="lin" valueType="num">
                                      <p:cBhvr>
                                        <p:cTn id="15" dur="1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20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fade">
                                      <p:cBhvr>
                                        <p:cTn id="43" dur="1500"/>
                                        <p:tgtEl>
                                          <p:spTgt spid="12">
                                            <p:txEl>
                                              <p:pRg st="2" end="2"/>
                                            </p:txEl>
                                          </p:spTgt>
                                        </p:tgtEl>
                                      </p:cBhvr>
                                    </p:animEffect>
                                    <p:anim calcmode="lin" valueType="num">
                                      <p:cBhvr>
                                        <p:cTn id="44" dur="1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5" dur="1500" fill="hold"/>
                                        <p:tgtEl>
                                          <p:spTgt spid="12">
                                            <p:txEl>
                                              <p:pRg st="2" end="2"/>
                                            </p:txEl>
                                          </p:spTgt>
                                        </p:tgtEl>
                                        <p:attrNameLst>
                                          <p:attrName>ppt_y</p:attrName>
                                        </p:attrNameLst>
                                      </p:cBhvr>
                                      <p:tavLst>
                                        <p:tav tm="0">
                                          <p:val>
                                            <p:strVal val="#ppt_y+.1"/>
                                          </p:val>
                                        </p:tav>
                                        <p:tav tm="100000">
                                          <p:val>
                                            <p:strVal val="#ppt_y"/>
                                          </p:val>
                                        </p:tav>
                                      </p:tavLst>
                                    </p:anim>
                                  </p:childTnLst>
                                </p:cTn>
                              </p:par>
                              <p:par>
                                <p:cTn id="46" presetID="22" presetClass="entr" presetSubtype="8"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2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xEl>
                                              <p:pRg st="3" end="3"/>
                                            </p:txEl>
                                          </p:spTgt>
                                        </p:tgtEl>
                                        <p:attrNameLst>
                                          <p:attrName>style.visibility</p:attrName>
                                        </p:attrNameLst>
                                      </p:cBhvr>
                                      <p:to>
                                        <p:strVal val="visible"/>
                                      </p:to>
                                    </p:set>
                                    <p:animEffect transition="in" filter="fade">
                                      <p:cBhvr>
                                        <p:cTn id="53" dur="1500"/>
                                        <p:tgtEl>
                                          <p:spTgt spid="12">
                                            <p:txEl>
                                              <p:pRg st="3" end="3"/>
                                            </p:txEl>
                                          </p:spTgt>
                                        </p:tgtEl>
                                      </p:cBhvr>
                                    </p:animEffect>
                                    <p:anim calcmode="lin" valueType="num">
                                      <p:cBhvr>
                                        <p:cTn id="54" dur="1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5" dur="15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47" presetClass="entr" presetSubtype="0"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1000"/>
                                        <p:tgtEl>
                                          <p:spTgt spid="48"/>
                                        </p:tgtEl>
                                      </p:cBhvr>
                                    </p:animEffect>
                                    <p:anim calcmode="lin" valueType="num">
                                      <p:cBhvr>
                                        <p:cTn id="60" dur="1000" fill="hold"/>
                                        <p:tgtEl>
                                          <p:spTgt spid="48"/>
                                        </p:tgtEl>
                                        <p:attrNameLst>
                                          <p:attrName>ppt_x</p:attrName>
                                        </p:attrNameLst>
                                      </p:cBhvr>
                                      <p:tavLst>
                                        <p:tav tm="0">
                                          <p:val>
                                            <p:strVal val="#ppt_x"/>
                                          </p:val>
                                        </p:tav>
                                        <p:tav tm="100000">
                                          <p:val>
                                            <p:strVal val="#ppt_x"/>
                                          </p:val>
                                        </p:tav>
                                      </p:tavLst>
                                    </p:anim>
                                    <p:anim calcmode="lin" valueType="num">
                                      <p:cBhvr>
                                        <p:cTn id="61" dur="1000" fill="hold"/>
                                        <p:tgtEl>
                                          <p:spTgt spid="48"/>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1000"/>
                                        <p:tgtEl>
                                          <p:spTgt spid="47"/>
                                        </p:tgtEl>
                                      </p:cBhvr>
                                    </p:animEffect>
                                    <p:anim calcmode="lin" valueType="num">
                                      <p:cBhvr>
                                        <p:cTn id="65" dur="1000" fill="hold"/>
                                        <p:tgtEl>
                                          <p:spTgt spid="47"/>
                                        </p:tgtEl>
                                        <p:attrNameLst>
                                          <p:attrName>ppt_x</p:attrName>
                                        </p:attrNameLst>
                                      </p:cBhvr>
                                      <p:tavLst>
                                        <p:tav tm="0">
                                          <p:val>
                                            <p:strVal val="#ppt_x"/>
                                          </p:val>
                                        </p:tav>
                                        <p:tav tm="100000">
                                          <p:val>
                                            <p:strVal val="#ppt_x"/>
                                          </p:val>
                                        </p:tav>
                                      </p:tavLst>
                                    </p:anim>
                                    <p:anim calcmode="lin" valueType="num">
                                      <p:cBhvr>
                                        <p:cTn id="66" dur="1000" fill="hold"/>
                                        <p:tgtEl>
                                          <p:spTgt spid="47"/>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42" presetClass="entr" presetSubtype="0" fill="hold" nodeType="afterEffect">
                                  <p:stCondLst>
                                    <p:cond delay="0"/>
                                  </p:stCondLst>
                                  <p:childTnLst>
                                    <p:set>
                                      <p:cBhvr>
                                        <p:cTn id="69" dur="1" fill="hold">
                                          <p:stCondLst>
                                            <p:cond delay="0"/>
                                          </p:stCondLst>
                                        </p:cTn>
                                        <p:tgtEl>
                                          <p:spTgt spid="12">
                                            <p:txEl>
                                              <p:pRg st="4" end="4"/>
                                            </p:txEl>
                                          </p:spTgt>
                                        </p:tgtEl>
                                        <p:attrNameLst>
                                          <p:attrName>style.visibility</p:attrName>
                                        </p:attrNameLst>
                                      </p:cBhvr>
                                      <p:to>
                                        <p:strVal val="visible"/>
                                      </p:to>
                                    </p:set>
                                    <p:animEffect transition="in" filter="fade">
                                      <p:cBhvr>
                                        <p:cTn id="70" dur="1500"/>
                                        <p:tgtEl>
                                          <p:spTgt spid="12">
                                            <p:txEl>
                                              <p:pRg st="4" end="4"/>
                                            </p:txEl>
                                          </p:spTgt>
                                        </p:tgtEl>
                                      </p:cBhvr>
                                    </p:animEffect>
                                    <p:anim calcmode="lin" valueType="num">
                                      <p:cBhvr>
                                        <p:cTn id="71" dur="1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72" dur="15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par>
                          <p:cTn id="73" fill="hold">
                            <p:stCondLst>
                              <p:cond delay="4000"/>
                            </p:stCondLst>
                            <p:childTnLst>
                              <p:par>
                                <p:cTn id="74" presetID="21" presetClass="entr" presetSubtype="1"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heel(1)">
                                      <p:cBhvr>
                                        <p:cTn id="76" dur="2000"/>
                                        <p:tgtEl>
                                          <p:spTgt spid="9"/>
                                        </p:tgtEl>
                                      </p:cBhvr>
                                    </p:animEffect>
                                  </p:childTnLst>
                                </p:cTn>
                              </p:par>
                            </p:childTnLst>
                          </p:cTn>
                        </p:par>
                        <p:par>
                          <p:cTn id="77" fill="hold">
                            <p:stCondLst>
                              <p:cond delay="6000"/>
                            </p:stCondLst>
                            <p:childTnLst>
                              <p:par>
                                <p:cTn id="78" presetID="22" presetClass="entr" presetSubtype="8"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wipe(left)">
                                      <p:cBhvr>
                                        <p:cTn id="80" dur="1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50">
                                            <p:txEl>
                                              <p:pRg st="0" end="0"/>
                                            </p:txEl>
                                          </p:spTgt>
                                        </p:tgtEl>
                                        <p:attrNameLst>
                                          <p:attrName>style.visibility</p:attrName>
                                        </p:attrNameLst>
                                      </p:cBhvr>
                                      <p:to>
                                        <p:strVal val="visible"/>
                                      </p:to>
                                    </p:set>
                                    <p:animEffect transition="in" filter="fade">
                                      <p:cBhvr>
                                        <p:cTn id="85" dur="1000"/>
                                        <p:tgtEl>
                                          <p:spTgt spid="50">
                                            <p:txEl>
                                              <p:pRg st="0" end="0"/>
                                            </p:txEl>
                                          </p:spTgt>
                                        </p:tgtEl>
                                      </p:cBhvr>
                                    </p:animEffect>
                                    <p:anim calcmode="lin" valueType="num">
                                      <p:cBhvr>
                                        <p:cTn id="86"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50">
                                            <p:txEl>
                                              <p:pRg st="1" end="1"/>
                                            </p:txEl>
                                          </p:spTgt>
                                        </p:tgtEl>
                                        <p:attrNameLst>
                                          <p:attrName>style.visibility</p:attrName>
                                        </p:attrNameLst>
                                      </p:cBhvr>
                                      <p:to>
                                        <p:strVal val="visible"/>
                                      </p:to>
                                    </p:set>
                                    <p:animEffect transition="in" filter="wipe(up)">
                                      <p:cBhvr>
                                        <p:cTn id="92" dur="2000"/>
                                        <p:tgtEl>
                                          <p:spTgt spid="50">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49">
                                            <p:txEl>
                                              <p:pRg st="0" end="0"/>
                                            </p:txEl>
                                          </p:spTgt>
                                        </p:tgtEl>
                                        <p:attrNameLst>
                                          <p:attrName>style.visibility</p:attrName>
                                        </p:attrNameLst>
                                      </p:cBhvr>
                                      <p:to>
                                        <p:strVal val="visible"/>
                                      </p:to>
                                    </p:set>
                                    <p:animEffect transition="in" filter="fade">
                                      <p:cBhvr>
                                        <p:cTn id="97" dur="1000"/>
                                        <p:tgtEl>
                                          <p:spTgt spid="49">
                                            <p:txEl>
                                              <p:pRg st="0" end="0"/>
                                            </p:txEl>
                                          </p:spTgt>
                                        </p:tgtEl>
                                      </p:cBhvr>
                                    </p:animEffect>
                                    <p:anim calcmode="lin" valueType="num">
                                      <p:cBhvr>
                                        <p:cTn id="98"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6" presetClass="entr" presetSubtype="32" fill="hold" grpId="0" nodeType="click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circle(out)">
                                      <p:cBhvr>
                                        <p:cTn id="10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33" grpId="0"/>
      <p:bldP spid="43" grpId="0"/>
      <p:bldP spid="46" grpId="0" animBg="1"/>
      <p:bldP spid="47" grpId="0"/>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7000">
              <a:schemeClr val="accent4">
                <a:lumMod val="50000"/>
              </a:schemeClr>
            </a:gs>
            <a:gs pos="6000">
              <a:schemeClr val="accent4">
                <a:lumMod val="60000"/>
                <a:lumOff val="40000"/>
              </a:schemeClr>
            </a:gs>
            <a:gs pos="68000">
              <a:schemeClr val="accent2">
                <a:lumMod val="20000"/>
                <a:lumOff val="80000"/>
              </a:schemeClr>
            </a:gs>
            <a:gs pos="92000">
              <a:schemeClr val="accent4">
                <a:lumMod val="20000"/>
                <a:lumOff val="80000"/>
              </a:schemeClr>
            </a:gs>
          </a:gsLst>
          <a:lin ang="16200000" scaled="0"/>
          <a:tileRect/>
        </a:gradFill>
        <a:effectLst/>
      </p:bgPr>
    </p:bg>
    <p:spTree>
      <p:nvGrpSpPr>
        <p:cNvPr id="1" name=""/>
        <p:cNvGrpSpPr/>
        <p:nvPr/>
      </p:nvGrpSpPr>
      <p:grpSpPr>
        <a:xfrm>
          <a:off x="0" y="0"/>
          <a:ext cx="0" cy="0"/>
          <a:chOff x="0" y="0"/>
          <a:chExt cx="0" cy="0"/>
        </a:xfrm>
      </p:grpSpPr>
      <p:pic>
        <p:nvPicPr>
          <p:cNvPr id="1027" name="Picture 3" descr="F:\Art 2.8 Yah at 12\pharisees seated 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983" y="5258701"/>
            <a:ext cx="2438400" cy="1593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5" descr="C:\Users\Rae\Desktop\free-banner-clipart-clipartbol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6808445">
            <a:off x="-3110744" y="1935730"/>
            <a:ext cx="8469801" cy="31912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rt 2.8 Yah at 12\pharisee 10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1" y="689483"/>
            <a:ext cx="3187837" cy="425044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75360" y="3027312"/>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22148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The next thing to consider!     </a:t>
            </a:r>
            <a:endParaRPr lang="en-US" sz="4800" b="1" cap="none" spc="150" dirty="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66</a:t>
            </a:fld>
            <a:endParaRPr lang="en-US" dirty="0"/>
          </a:p>
        </p:txBody>
      </p:sp>
      <p:sp>
        <p:nvSpPr>
          <p:cNvPr id="17" name="TextBox 16"/>
          <p:cNvSpPr txBox="1"/>
          <p:nvPr/>
        </p:nvSpPr>
        <p:spPr>
          <a:xfrm rot="20897383">
            <a:off x="6181409" y="5456323"/>
            <a:ext cx="3167046" cy="1077218"/>
          </a:xfrm>
          <a:prstGeom prst="rect">
            <a:avLst/>
          </a:prstGeom>
          <a:noFill/>
        </p:spPr>
        <p:txBody>
          <a:bodyPr wrap="square" rtlCol="0">
            <a:prstTxWarp prst="textCanUp">
              <a:avLst>
                <a:gd name="adj" fmla="val 79896"/>
              </a:avLst>
            </a:prstTxWarp>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32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They were up </a:t>
            </a:r>
            <a:br>
              <a:rPr lang="en-US" sz="32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br>
            <a:r>
              <a:rPr lang="en-US" sz="32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 to something!</a:t>
            </a:r>
            <a:endParaRPr lang="en-US" sz="2000" b="1" dirty="0">
              <a:ln w="11430"/>
              <a:solidFill>
                <a:srgbClr val="1E270B"/>
              </a:solidFill>
              <a:effectLst>
                <a:outerShdw blurRad="50800" dist="39000" dir="5460000" algn="tl">
                  <a:srgbClr val="000000">
                    <a:alpha val="38000"/>
                  </a:srgbClr>
                </a:outerShdw>
              </a:effectLst>
              <a:latin typeface="Comic Sans MS" pitchFamily="66" charset="0"/>
            </a:endParaRPr>
          </a:p>
        </p:txBody>
      </p:sp>
      <p:sp>
        <p:nvSpPr>
          <p:cNvPr id="12" name="Content Placeholder 3"/>
          <p:cNvSpPr txBox="1">
            <a:spLocks/>
          </p:cNvSpPr>
          <p:nvPr/>
        </p:nvSpPr>
        <p:spPr>
          <a:xfrm>
            <a:off x="2063385" y="106542"/>
            <a:ext cx="4913593" cy="4025619"/>
          </a:xfrm>
          <a:prstGeom prst="rect">
            <a:avLst/>
          </a:prstGeom>
        </p:spPr>
        <p:txBody>
          <a:bodyPr>
            <a:no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Clr>
                <a:srgbClr val="002060"/>
              </a:buClr>
              <a:buNone/>
            </a:pPr>
            <a:r>
              <a:rPr lang="en-US" sz="2800" b="1" u="sng" dirty="0" smtClean="0">
                <a:ln w="1905"/>
                <a:solidFill>
                  <a:schemeClr val="accent4">
                    <a:lumMod val="50000"/>
                  </a:schemeClr>
                </a:solidFill>
                <a:effectLst>
                  <a:glow rad="127000">
                    <a:schemeClr val="accent4">
                      <a:lumMod val="60000"/>
                      <a:lumOff val="40000"/>
                      <a:alpha val="77000"/>
                    </a:schemeClr>
                  </a:glow>
                  <a:innerShdw blurRad="69850" dist="43180" dir="5400000">
                    <a:srgbClr val="000000">
                      <a:alpha val="65000"/>
                    </a:srgbClr>
                  </a:innerShdw>
                </a:effectLst>
                <a:latin typeface="MV Boli" pitchFamily="2" charset="0"/>
                <a:cs typeface="MV Boli" pitchFamily="2" charset="0"/>
              </a:rPr>
              <a:t>Eventuall</a:t>
            </a:r>
            <a:r>
              <a:rPr lang="en-US" sz="2800" b="1" dirty="0" smtClean="0">
                <a:ln w="1905"/>
                <a:solidFill>
                  <a:schemeClr val="accent4">
                    <a:lumMod val="50000"/>
                  </a:schemeClr>
                </a:solidFill>
                <a:effectLst>
                  <a:glow rad="127000">
                    <a:schemeClr val="accent4">
                      <a:lumMod val="60000"/>
                      <a:lumOff val="40000"/>
                      <a:alpha val="77000"/>
                    </a:schemeClr>
                  </a:glow>
                  <a:innerShdw blurRad="69850" dist="43180" dir="5400000">
                    <a:srgbClr val="000000">
                      <a:alpha val="65000"/>
                    </a:srgbClr>
                  </a:innerShdw>
                </a:effectLst>
                <a:latin typeface="MV Boli" pitchFamily="2" charset="0"/>
                <a:cs typeface="MV Boli" pitchFamily="2" charset="0"/>
              </a:rPr>
              <a:t>y</a:t>
            </a:r>
            <a: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t> the corrupt priests began offering </a:t>
            </a:r>
            <a:b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br>
            <a: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t>the two Daily Sacrifices </a:t>
            </a:r>
            <a:b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br>
            <a: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t>on their OWN</a:t>
            </a:r>
            <a:r>
              <a:rPr lang="en-US" sz="2800" b="1" u="sng"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t> </a:t>
            </a:r>
            <a:br>
              <a:rPr lang="en-US" sz="2800" b="1" u="sng"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br>
            <a:r>
              <a:rPr lang="en-US" sz="2800" b="1" u="sng" dirty="0" err="1" smtClean="0">
                <a:ln w="1905"/>
                <a:solidFill>
                  <a:schemeClr val="accent4">
                    <a:lumMod val="50000"/>
                  </a:schemeClr>
                </a:solidFill>
                <a:effectLst>
                  <a:glow rad="127000">
                    <a:schemeClr val="accent4">
                      <a:lumMod val="60000"/>
                      <a:lumOff val="40000"/>
                      <a:alpha val="77000"/>
                    </a:schemeClr>
                  </a:glow>
                  <a:innerShdw blurRad="69850" dist="43180" dir="5400000">
                    <a:srgbClr val="000000">
                      <a:alpha val="65000"/>
                    </a:srgbClr>
                  </a:innerShdw>
                </a:effectLst>
                <a:latin typeface="MV Boli" pitchFamily="2" charset="0"/>
                <a:cs typeface="MV Boli" pitchFamily="2" charset="0"/>
              </a:rPr>
              <a:t>lunar~calendar</a:t>
            </a:r>
            <a:r>
              <a:rPr lang="en-US" sz="2800" b="1" u="sng" dirty="0" smtClean="0">
                <a:ln w="1905"/>
                <a:solidFill>
                  <a:schemeClr val="accent4">
                    <a:lumMod val="50000"/>
                  </a:schemeClr>
                </a:solidFill>
                <a:effectLst>
                  <a:glow rad="127000">
                    <a:schemeClr val="accent4">
                      <a:lumMod val="60000"/>
                      <a:lumOff val="40000"/>
                      <a:alpha val="77000"/>
                    </a:schemeClr>
                  </a:glow>
                  <a:innerShdw blurRad="69850" dist="43180" dir="5400000">
                    <a:srgbClr val="000000">
                      <a:alpha val="65000"/>
                    </a:srgbClr>
                  </a:innerShdw>
                </a:effectLst>
                <a:latin typeface="MV Boli" pitchFamily="2" charset="0"/>
                <a:cs typeface="MV Boli" pitchFamily="2" charset="0"/>
              </a:rPr>
              <a:t> schedule</a:t>
            </a:r>
            <a:r>
              <a:rPr lang="en-US" sz="2800" b="1" dirty="0" smtClean="0">
                <a:ln w="1905"/>
                <a:solidFill>
                  <a:schemeClr val="accent4">
                    <a:lumMod val="50000"/>
                  </a:schemeClr>
                </a:solidFill>
                <a:effectLst>
                  <a:glow rad="127000">
                    <a:schemeClr val="accent4">
                      <a:lumMod val="60000"/>
                      <a:lumOff val="40000"/>
                      <a:alpha val="77000"/>
                    </a:schemeClr>
                  </a:glow>
                  <a:innerShdw blurRad="69850" dist="43180" dir="5400000">
                    <a:srgbClr val="000000">
                      <a:alpha val="65000"/>
                    </a:srgbClr>
                  </a:innerShdw>
                </a:effectLst>
                <a:latin typeface="MV Boli" pitchFamily="2" charset="0"/>
                <a:cs typeface="MV Boli" pitchFamily="2" charset="0"/>
              </a:rPr>
              <a:t> </a:t>
            </a:r>
            <a: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t/>
            </a:r>
            <a:b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br>
            <a: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t>in the temple </a:t>
            </a:r>
            <a:b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br>
            <a: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t>at Jerusalem</a:t>
            </a:r>
            <a:r>
              <a:rPr lang="en-US" sz="2800" b="1" dirty="0" smtClean="0">
                <a:ln w="1905"/>
                <a:solidFill>
                  <a:schemeClr val="accent4">
                    <a:lumMod val="50000"/>
                  </a:schemeClr>
                </a:solidFill>
                <a:effectLst>
                  <a:innerShdw blurRad="69850" dist="43180" dir="5400000">
                    <a:srgbClr val="000000">
                      <a:alpha val="65000"/>
                    </a:srgbClr>
                  </a:innerShdw>
                </a:effectLst>
                <a:latin typeface="Comic Sans MS" pitchFamily="66" charset="0"/>
                <a:cs typeface="MV Boli" pitchFamily="2" charset="0"/>
              </a:rPr>
              <a:t>.</a:t>
            </a:r>
            <a: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t/>
            </a:r>
            <a:br>
              <a:rPr lang="en-US" sz="2800" b="1" dirty="0" smtClean="0">
                <a:ln w="1905"/>
                <a:solidFill>
                  <a:schemeClr val="accent4">
                    <a:lumMod val="50000"/>
                  </a:schemeClr>
                </a:solidFill>
                <a:effectLst>
                  <a:innerShdw blurRad="69850" dist="43180" dir="5400000">
                    <a:srgbClr val="000000">
                      <a:alpha val="65000"/>
                    </a:srgbClr>
                  </a:innerShdw>
                </a:effectLst>
                <a:latin typeface="MV Boli" pitchFamily="2" charset="0"/>
                <a:cs typeface="MV Boli" pitchFamily="2" charset="0"/>
              </a:rPr>
            </a:br>
            <a:r>
              <a:rPr lang="en-US" sz="1800" b="1" dirty="0" smtClean="0">
                <a:ln w="1905"/>
                <a:effectLst>
                  <a:innerShdw blurRad="69850" dist="43180" dir="5400000">
                    <a:srgbClr val="000000">
                      <a:alpha val="65000"/>
                    </a:srgbClr>
                  </a:innerShdw>
                </a:effectLst>
                <a:latin typeface="MV Boli" pitchFamily="2" charset="0"/>
                <a:cs typeface="MV Boli" pitchFamily="2" charset="0"/>
              </a:rPr>
              <a:t>(approx</a:t>
            </a:r>
            <a:r>
              <a:rPr lang="en-US" sz="1800" b="1" dirty="0" smtClean="0">
                <a:ln w="1905"/>
                <a:effectLst>
                  <a:innerShdw blurRad="69850" dist="43180" dir="5400000">
                    <a:srgbClr val="000000">
                      <a:alpha val="65000"/>
                    </a:srgbClr>
                  </a:innerShdw>
                </a:effectLst>
                <a:latin typeface="Comic Sans MS" pitchFamily="66" charset="0"/>
                <a:cs typeface="MV Boli" pitchFamily="2" charset="0"/>
              </a:rPr>
              <a:t>.</a:t>
            </a:r>
            <a:r>
              <a:rPr lang="en-US" sz="1800" b="1" dirty="0" smtClean="0">
                <a:ln w="1905"/>
                <a:effectLst>
                  <a:innerShdw blurRad="69850" dist="43180" dir="5400000">
                    <a:srgbClr val="000000">
                      <a:alpha val="65000"/>
                    </a:srgbClr>
                  </a:innerShdw>
                </a:effectLst>
                <a:latin typeface="MV Boli" pitchFamily="2" charset="0"/>
                <a:cs typeface="MV Boli" pitchFamily="2" charset="0"/>
              </a:rPr>
              <a:t> 450 BC)</a:t>
            </a:r>
            <a:endParaRPr lang="en-US" sz="2800" b="1" dirty="0" smtClean="0">
              <a:ln w="1905"/>
              <a:effectLst>
                <a:innerShdw blurRad="69850" dist="43180" dir="5400000">
                  <a:srgbClr val="000000">
                    <a:alpha val="65000"/>
                  </a:srgbClr>
                </a:innerShdw>
              </a:effectLst>
              <a:latin typeface="MV Boli" pitchFamily="2" charset="0"/>
              <a:cs typeface="MV Boli" pitchFamily="2" charset="0"/>
            </a:endParaRPr>
          </a:p>
        </p:txBody>
      </p:sp>
      <p:sp>
        <p:nvSpPr>
          <p:cNvPr id="5" name="Rectangle 4"/>
          <p:cNvSpPr/>
          <p:nvPr/>
        </p:nvSpPr>
        <p:spPr>
          <a:xfrm>
            <a:off x="12216764" y="149833"/>
            <a:ext cx="4519186" cy="646331"/>
          </a:xfrm>
          <a:prstGeom prst="rect">
            <a:avLst/>
          </a:prstGeom>
          <a:solidFill>
            <a:schemeClr val="accent2">
              <a:lumMod val="20000"/>
              <a:lumOff val="80000"/>
            </a:schemeClr>
          </a:solidFill>
        </p:spPr>
        <p:txBody>
          <a:bodyPr wrap="none">
            <a:spAutoFit/>
          </a:bodyPr>
          <a:lstStyle/>
          <a:p>
            <a:r>
              <a:rPr lang="en-US" dirty="0" smtClean="0"/>
              <a:t>[TA] how </a:t>
            </a:r>
            <a:r>
              <a:rPr lang="en-US" dirty="0"/>
              <a:t>do you know it was in </a:t>
            </a:r>
            <a:r>
              <a:rPr lang="en-US" dirty="0" err="1"/>
              <a:t>canaan</a:t>
            </a:r>
            <a:r>
              <a:rPr lang="en-US" dirty="0" smtClean="0"/>
              <a:t>?</a:t>
            </a:r>
          </a:p>
          <a:p>
            <a:r>
              <a:rPr lang="en-US" dirty="0"/>
              <a:t>sunset theory came about around 450 BC</a:t>
            </a:r>
            <a:r>
              <a:rPr lang="en-US" dirty="0" smtClean="0"/>
              <a:t>.</a:t>
            </a:r>
            <a:endParaRPr lang="en-US" dirty="0"/>
          </a:p>
        </p:txBody>
      </p:sp>
      <p:sp>
        <p:nvSpPr>
          <p:cNvPr id="7" name="Rectangle 6"/>
          <p:cNvSpPr/>
          <p:nvPr/>
        </p:nvSpPr>
        <p:spPr>
          <a:xfrm>
            <a:off x="12216764" y="773903"/>
            <a:ext cx="6096000" cy="6186309"/>
          </a:xfrm>
          <a:prstGeom prst="rect">
            <a:avLst/>
          </a:prstGeom>
        </p:spPr>
        <p:txBody>
          <a:bodyPr>
            <a:spAutoFit/>
          </a:bodyPr>
          <a:lstStyle/>
          <a:p>
            <a:pPr>
              <a:defRPr/>
            </a:pPr>
            <a:r>
              <a:rPr lang="en-US" dirty="0"/>
              <a:t>You asked the question about "why in Canaan" when the corrupt priests changed the times for the sacrifices.  My answer:  The command from Moses in Deut 16 was "when they come into the land" ... remember there were no </a:t>
            </a:r>
            <a:r>
              <a:rPr lang="en-US" dirty="0" err="1"/>
              <a:t>passovers</a:t>
            </a:r>
            <a:r>
              <a:rPr lang="en-US" dirty="0"/>
              <a:t> in the wilderness after year #2, so these instructions are for "coming into the land" ... of what? ... of Canaan, right?  Then, he said "at the place where Yahuah places His name, you go there for </a:t>
            </a:r>
            <a:r>
              <a:rPr lang="en-US" dirty="0" err="1"/>
              <a:t>passover</a:t>
            </a:r>
            <a:r>
              <a:rPr lang="en-US" dirty="0"/>
              <a:t>" ... well, that is Jerusalem, IN JUDAH by that time -- after the land of Canaan was split into 12 tribe divisions.  I could say Jerusalem - but that's not totally correct, because Joshua celebrated Passover when he crossed the Jordan into "their" </a:t>
            </a:r>
            <a:r>
              <a:rPr lang="en-US" dirty="0" err="1"/>
              <a:t>canaan</a:t>
            </a:r>
            <a:r>
              <a:rPr lang="en-US" dirty="0"/>
              <a:t>.  So, that is why I used </a:t>
            </a:r>
            <a:r>
              <a:rPr lang="en-US" dirty="0" err="1"/>
              <a:t>canaan</a:t>
            </a:r>
            <a:r>
              <a:rPr lang="en-US" dirty="0"/>
              <a:t>.  </a:t>
            </a:r>
            <a:r>
              <a:rPr lang="en-US" b="1" u="sng" dirty="0"/>
              <a:t>Do you think another term is more correct to identify what Deut 16 is talking about - as this is coming up in part 2</a:t>
            </a:r>
            <a:r>
              <a:rPr lang="en-US" b="1" dirty="0"/>
              <a:t>?  But, trouble is: it has to be done correctly in part 1.  So, I felt "</a:t>
            </a:r>
            <a:r>
              <a:rPr lang="en-US" b="1" dirty="0" err="1"/>
              <a:t>canaan</a:t>
            </a:r>
            <a:r>
              <a:rPr lang="en-US" b="1" dirty="0"/>
              <a:t>" was a safer term "all around" than "Jerusalem" which didn't come about for some time, nor the tribe of Judah.  That all took time to divide up the land for the inheritances.  Let me know if you want </a:t>
            </a:r>
            <a:r>
              <a:rPr lang="en-US" b="1" dirty="0" err="1"/>
              <a:t>canaan</a:t>
            </a:r>
            <a:r>
              <a:rPr lang="en-US" b="1" dirty="0"/>
              <a:t> changed out.</a:t>
            </a:r>
            <a:endParaRPr lang="en-US" dirty="0"/>
          </a:p>
          <a:p>
            <a:endParaRPr lang="en-CA" dirty="0"/>
          </a:p>
        </p:txBody>
      </p:sp>
      <p:sp>
        <p:nvSpPr>
          <p:cNvPr id="16" name="Content Placeholder 3"/>
          <p:cNvSpPr txBox="1">
            <a:spLocks/>
          </p:cNvSpPr>
          <p:nvPr/>
        </p:nvSpPr>
        <p:spPr>
          <a:xfrm>
            <a:off x="6889386" y="136257"/>
            <a:ext cx="5279814" cy="3054925"/>
          </a:xfrm>
          <a:prstGeom prst="rect">
            <a:avLst/>
          </a:prstGeom>
        </p:spPr>
        <p:txBody>
          <a:bodyPr>
            <a:no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Clr>
                <a:srgbClr val="002060"/>
              </a:buClr>
              <a:buNone/>
            </a:pPr>
            <a:r>
              <a:rPr lang="en-US" sz="2400" b="1" dirty="0" smtClean="0">
                <a:solidFill>
                  <a:srgbClr val="C00000"/>
                </a:solidFill>
                <a:latin typeface="MV Boli" pitchFamily="2" charset="0"/>
                <a:cs typeface="MV Boli" pitchFamily="2" charset="0"/>
              </a:rPr>
              <a:t>To </a:t>
            </a:r>
            <a:r>
              <a:rPr lang="en-US" sz="2400" b="1" dirty="0">
                <a:solidFill>
                  <a:srgbClr val="C00000"/>
                </a:solidFill>
                <a:latin typeface="MV Boli" pitchFamily="2" charset="0"/>
                <a:cs typeface="MV Boli" pitchFamily="2" charset="0"/>
              </a:rPr>
              <a:t>justify </a:t>
            </a:r>
            <a:r>
              <a:rPr lang="en-US" sz="2400" b="1" u="sng" dirty="0">
                <a:solidFill>
                  <a:srgbClr val="C00000"/>
                </a:solidFill>
                <a:latin typeface="MV Boli" pitchFamily="2" charset="0"/>
                <a:cs typeface="MV Boli" pitchFamily="2" charset="0"/>
              </a:rPr>
              <a:t>A SINGLE DAY</a:t>
            </a:r>
            <a:r>
              <a:rPr lang="en-US" sz="2400" b="1" dirty="0">
                <a:solidFill>
                  <a:srgbClr val="C00000"/>
                </a:solidFill>
                <a:latin typeface="MV Boli" pitchFamily="2" charset="0"/>
                <a:cs typeface="MV Boli" pitchFamily="2" charset="0"/>
              </a:rPr>
              <a:t>, on their </a:t>
            </a:r>
            <a:r>
              <a:rPr lang="en-US" sz="2400" b="1" dirty="0" smtClean="0">
                <a:solidFill>
                  <a:srgbClr val="C00000"/>
                </a:solidFill>
                <a:latin typeface="MV Boli" pitchFamily="2" charset="0"/>
                <a:cs typeface="MV Boli" pitchFamily="2" charset="0"/>
              </a:rPr>
              <a:t>‘sunset </a:t>
            </a:r>
            <a:r>
              <a:rPr lang="en-US" sz="2400" b="1" dirty="0">
                <a:solidFill>
                  <a:srgbClr val="C00000"/>
                </a:solidFill>
                <a:latin typeface="MV Boli" pitchFamily="2" charset="0"/>
                <a:cs typeface="MV Boli" pitchFamily="2" charset="0"/>
              </a:rPr>
              <a:t>to </a:t>
            </a:r>
            <a:r>
              <a:rPr lang="en-US" sz="2400" b="1" dirty="0" smtClean="0">
                <a:solidFill>
                  <a:srgbClr val="C00000"/>
                </a:solidFill>
                <a:latin typeface="MV Boli" pitchFamily="2" charset="0"/>
                <a:cs typeface="MV Boli" pitchFamily="2" charset="0"/>
              </a:rPr>
              <a:t>sunset’ day calendar, AND keep the sacrifices in the same order as “morning first” and “evening second,” </a:t>
            </a:r>
            <a:br>
              <a:rPr lang="en-US" sz="2400" b="1" dirty="0" smtClean="0">
                <a:solidFill>
                  <a:srgbClr val="C00000"/>
                </a:solidFill>
                <a:latin typeface="MV Boli" pitchFamily="2" charset="0"/>
                <a:cs typeface="MV Boli" pitchFamily="2" charset="0"/>
              </a:rPr>
            </a:br>
            <a:r>
              <a:rPr lang="en-US" sz="2400" b="1" dirty="0" smtClean="0">
                <a:solidFill>
                  <a:srgbClr val="C00000"/>
                </a:solidFill>
                <a:latin typeface="MV Boli" pitchFamily="2" charset="0"/>
                <a:cs typeface="MV Boli" pitchFamily="2" charset="0"/>
              </a:rPr>
              <a:t>they instituted several changes</a:t>
            </a:r>
            <a:r>
              <a:rPr lang="en-US" sz="2400" b="1" dirty="0" smtClean="0">
                <a:solidFill>
                  <a:srgbClr val="C00000"/>
                </a:solidFill>
                <a:latin typeface="Comic Sans MS" pitchFamily="66" charset="0"/>
                <a:cs typeface="MV Boli" pitchFamily="2" charset="0"/>
              </a:rPr>
              <a:t>.</a:t>
            </a:r>
            <a:r>
              <a:rPr lang="en-US" sz="2400" b="1" dirty="0" smtClean="0">
                <a:solidFill>
                  <a:srgbClr val="C00000"/>
                </a:solidFill>
                <a:latin typeface="MV Boli" pitchFamily="2" charset="0"/>
                <a:cs typeface="MV Boli" pitchFamily="2" charset="0"/>
              </a:rPr>
              <a:t>  </a:t>
            </a:r>
          </a:p>
        </p:txBody>
      </p:sp>
      <p:pic>
        <p:nvPicPr>
          <p:cNvPr id="1028" name="Picture 4" descr="C:\Users\Rae\Desktop\in other words edit.png"/>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798283" y="2814707"/>
            <a:ext cx="3205902" cy="539900"/>
          </a:xfrm>
          <a:prstGeom prst="rect">
            <a:avLst/>
          </a:prstGeom>
          <a:noFill/>
          <a:extLst>
            <a:ext uri="{909E8E84-426E-40DD-AFC4-6F175D3DCCD1}">
              <a14:hiddenFill xmlns:a14="http://schemas.microsoft.com/office/drawing/2010/main">
                <a:solidFill>
                  <a:srgbClr val="FFFFFF"/>
                </a:solidFill>
              </a14:hiddenFill>
            </a:ext>
          </a:extLst>
        </p:spPr>
      </p:pic>
      <p:sp>
        <p:nvSpPr>
          <p:cNvPr id="14" name="Sun 13"/>
          <p:cNvSpPr/>
          <p:nvPr/>
        </p:nvSpPr>
        <p:spPr>
          <a:xfrm>
            <a:off x="923547" y="149833"/>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605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250"/>
                                        <p:tgtEl>
                                          <p:spTgt spid="3">
                                            <p:txEl>
                                              <p:pRg st="0" end="0"/>
                                            </p:txEl>
                                          </p:spTgt>
                                        </p:tgtEl>
                                      </p:cBhvr>
                                    </p:animEffect>
                                  </p:childTnLst>
                                </p:cTn>
                              </p:par>
                            </p:childTnLst>
                          </p:cTn>
                        </p:par>
                        <p:par>
                          <p:cTn id="8" fill="hold">
                            <p:stCondLst>
                              <p:cond delay="2250"/>
                            </p:stCondLst>
                            <p:childTnLst>
                              <p:par>
                                <p:cTn id="9" presetID="42" presetClass="entr" presetSubtype="0" fill="hold" grpId="0" nodeType="after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250"/>
                                        <p:tgtEl>
                                          <p:spTgt spid="16"/>
                                        </p:tgtEl>
                                      </p:cBhvr>
                                    </p:animEffect>
                                    <p:anim calcmode="lin" valueType="num">
                                      <p:cBhvr>
                                        <p:cTn id="19" dur="1250" fill="hold"/>
                                        <p:tgtEl>
                                          <p:spTgt spid="16"/>
                                        </p:tgtEl>
                                        <p:attrNameLst>
                                          <p:attrName>ppt_x</p:attrName>
                                        </p:attrNameLst>
                                      </p:cBhvr>
                                      <p:tavLst>
                                        <p:tav tm="0">
                                          <p:val>
                                            <p:strVal val="#ppt_x"/>
                                          </p:val>
                                        </p:tav>
                                        <p:tav tm="100000">
                                          <p:val>
                                            <p:strVal val="#ppt_x"/>
                                          </p:val>
                                        </p:tav>
                                      </p:tavLst>
                                    </p:anim>
                                    <p:anim calcmode="lin" valueType="num">
                                      <p:cBhvr>
                                        <p:cTn id="20" dur="1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wipe(left)">
                                      <p:cBhvr>
                                        <p:cTn id="25" dur="1750"/>
                                        <p:tgtEl>
                                          <p:spTgt spid="1028"/>
                                        </p:tgtEl>
                                      </p:cBhvr>
                                    </p:animEffect>
                                  </p:childTnLst>
                                </p:cTn>
                              </p:par>
                            </p:childTnLst>
                          </p:cTn>
                        </p:par>
                        <p:par>
                          <p:cTn id="26" fill="hold">
                            <p:stCondLst>
                              <p:cond delay="175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3" name="Picture 8" descr="C:\Users\Rae\Desktop\Art on Desktop\white man clip art\3d white people\3d s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258" y="3712162"/>
            <a:ext cx="1132262" cy="1509682"/>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10520085" y="3995106"/>
            <a:ext cx="393849"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71" name="Rectangle 70"/>
          <p:cNvSpPr/>
          <p:nvPr/>
        </p:nvSpPr>
        <p:spPr>
          <a:xfrm>
            <a:off x="2740632" y="3848976"/>
            <a:ext cx="7726210" cy="1414140"/>
          </a:xfrm>
          <a:prstGeom prst="rect">
            <a:avLst/>
          </a:prstGeom>
          <a:blipFill dpi="0" rotWithShape="1">
            <a:blip r:embed="rId5"/>
            <a:srcRect/>
            <a:stretch>
              <a:fillRect/>
            </a:stretch>
          </a:blipFill>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986880" y="4173548"/>
            <a:ext cx="3623808" cy="650240"/>
          </a:xfrm>
          <a:prstGeom prst="rect">
            <a:avLst/>
          </a:prstGeom>
          <a:solidFill>
            <a:schemeClr val="tx1"/>
          </a:solid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Day 1 Night</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79" name="Rectangle 78"/>
          <p:cNvSpPr/>
          <p:nvPr/>
        </p:nvSpPr>
        <p:spPr>
          <a:xfrm>
            <a:off x="2778877" y="3999042"/>
            <a:ext cx="322122"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80" name="Straight Connector 79"/>
          <p:cNvCxnSpPr/>
          <p:nvPr/>
        </p:nvCxnSpPr>
        <p:spPr>
          <a:xfrm>
            <a:off x="2740632" y="3429145"/>
            <a:ext cx="0" cy="1400052"/>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331737" y="2910639"/>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cxnSp>
        <p:nvCxnSpPr>
          <p:cNvPr id="88" name="Straight Connector 87"/>
          <p:cNvCxnSpPr/>
          <p:nvPr/>
        </p:nvCxnSpPr>
        <p:spPr>
          <a:xfrm>
            <a:off x="10952643" y="3750648"/>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6613726" y="4124091"/>
            <a:ext cx="325120" cy="697478"/>
          </a:xfrm>
          <a:prstGeom prst="rect">
            <a:avLst/>
          </a:prstGeom>
          <a:gradFill flip="none" rotWithShape="1">
            <a:gsLst>
              <a:gs pos="9000">
                <a:schemeClr val="tx1"/>
              </a:gs>
              <a:gs pos="18000">
                <a:srgbClr val="000082"/>
              </a:gs>
              <a:gs pos="31000">
                <a:srgbClr val="66008F"/>
              </a:gs>
              <a:gs pos="47000">
                <a:srgbClr val="BA0066"/>
              </a:gs>
              <a:gs pos="92000">
                <a:schemeClr val="accent2">
                  <a:lumMod val="60000"/>
                  <a:lumOff val="40000"/>
                </a:schemeClr>
              </a:gs>
              <a:gs pos="73000">
                <a:srgbClr val="FF8200"/>
              </a:gs>
            </a:gsLst>
            <a:lin ang="0" scaled="0"/>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100" name="Slide Number Placeholder 1"/>
          <p:cNvSpPr txBox="1">
            <a:spLocks/>
          </p:cNvSpPr>
          <p:nvPr/>
        </p:nvSpPr>
        <p:spPr>
          <a:xfrm>
            <a:off x="11803637" y="6890652"/>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67</a:t>
            </a:fld>
            <a:endParaRPr lang="en-US" dirty="0"/>
          </a:p>
        </p:txBody>
      </p:sp>
      <p:sp>
        <p:nvSpPr>
          <p:cNvPr id="101" name="Rectangle 100"/>
          <p:cNvSpPr/>
          <p:nvPr/>
        </p:nvSpPr>
        <p:spPr>
          <a:xfrm>
            <a:off x="63108" y="2352120"/>
            <a:ext cx="1328812" cy="4339650"/>
          </a:xfrm>
          <a:prstGeom prst="rect">
            <a:avLst/>
          </a:prstGeom>
        </p:spPr>
        <p:txBody>
          <a:bodyPr wrap="square">
            <a:spAutoFit/>
          </a:bodyPr>
          <a:lstStyle/>
          <a:p>
            <a:pPr algn="ctr"/>
            <a:r>
              <a:rPr lang="en-US" b="1" dirty="0" smtClean="0">
                <a:solidFill>
                  <a:schemeClr val="accent2">
                    <a:lumMod val="20000"/>
                    <a:lumOff val="80000"/>
                  </a:schemeClr>
                </a:solidFill>
              </a:rPr>
              <a:t> </a:t>
            </a:r>
            <a:r>
              <a:rPr lang="en-US" b="1" dirty="0" err="1" smtClean="0">
                <a:solidFill>
                  <a:schemeClr val="accent2">
                    <a:lumMod val="20000"/>
                    <a:lumOff val="80000"/>
                  </a:schemeClr>
                </a:solidFill>
              </a:rPr>
              <a:t>Exo</a:t>
            </a:r>
            <a:r>
              <a:rPr lang="en-US" b="1" dirty="0" smtClean="0">
                <a:solidFill>
                  <a:schemeClr val="accent2">
                    <a:lumMod val="20000"/>
                    <a:lumOff val="80000"/>
                  </a:schemeClr>
                </a:solidFill>
              </a:rPr>
              <a:t> 29:39 </a:t>
            </a:r>
            <a:br>
              <a:rPr lang="en-US" b="1" dirty="0" smtClean="0">
                <a:solidFill>
                  <a:schemeClr val="accent2">
                    <a:lumMod val="20000"/>
                    <a:lumOff val="80000"/>
                  </a:schemeClr>
                </a:solidFill>
              </a:rPr>
            </a:br>
            <a:r>
              <a:rPr lang="en-US" b="1" dirty="0" smtClean="0">
                <a:solidFill>
                  <a:schemeClr val="accent2">
                    <a:lumMod val="20000"/>
                    <a:lumOff val="80000"/>
                  </a:schemeClr>
                </a:solidFill>
              </a:rPr>
              <a:t>&amp;</a:t>
            </a:r>
            <a:br>
              <a:rPr lang="en-US" b="1" dirty="0" smtClean="0">
                <a:solidFill>
                  <a:schemeClr val="accent2">
                    <a:lumMod val="20000"/>
                    <a:lumOff val="80000"/>
                  </a:schemeClr>
                </a:solidFill>
              </a:rPr>
            </a:br>
            <a:r>
              <a:rPr lang="en-US" b="1" dirty="0" smtClean="0">
                <a:solidFill>
                  <a:schemeClr val="accent2">
                    <a:lumMod val="20000"/>
                    <a:lumOff val="80000"/>
                  </a:schemeClr>
                </a:solidFill>
              </a:rPr>
              <a:t>Num 28:4</a:t>
            </a:r>
          </a:p>
          <a:p>
            <a:pPr algn="ctr"/>
            <a:endParaRPr lang="en-US" b="1" dirty="0">
              <a:solidFill>
                <a:schemeClr val="accent2">
                  <a:lumMod val="20000"/>
                  <a:lumOff val="80000"/>
                </a:schemeClr>
              </a:solidFill>
            </a:endParaRPr>
          </a:p>
          <a:p>
            <a:pPr algn="ctr"/>
            <a:r>
              <a:rPr lang="en-US" dirty="0">
                <a:solidFill>
                  <a:schemeClr val="accent2">
                    <a:lumMod val="20000"/>
                    <a:lumOff val="80000"/>
                  </a:schemeClr>
                </a:solidFill>
              </a:rPr>
              <a:t>The one lamb shalt thou offer in the morning, and the other lamb shalt thou offer at </a:t>
            </a:r>
            <a:r>
              <a:rPr lang="en-US" dirty="0" smtClean="0">
                <a:solidFill>
                  <a:schemeClr val="accent2">
                    <a:lumMod val="20000"/>
                    <a:lumOff val="80000"/>
                  </a:schemeClr>
                </a:solidFill>
              </a:rPr>
              <a:t>even. </a:t>
            </a:r>
            <a:br>
              <a:rPr lang="en-US" dirty="0" smtClean="0">
                <a:solidFill>
                  <a:schemeClr val="accent2">
                    <a:lumMod val="20000"/>
                    <a:lumOff val="80000"/>
                  </a:schemeClr>
                </a:solidFill>
              </a:rPr>
            </a:br>
            <a:r>
              <a:rPr lang="en-US" sz="1200" i="1" dirty="0" smtClean="0">
                <a:solidFill>
                  <a:srgbClr val="99FF33"/>
                </a:solidFill>
              </a:rPr>
              <a:t>[between the</a:t>
            </a:r>
            <a:br>
              <a:rPr lang="en-US" sz="1200" i="1" dirty="0" smtClean="0">
                <a:solidFill>
                  <a:srgbClr val="99FF33"/>
                </a:solidFill>
              </a:rPr>
            </a:br>
            <a:r>
              <a:rPr lang="en-US" sz="1200" i="1" dirty="0" err="1" smtClean="0">
                <a:solidFill>
                  <a:srgbClr val="99FF33"/>
                </a:solidFill>
              </a:rPr>
              <a:t>eveningS</a:t>
            </a:r>
            <a:r>
              <a:rPr lang="en-US" sz="1200" i="1" dirty="0" smtClean="0">
                <a:solidFill>
                  <a:srgbClr val="99FF33"/>
                </a:solidFill>
              </a:rPr>
              <a:t>]</a:t>
            </a:r>
            <a:endParaRPr lang="en-US" i="1" dirty="0">
              <a:solidFill>
                <a:schemeClr val="accent2">
                  <a:lumMod val="20000"/>
                  <a:lumOff val="80000"/>
                </a:schemeClr>
              </a:solidFill>
            </a:endParaRPr>
          </a:p>
        </p:txBody>
      </p:sp>
      <p:grpSp>
        <p:nvGrpSpPr>
          <p:cNvPr id="3" name="Group 2"/>
          <p:cNvGrpSpPr/>
          <p:nvPr/>
        </p:nvGrpSpPr>
        <p:grpSpPr>
          <a:xfrm>
            <a:off x="9885680" y="4846097"/>
            <a:ext cx="2030222" cy="1616025"/>
            <a:chOff x="9885680" y="4927377"/>
            <a:chExt cx="2030222" cy="1616025"/>
          </a:xfrm>
        </p:grpSpPr>
        <p:sp>
          <p:nvSpPr>
            <p:cNvPr id="104" name="TextBox 103"/>
            <p:cNvSpPr txBox="1"/>
            <p:nvPr/>
          </p:nvSpPr>
          <p:spPr>
            <a:xfrm>
              <a:off x="9885680" y="5404629"/>
              <a:ext cx="2030222" cy="113877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FF9900"/>
                  </a:solidFill>
                  <a:latin typeface="Comic Sans MS" pitchFamily="66" charset="0"/>
                </a:rPr>
                <a:t>2</a:t>
              </a:r>
              <a:r>
                <a:rPr lang="en-US" sz="1700" b="1" baseline="30000" dirty="0" smtClean="0">
                  <a:solidFill>
                    <a:srgbClr val="FF9900"/>
                  </a:solidFill>
                  <a:latin typeface="Comic Sans MS" pitchFamily="66" charset="0"/>
                </a:rPr>
                <a:t>nd </a:t>
              </a:r>
              <a:r>
                <a:rPr lang="en-US" sz="1700" b="1" dirty="0" smtClean="0">
                  <a:solidFill>
                    <a:srgbClr val="FF9900"/>
                  </a:solidFill>
                  <a:latin typeface="Comic Sans MS" pitchFamily="66" charset="0"/>
                </a:rPr>
                <a:t>  Lamb:  </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evening sacrifice</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[was permanently</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moved]</a:t>
              </a:r>
            </a:p>
          </p:txBody>
        </p:sp>
        <p:cxnSp>
          <p:nvCxnSpPr>
            <p:cNvPr id="106" name="Straight Arrow Connector 105"/>
            <p:cNvCxnSpPr/>
            <p:nvPr/>
          </p:nvCxnSpPr>
          <p:spPr>
            <a:xfrm flipH="1" flipV="1">
              <a:off x="10717009" y="4927377"/>
              <a:ext cx="12145" cy="679791"/>
            </a:xfrm>
            <a:prstGeom prst="straightConnector1">
              <a:avLst/>
            </a:prstGeom>
            <a:ln w="57150">
              <a:solidFill>
                <a:srgbClr val="FF9900"/>
              </a:solidFill>
              <a:headEnd type="oval" w="med" len="med"/>
              <a:tailEnd type="triangle" w="med" len="med"/>
            </a:ln>
            <a:effectLst>
              <a:glow rad="1016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07" name="TextBox 106"/>
          <p:cNvSpPr txBox="1"/>
          <p:nvPr/>
        </p:nvSpPr>
        <p:spPr>
          <a:xfrm>
            <a:off x="2972824" y="3817106"/>
            <a:ext cx="7616860" cy="369332"/>
          </a:xfrm>
          <a:prstGeom prst="rect">
            <a:avLst/>
          </a:prstGeom>
          <a:noFill/>
        </p:spPr>
        <p:txBody>
          <a:bodyPr wrap="square" rtlCol="0">
            <a:spAutoFit/>
          </a:bodyPr>
          <a:lstStyle/>
          <a:p>
            <a:r>
              <a:rPr lang="en-US" dirty="0" smtClean="0">
                <a:solidFill>
                  <a:schemeClr val="bg1"/>
                </a:solidFill>
              </a:rPr>
              <a:t>    </a:t>
            </a:r>
            <a:r>
              <a:rPr lang="en-US" sz="1600" b="1" dirty="0" smtClean="0">
                <a:solidFill>
                  <a:schemeClr val="bg1"/>
                </a:solidFill>
                <a:effectLst>
                  <a:glow rad="127000">
                    <a:srgbClr val="002060"/>
                  </a:glow>
                </a:effectLst>
                <a:latin typeface="Comic Sans MS" pitchFamily="66" charset="0"/>
              </a:rPr>
              <a:t>All sacrifices had to be on ONE 24   </a:t>
            </a:r>
            <a:r>
              <a:rPr lang="en-US" sz="1600" b="1" dirty="0" err="1" smtClean="0">
                <a:solidFill>
                  <a:schemeClr val="bg1"/>
                </a:solidFill>
                <a:effectLst>
                  <a:glow rad="127000">
                    <a:srgbClr val="002060"/>
                  </a:glow>
                </a:effectLst>
                <a:latin typeface="Comic Sans MS" pitchFamily="66" charset="0"/>
              </a:rPr>
              <a:t>hr</a:t>
            </a:r>
            <a:r>
              <a:rPr lang="en-US" sz="1600" b="1" dirty="0" smtClean="0">
                <a:solidFill>
                  <a:schemeClr val="bg1"/>
                </a:solidFill>
                <a:effectLst>
                  <a:glow rad="127000">
                    <a:srgbClr val="002060"/>
                  </a:glow>
                </a:effectLst>
                <a:latin typeface="Comic Sans MS" pitchFamily="66" charset="0"/>
              </a:rPr>
              <a:t> “day” from sunset to sunset!</a:t>
            </a:r>
            <a:endParaRPr lang="en-US" sz="1600" b="1" dirty="0">
              <a:solidFill>
                <a:schemeClr val="bg1"/>
              </a:solidFill>
              <a:effectLst>
                <a:glow rad="127000">
                  <a:srgbClr val="002060"/>
                </a:glow>
              </a:effectLst>
              <a:latin typeface="Comic Sans MS" pitchFamily="66" charset="0"/>
            </a:endParaRPr>
          </a:p>
        </p:txBody>
      </p:sp>
      <p:sp>
        <p:nvSpPr>
          <p:cNvPr id="108" name="Rectangle 107"/>
          <p:cNvSpPr/>
          <p:nvPr/>
        </p:nvSpPr>
        <p:spPr>
          <a:xfrm>
            <a:off x="10490631" y="4185245"/>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a:ln w="11430"/>
                <a:solidFill>
                  <a:srgbClr val="F8F8F8"/>
                </a:solidFill>
                <a:effectLst>
                  <a:outerShdw blurRad="25400" algn="tl" rotWithShape="0">
                    <a:srgbClr val="000000">
                      <a:alpha val="43000"/>
                    </a:srgbClr>
                  </a:outerShdw>
                </a:effectLst>
                <a:latin typeface="Comic Sans MS" pitchFamily="66" charset="0"/>
              </a:rPr>
              <a:t>2</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09" name="Rectangle 108"/>
          <p:cNvSpPr/>
          <p:nvPr/>
        </p:nvSpPr>
        <p:spPr>
          <a:xfrm>
            <a:off x="6566869" y="4218666"/>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10" name="Rectangle 109"/>
          <p:cNvSpPr/>
          <p:nvPr/>
        </p:nvSpPr>
        <p:spPr>
          <a:xfrm>
            <a:off x="2699074" y="4246769"/>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11" name="Title 2"/>
          <p:cNvSpPr txBox="1">
            <a:spLocks/>
          </p:cNvSpPr>
          <p:nvPr/>
        </p:nvSpPr>
        <p:spPr>
          <a:xfrm>
            <a:off x="4679788" y="-14477"/>
            <a:ext cx="773344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000" b="1" dirty="0" smtClean="0">
                <a:ln>
                  <a:solidFill>
                    <a:srgbClr val="002060"/>
                  </a:solidFill>
                </a:ln>
                <a:solidFill>
                  <a:srgbClr val="C00000"/>
                </a:solidFill>
              </a:rPr>
              <a:t>A Sunset Calendar Scheme!</a:t>
            </a:r>
            <a:endParaRPr lang="en-US" sz="4000" b="1" dirty="0">
              <a:ln>
                <a:solidFill>
                  <a:srgbClr val="002060"/>
                </a:solidFill>
              </a:ln>
              <a:solidFill>
                <a:srgbClr val="C00000"/>
              </a:solidFill>
            </a:endParaRPr>
          </a:p>
        </p:txBody>
      </p:sp>
      <p:sp>
        <p:nvSpPr>
          <p:cNvPr id="112" name="Rectangle 111"/>
          <p:cNvSpPr/>
          <p:nvPr/>
        </p:nvSpPr>
        <p:spPr>
          <a:xfrm>
            <a:off x="7017788" y="4171254"/>
            <a:ext cx="3457855"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CA" sz="2800" b="1" dirty="0" smtClean="0">
                <a:ln w="11430"/>
                <a:solidFill>
                  <a:srgbClr val="0070C0"/>
                </a:solidFill>
                <a:effectLst>
                  <a:outerShdw blurRad="50800" dist="39000" dir="5460000" algn="tl">
                    <a:srgbClr val="000000">
                      <a:alpha val="38000"/>
                    </a:srgbClr>
                  </a:outerShdw>
                </a:effectLst>
                <a:latin typeface="Comic Sans MS" pitchFamily="66" charset="0"/>
              </a:rPr>
              <a:t>Day 1 Light</a:t>
            </a:r>
            <a:endParaRPr lang="en-CA" sz="2800" b="1" dirty="0">
              <a:ln w="11430"/>
              <a:solidFill>
                <a:srgbClr val="0070C0"/>
              </a:solidFill>
              <a:effectLst>
                <a:outerShdw blurRad="50800" dist="39000" dir="5460000" algn="tl">
                  <a:srgbClr val="000000">
                    <a:alpha val="38000"/>
                  </a:srgbClr>
                </a:outerShdw>
              </a:effectLst>
              <a:latin typeface="Comic Sans MS" pitchFamily="66" charset="0"/>
            </a:endParaRPr>
          </a:p>
        </p:txBody>
      </p:sp>
      <p:cxnSp>
        <p:nvCxnSpPr>
          <p:cNvPr id="87" name="Straight Connector 86"/>
          <p:cNvCxnSpPr/>
          <p:nvPr/>
        </p:nvCxnSpPr>
        <p:spPr>
          <a:xfrm>
            <a:off x="6978064" y="3271515"/>
            <a:ext cx="0" cy="1546828"/>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a:off x="10509928" y="2968218"/>
            <a:ext cx="110422" cy="385422"/>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10291973" y="2695881"/>
            <a:ext cx="180497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 Starts </a:t>
            </a:r>
            <a:br>
              <a:rPr lang="en-CA" sz="1600" b="1" dirty="0" smtClean="0">
                <a:solidFill>
                  <a:schemeClr val="accent5"/>
                </a:solidFill>
              </a:rPr>
            </a:br>
            <a:r>
              <a:rPr lang="en-CA" sz="1600" b="1" dirty="0" smtClean="0">
                <a:solidFill>
                  <a:schemeClr val="accent5"/>
                </a:solidFill>
              </a:rPr>
              <a:t>NEW Day</a:t>
            </a:r>
            <a:endParaRPr lang="en-CA" b="1" dirty="0">
              <a:solidFill>
                <a:schemeClr val="accent5"/>
              </a:solidFill>
            </a:endParaRPr>
          </a:p>
        </p:txBody>
      </p:sp>
      <p:cxnSp>
        <p:nvCxnSpPr>
          <p:cNvPr id="81" name="Straight Connector 80"/>
          <p:cNvCxnSpPr/>
          <p:nvPr/>
        </p:nvCxnSpPr>
        <p:spPr>
          <a:xfrm>
            <a:off x="10492246" y="3411031"/>
            <a:ext cx="1" cy="1408998"/>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2" name="TextBox 29"/>
          <p:cNvSpPr txBox="1"/>
          <p:nvPr/>
        </p:nvSpPr>
        <p:spPr>
          <a:xfrm>
            <a:off x="-2778320" y="2048817"/>
            <a:ext cx="2638641" cy="919401"/>
          </a:xfrm>
          <a:prstGeom prst="roundRect">
            <a:avLst/>
          </a:prstGeom>
          <a:solidFill>
            <a:schemeClr val="accent1">
              <a:lumMod val="60000"/>
              <a:lumOff val="40000"/>
            </a:schemeClr>
          </a:solidFill>
          <a:ln w="57150">
            <a:solidFill>
              <a:srgbClr val="0070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002060"/>
                </a:solidFill>
                <a:effectLst>
                  <a:outerShdw blurRad="25400" algn="tl" rotWithShape="0">
                    <a:srgbClr val="000000">
                      <a:alpha val="43000"/>
                    </a:srgbClr>
                  </a:outerShdw>
                </a:effectLst>
                <a:latin typeface="Comic Sans MS" pitchFamily="66" charset="0"/>
              </a:rPr>
              <a:t>Remember: Yahuah knows the end from the beginning!</a:t>
            </a:r>
            <a:endParaRPr lang="en-US" sz="1600" b="1" spc="150" dirty="0">
              <a:ln w="11430"/>
              <a:solidFill>
                <a:srgbClr val="002060"/>
              </a:solidFill>
              <a:effectLst>
                <a:outerShdw blurRad="25400" algn="tl" rotWithShape="0">
                  <a:srgbClr val="000000">
                    <a:alpha val="43000"/>
                  </a:srgbClr>
                </a:outerShdw>
              </a:effectLst>
              <a:latin typeface="Comic Sans MS" pitchFamily="66" charset="0"/>
            </a:endParaRPr>
          </a:p>
        </p:txBody>
      </p:sp>
      <p:sp>
        <p:nvSpPr>
          <p:cNvPr id="45" name="Content Placeholder 3"/>
          <p:cNvSpPr txBox="1">
            <a:spLocks/>
          </p:cNvSpPr>
          <p:nvPr/>
        </p:nvSpPr>
        <p:spPr>
          <a:xfrm>
            <a:off x="5781040" y="868189"/>
            <a:ext cx="6022597" cy="2292740"/>
          </a:xfrm>
          <a:prstGeom prst="rect">
            <a:avLst/>
          </a:prstGeom>
        </p:spPr>
        <p:txBody>
          <a:bodyPr>
            <a:normAutofit/>
            <a:scene3d>
              <a:camera prst="orthographicFront"/>
              <a:lightRig rig="threePt" dir="t"/>
            </a:scene3d>
            <a:sp3d extrusionH="57150">
              <a:bevelT w="38100" h="38100" prst="angle"/>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buClr>
                <a:srgbClr val="002060"/>
              </a:buClr>
            </a:pPr>
            <a: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1</a:t>
            </a:r>
            <a:r>
              <a:rPr lang="en-US" sz="2400" b="1" baseline="30000"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st</a:t>
            </a:r>
            <a: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  The Evening sacrifice </a:t>
            </a:r>
            <a:r>
              <a:rPr lang="en-US" sz="2400" b="1" u="sng"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was set</a:t>
            </a:r>
            <a: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 </a:t>
            </a:r>
            <a:b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br>
            <a: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for the 9</a:t>
            </a:r>
            <a:r>
              <a:rPr lang="en-US" sz="2400" b="1" baseline="30000"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th</a:t>
            </a:r>
            <a: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 hour </a:t>
            </a:r>
            <a:r>
              <a:rPr lang="en-US" sz="18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[3 PM Roman time] </a:t>
            </a:r>
            <a:br>
              <a:rPr lang="en-US" sz="18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br>
            <a: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rather than leaving it at the </a:t>
            </a:r>
            <a:b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br>
            <a:r>
              <a:rPr lang="en-US" sz="2400" b="1" dirty="0" smtClean="0">
                <a:ln w="1905">
                  <a:solidFill>
                    <a:srgbClr val="FF9900"/>
                  </a:solidFill>
                </a:ln>
                <a:solidFill>
                  <a:schemeClr val="accent2"/>
                </a:solidFill>
                <a:effectLst>
                  <a:innerShdw blurRad="69850" dist="43180" dir="5400000">
                    <a:srgbClr val="000000">
                      <a:alpha val="65000"/>
                    </a:srgbClr>
                  </a:innerShdw>
                </a:effectLst>
                <a:latin typeface="Comic Sans MS" pitchFamily="66" charset="0"/>
              </a:rPr>
              <a:t>dusk twilight.  </a:t>
            </a:r>
            <a:endParaRPr lang="en-US" sz="2400" dirty="0" smtClean="0">
              <a:ln w="1905">
                <a:solidFill>
                  <a:srgbClr val="FF9900"/>
                </a:solidFill>
              </a:ln>
              <a:solidFill>
                <a:srgbClr val="FF0000"/>
              </a:solidFill>
              <a:latin typeface="Comic Sans MS" pitchFamily="66" charset="0"/>
            </a:endParaRPr>
          </a:p>
        </p:txBody>
      </p:sp>
      <p:pic>
        <p:nvPicPr>
          <p:cNvPr id="2050" name="Picture 2" descr="F:\Art 2.8 Yah at 12\pharisees seated 8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1674" y="2450121"/>
            <a:ext cx="1930772" cy="12620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F:\Art 2.8 Yah at 12\pharisee 4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91919" y="239828"/>
            <a:ext cx="1936532" cy="29019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8" name="TextBox 37"/>
          <p:cNvSpPr txBox="1"/>
          <p:nvPr/>
        </p:nvSpPr>
        <p:spPr>
          <a:xfrm rot="20897383">
            <a:off x="2443329" y="181808"/>
            <a:ext cx="2515099" cy="1077218"/>
          </a:xfrm>
          <a:prstGeom prst="rect">
            <a:avLst/>
          </a:prstGeom>
          <a:noFill/>
        </p:spPr>
        <p:txBody>
          <a:bodyPr wrap="square" rtlCol="0">
            <a:prstTxWarp prst="textCanUp">
              <a:avLst>
                <a:gd name="adj" fmla="val 79896"/>
              </a:avLst>
            </a:prstTxWarp>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What were  </a:t>
            </a:r>
            <a:b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br>
            <a: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 they up to? </a:t>
            </a:r>
            <a:endParaRPr lang="en-US" sz="1400" b="1" dirty="0">
              <a:ln w="11430"/>
              <a:solidFill>
                <a:srgbClr val="1E270B"/>
              </a:solidFill>
              <a:effectLst>
                <a:outerShdw blurRad="50800" dist="39000" dir="5460000" algn="tl">
                  <a:srgbClr val="000000">
                    <a:alpha val="38000"/>
                  </a:srgbClr>
                </a:outerShdw>
              </a:effectLst>
              <a:latin typeface="Comic Sans MS" pitchFamily="66" charset="0"/>
            </a:endParaRPr>
          </a:p>
        </p:txBody>
      </p:sp>
      <p:sp>
        <p:nvSpPr>
          <p:cNvPr id="84" name="Rectangle 83"/>
          <p:cNvSpPr/>
          <p:nvPr/>
        </p:nvSpPr>
        <p:spPr>
          <a:xfrm>
            <a:off x="2697588" y="2737079"/>
            <a:ext cx="1627564"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 Starts </a:t>
            </a:r>
            <a:br>
              <a:rPr lang="en-CA" sz="1600" b="1" dirty="0" smtClean="0">
                <a:solidFill>
                  <a:schemeClr val="accent5"/>
                </a:solidFill>
              </a:rPr>
            </a:br>
            <a:r>
              <a:rPr lang="en-CA" sz="1600" b="1" dirty="0" smtClean="0">
                <a:solidFill>
                  <a:schemeClr val="accent5"/>
                </a:solidFill>
              </a:rPr>
              <a:t>the Day</a:t>
            </a:r>
            <a:endParaRPr lang="en-CA" b="1" dirty="0">
              <a:solidFill>
                <a:schemeClr val="accent5"/>
              </a:solidFill>
            </a:endParaRPr>
          </a:p>
        </p:txBody>
      </p:sp>
      <p:sp>
        <p:nvSpPr>
          <p:cNvPr id="6" name="TextBox 5"/>
          <p:cNvSpPr txBox="1"/>
          <p:nvPr/>
        </p:nvSpPr>
        <p:spPr>
          <a:xfrm>
            <a:off x="8325851" y="6864256"/>
            <a:ext cx="2945608" cy="80021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400" b="1" i="1" dirty="0">
                <a:latin typeface="Comic Sans MS" pitchFamily="66" charset="0"/>
              </a:rPr>
              <a:t>[between </a:t>
            </a:r>
            <a:r>
              <a:rPr lang="en-US" sz="1400" b="1" i="1" dirty="0" smtClean="0">
                <a:latin typeface="Comic Sans MS" pitchFamily="66" charset="0"/>
              </a:rPr>
              <a:t>the </a:t>
            </a:r>
            <a:r>
              <a:rPr lang="en-US" sz="1400" b="1" i="1" dirty="0" err="1" smtClean="0">
                <a:solidFill>
                  <a:srgbClr val="0070C0"/>
                </a:solidFill>
                <a:latin typeface="Comic Sans MS" pitchFamily="66" charset="0"/>
              </a:rPr>
              <a:t>evening</a:t>
            </a:r>
            <a:r>
              <a:rPr lang="en-US" sz="1400" b="1" i="1" dirty="0" err="1" smtClean="0">
                <a:solidFill>
                  <a:srgbClr val="C00000"/>
                </a:solidFill>
                <a:latin typeface="Comic Sans MS" pitchFamily="66" charset="0"/>
              </a:rPr>
              <a:t>S</a:t>
            </a:r>
            <a:r>
              <a:rPr lang="en-US" sz="1400" b="1" i="1" dirty="0" smtClean="0">
                <a:latin typeface="Comic Sans MS" pitchFamily="66" charset="0"/>
              </a:rPr>
              <a:t>] </a:t>
            </a:r>
            <a:r>
              <a:rPr lang="en-US" sz="1400" b="1" i="1" dirty="0" smtClean="0">
                <a:solidFill>
                  <a:srgbClr val="C00000"/>
                </a:solidFill>
                <a:latin typeface="Comic Sans MS" pitchFamily="66" charset="0"/>
              </a:rPr>
              <a:t>became connected to this timeframe.</a:t>
            </a:r>
            <a:endParaRPr lang="en-US" sz="1400" b="1" i="1" dirty="0">
              <a:solidFill>
                <a:srgbClr val="C00000"/>
              </a:solidFill>
              <a:latin typeface="Comic Sans MS" pitchFamily="66" charset="0"/>
            </a:endParaRPr>
          </a:p>
          <a:p>
            <a:endParaRPr lang="en-US" dirty="0"/>
          </a:p>
        </p:txBody>
      </p:sp>
      <p:sp>
        <p:nvSpPr>
          <p:cNvPr id="7" name="Striped Right Arrow 6"/>
          <p:cNvSpPr/>
          <p:nvPr/>
        </p:nvSpPr>
        <p:spPr>
          <a:xfrm>
            <a:off x="6406816" y="6983330"/>
            <a:ext cx="1896175" cy="315867"/>
          </a:xfrm>
          <a:prstGeom prst="stripedRightArrow">
            <a:avLst>
              <a:gd name="adj1" fmla="val 50000"/>
              <a:gd name="adj2" fmla="val 148069"/>
            </a:avLst>
          </a:prstGeom>
          <a:gradFill flip="none" rotWithShape="1">
            <a:gsLst>
              <a:gs pos="0">
                <a:srgbClr val="000082"/>
              </a:gs>
              <a:gs pos="30000">
                <a:srgbClr val="66008F"/>
              </a:gs>
              <a:gs pos="64999">
                <a:srgbClr val="BA0066"/>
              </a:gs>
              <a:gs pos="89999">
                <a:srgbClr val="FF0000"/>
              </a:gs>
            </a:gsLst>
            <a:lin ang="0" scaled="1"/>
            <a:tileRect/>
          </a:gradFill>
          <a:ln>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74522" y="1109030"/>
            <a:ext cx="2806718" cy="1421928"/>
          </a:xfrm>
          <a:prstGeom prst="rect">
            <a:avLst/>
          </a:prstGeom>
        </p:spPr>
        <p:txBody>
          <a:bodyPr wrap="square">
            <a:spAutoFit/>
            <a:scene3d>
              <a:camera prst="orthographicFront"/>
              <a:lightRig rig="threePt" dir="t"/>
            </a:scene3d>
            <a:sp3d extrusionH="57150">
              <a:bevelT w="38100" h="38100" prst="angle"/>
            </a:sp3d>
          </a:bodyPr>
          <a:lstStyle/>
          <a:p>
            <a:pPr marL="82296" indent="0" algn="ctr">
              <a:lnSpc>
                <a:spcPct val="120000"/>
              </a:lnSpc>
              <a:buClr>
                <a:srgbClr val="002060"/>
              </a:buClr>
              <a:buNone/>
            </a:pPr>
            <a:r>
              <a:rPr lang="en-US" b="1" dirty="0" smtClean="0">
                <a:solidFill>
                  <a:srgbClr val="C00000"/>
                </a:solidFill>
                <a:latin typeface="MV Boli" pitchFamily="2" charset="0"/>
                <a:cs typeface="MV Boli" pitchFamily="2" charset="0"/>
              </a:rPr>
              <a:t>… Manipulating </a:t>
            </a:r>
            <a:r>
              <a:rPr lang="en-US" b="1" dirty="0">
                <a:solidFill>
                  <a:srgbClr val="C00000"/>
                </a:solidFill>
                <a:latin typeface="MV Boli" pitchFamily="2" charset="0"/>
                <a:cs typeface="MV Boli" pitchFamily="2" charset="0"/>
              </a:rPr>
              <a:t>the original intent for </a:t>
            </a:r>
            <a:r>
              <a:rPr lang="en-US" b="1" dirty="0" smtClean="0">
                <a:solidFill>
                  <a:srgbClr val="C00000"/>
                </a:solidFill>
                <a:latin typeface="MV Boli" pitchFamily="2" charset="0"/>
                <a:cs typeface="MV Boli" pitchFamily="2" charset="0"/>
              </a:rPr>
              <a:t/>
            </a:r>
            <a:br>
              <a:rPr lang="en-US" b="1" dirty="0" smtClean="0">
                <a:solidFill>
                  <a:srgbClr val="C00000"/>
                </a:solidFill>
                <a:latin typeface="MV Boli" pitchFamily="2" charset="0"/>
                <a:cs typeface="MV Boli" pitchFamily="2" charset="0"/>
              </a:rPr>
            </a:br>
            <a:r>
              <a:rPr lang="en-US" b="1" dirty="0" smtClean="0">
                <a:solidFill>
                  <a:srgbClr val="C00000"/>
                </a:solidFill>
                <a:latin typeface="MV Boli" pitchFamily="2" charset="0"/>
                <a:cs typeface="MV Boli" pitchFamily="2" charset="0"/>
              </a:rPr>
              <a:t>the </a:t>
            </a:r>
            <a:r>
              <a:rPr lang="en-US" b="1" dirty="0">
                <a:solidFill>
                  <a:srgbClr val="C00000"/>
                </a:solidFill>
                <a:latin typeface="MV Boli" pitchFamily="2" charset="0"/>
                <a:cs typeface="MV Boli" pitchFamily="2" charset="0"/>
              </a:rPr>
              <a:t>timeframe of </a:t>
            </a:r>
            <a:r>
              <a:rPr lang="en-US" b="1" dirty="0" smtClean="0">
                <a:solidFill>
                  <a:srgbClr val="C00000"/>
                </a:solidFill>
                <a:latin typeface="MV Boli" pitchFamily="2" charset="0"/>
                <a:cs typeface="MV Boli" pitchFamily="2" charset="0"/>
              </a:rPr>
              <a:t/>
            </a:r>
            <a:br>
              <a:rPr lang="en-US" b="1" dirty="0" smtClean="0">
                <a:solidFill>
                  <a:srgbClr val="C00000"/>
                </a:solidFill>
                <a:latin typeface="MV Boli" pitchFamily="2" charset="0"/>
                <a:cs typeface="MV Boli" pitchFamily="2" charset="0"/>
              </a:rPr>
            </a:br>
            <a:r>
              <a:rPr lang="en-US" b="1" dirty="0" smtClean="0">
                <a:solidFill>
                  <a:srgbClr val="C00000"/>
                </a:solidFill>
                <a:latin typeface="MV Boli" pitchFamily="2" charset="0"/>
                <a:cs typeface="MV Boli" pitchFamily="2" charset="0"/>
              </a:rPr>
              <a:t>the </a:t>
            </a:r>
            <a:r>
              <a:rPr lang="en-US" b="1" dirty="0">
                <a:solidFill>
                  <a:srgbClr val="C00000"/>
                </a:solidFill>
                <a:latin typeface="MV Boli" pitchFamily="2" charset="0"/>
                <a:cs typeface="MV Boli" pitchFamily="2" charset="0"/>
              </a:rPr>
              <a:t>sacrificial </a:t>
            </a:r>
            <a:r>
              <a:rPr lang="en-US" b="1" dirty="0" smtClean="0">
                <a:solidFill>
                  <a:srgbClr val="C00000"/>
                </a:solidFill>
                <a:latin typeface="MV Boli" pitchFamily="2" charset="0"/>
                <a:cs typeface="MV Boli" pitchFamily="2" charset="0"/>
              </a:rPr>
              <a:t>laws!!</a:t>
            </a:r>
            <a:endParaRPr lang="en-US" b="1" dirty="0">
              <a:solidFill>
                <a:srgbClr val="C00000"/>
              </a:solidFill>
              <a:latin typeface="MV Boli" pitchFamily="2" charset="0"/>
              <a:cs typeface="MV Boli" pitchFamily="2" charset="0"/>
            </a:endParaRPr>
          </a:p>
        </p:txBody>
      </p:sp>
      <p:grpSp>
        <p:nvGrpSpPr>
          <p:cNvPr id="8" name="Group 7"/>
          <p:cNvGrpSpPr/>
          <p:nvPr/>
        </p:nvGrpSpPr>
        <p:grpSpPr>
          <a:xfrm>
            <a:off x="3945778" y="2389398"/>
            <a:ext cx="2312782" cy="1406554"/>
            <a:chOff x="3945778" y="2389398"/>
            <a:chExt cx="2312782" cy="1406554"/>
          </a:xfrm>
        </p:grpSpPr>
        <p:pic>
          <p:nvPicPr>
            <p:cNvPr id="1027" name="Picture 3" descr="F:\Art on Desktop - 1\All white man clip art\3d white people\keys trash 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679788" y="2389398"/>
              <a:ext cx="1299520" cy="122476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45778" y="3057288"/>
              <a:ext cx="2312782" cy="738664"/>
            </a:xfrm>
            <a:prstGeom prst="rect">
              <a:avLst/>
            </a:prstGeom>
            <a:noFill/>
          </p:spPr>
          <p:txBody>
            <a:bodyPr wrap="square" rtlCol="0">
              <a:spAutoFit/>
              <a:scene3d>
                <a:camera prst="orthographicFront"/>
                <a:lightRig rig="threePt" dir="t"/>
              </a:scene3d>
              <a:sp3d extrusionH="57150">
                <a:bevelT h="25400" prst="softRound"/>
              </a:sp3d>
            </a:bodyPr>
            <a:lstStyle/>
            <a:p>
              <a:r>
                <a:rPr lang="en-US" sz="1400" dirty="0" smtClean="0">
                  <a:solidFill>
                    <a:srgbClr val="FF0000"/>
                  </a:solidFill>
                </a:rPr>
                <a:t>“Taking away </a:t>
              </a:r>
              <a:br>
                <a:rPr lang="en-US" sz="1400" dirty="0" smtClean="0">
                  <a:solidFill>
                    <a:srgbClr val="FF0000"/>
                  </a:solidFill>
                </a:rPr>
              </a:br>
              <a:r>
                <a:rPr lang="en-US" sz="1400" dirty="0" smtClean="0">
                  <a:solidFill>
                    <a:srgbClr val="FF0000"/>
                  </a:solidFill>
                </a:rPr>
                <a:t>   the key of </a:t>
              </a:r>
              <a:br>
                <a:rPr lang="en-US" sz="1400" dirty="0" smtClean="0">
                  <a:solidFill>
                    <a:srgbClr val="FF0000"/>
                  </a:solidFill>
                </a:rPr>
              </a:br>
              <a:r>
                <a:rPr lang="en-US" sz="1400" dirty="0" smtClean="0">
                  <a:solidFill>
                    <a:srgbClr val="FF0000"/>
                  </a:solidFill>
                </a:rPr>
                <a:t>  knowledge.”  </a:t>
              </a:r>
              <a:r>
                <a:rPr lang="en-US" sz="1200" dirty="0" smtClean="0">
                  <a:solidFill>
                    <a:srgbClr val="0070C0"/>
                  </a:solidFill>
                </a:rPr>
                <a:t>Luke 11:52</a:t>
              </a:r>
              <a:endParaRPr lang="en-US" sz="1200" dirty="0">
                <a:solidFill>
                  <a:srgbClr val="0070C0"/>
                </a:solidFill>
              </a:endParaRPr>
            </a:p>
          </p:txBody>
        </p:sp>
      </p:grpSp>
      <p:cxnSp>
        <p:nvCxnSpPr>
          <p:cNvPr id="75" name="Straight Arrow Connector 74"/>
          <p:cNvCxnSpPr/>
          <p:nvPr/>
        </p:nvCxnSpPr>
        <p:spPr>
          <a:xfrm flipH="1">
            <a:off x="2735601" y="2956277"/>
            <a:ext cx="251279" cy="478307"/>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Content Placeholder 3"/>
          <p:cNvSpPr txBox="1">
            <a:spLocks/>
          </p:cNvSpPr>
          <p:nvPr/>
        </p:nvSpPr>
        <p:spPr>
          <a:xfrm>
            <a:off x="1530802" y="5371735"/>
            <a:ext cx="7306948" cy="1518917"/>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Clr>
                <a:srgbClr val="002060"/>
              </a:buClr>
              <a:buNone/>
            </a:pPr>
            <a:r>
              <a:rPr lang="en-US" sz="1800" b="1" u="sng" dirty="0" smtClean="0">
                <a:solidFill>
                  <a:schemeClr val="accent3">
                    <a:lumMod val="75000"/>
                  </a:schemeClr>
                </a:solidFill>
              </a:rPr>
              <a:t>Note</a:t>
            </a:r>
            <a:r>
              <a:rPr lang="en-US" sz="1800" dirty="0" smtClean="0">
                <a:solidFill>
                  <a:schemeClr val="accent3">
                    <a:lumMod val="75000"/>
                  </a:schemeClr>
                </a:solidFill>
              </a:rPr>
              <a:t>:  Through stretching &amp; taking advantage of Yahuah’s provision for the </a:t>
            </a:r>
            <a:r>
              <a:rPr lang="en-US" sz="1800" b="1" dirty="0" smtClean="0">
                <a:solidFill>
                  <a:schemeClr val="accent3">
                    <a:lumMod val="75000"/>
                  </a:schemeClr>
                </a:solidFill>
                <a:effectLst>
                  <a:glow rad="152400">
                    <a:srgbClr val="00B0F0">
                      <a:alpha val="44000"/>
                    </a:srgbClr>
                  </a:glow>
                </a:effectLst>
              </a:rPr>
              <a:t>yearly</a:t>
            </a:r>
            <a:r>
              <a:rPr lang="en-US" sz="1800" dirty="0" smtClean="0">
                <a:solidFill>
                  <a:schemeClr val="accent3">
                    <a:lumMod val="75000"/>
                  </a:schemeClr>
                </a:solidFill>
                <a:effectLst>
                  <a:glow rad="152400">
                    <a:srgbClr val="00B0F0">
                      <a:alpha val="44000"/>
                    </a:srgbClr>
                  </a:glow>
                </a:effectLst>
              </a:rPr>
              <a:t> </a:t>
            </a:r>
            <a:r>
              <a:rPr lang="en-US" sz="1800" dirty="0" smtClean="0">
                <a:solidFill>
                  <a:schemeClr val="accent3">
                    <a:lumMod val="75000"/>
                  </a:schemeClr>
                </a:solidFill>
                <a:effectLst/>
              </a:rPr>
              <a:t>evening/</a:t>
            </a:r>
            <a:r>
              <a:rPr lang="en-US" sz="1800" b="1" dirty="0" smtClean="0">
                <a:solidFill>
                  <a:schemeClr val="accent3">
                    <a:lumMod val="75000"/>
                  </a:schemeClr>
                </a:solidFill>
                <a:effectLst>
                  <a:glow rad="152400">
                    <a:srgbClr val="00B0F0">
                      <a:alpha val="44000"/>
                    </a:srgbClr>
                  </a:glow>
                </a:effectLst>
              </a:rPr>
              <a:t>Passover</a:t>
            </a:r>
            <a:r>
              <a:rPr lang="en-US" sz="1800" dirty="0" smtClean="0">
                <a:solidFill>
                  <a:schemeClr val="accent3">
                    <a:lumMod val="75000"/>
                  </a:schemeClr>
                </a:solidFill>
                <a:effectLst>
                  <a:glow rad="152400">
                    <a:srgbClr val="00B0F0">
                      <a:alpha val="44000"/>
                    </a:srgbClr>
                  </a:glow>
                </a:effectLst>
              </a:rPr>
              <a:t> </a:t>
            </a:r>
            <a:r>
              <a:rPr lang="en-US" sz="1800" b="1" dirty="0" smtClean="0">
                <a:solidFill>
                  <a:schemeClr val="accent3">
                    <a:lumMod val="75000"/>
                  </a:schemeClr>
                </a:solidFill>
                <a:effectLst>
                  <a:glow rad="152400">
                    <a:srgbClr val="00B0F0">
                      <a:alpha val="44000"/>
                    </a:srgbClr>
                  </a:glow>
                </a:effectLst>
              </a:rPr>
              <a:t>sacrifice</a:t>
            </a:r>
            <a:r>
              <a:rPr lang="en-US" sz="1800" dirty="0" smtClean="0">
                <a:solidFill>
                  <a:schemeClr val="accent3">
                    <a:lumMod val="75000"/>
                  </a:schemeClr>
                </a:solidFill>
                <a:effectLst>
                  <a:glow rad="152400">
                    <a:srgbClr val="00B0F0">
                      <a:alpha val="44000"/>
                    </a:srgbClr>
                  </a:glow>
                </a:effectLst>
              </a:rPr>
              <a:t> </a:t>
            </a:r>
            <a:r>
              <a:rPr lang="en-US" sz="1800" dirty="0" smtClean="0">
                <a:solidFill>
                  <a:schemeClr val="accent3">
                    <a:lumMod val="75000"/>
                  </a:schemeClr>
                </a:solidFill>
                <a:effectLst/>
              </a:rPr>
              <a:t>to be offered </a:t>
            </a:r>
            <a:r>
              <a:rPr lang="en-US" sz="1800" b="1" dirty="0" smtClean="0">
                <a:solidFill>
                  <a:schemeClr val="accent3">
                    <a:lumMod val="75000"/>
                  </a:schemeClr>
                </a:solidFill>
                <a:effectLst>
                  <a:glow rad="152400">
                    <a:srgbClr val="00B0F0">
                      <a:alpha val="44000"/>
                    </a:srgbClr>
                  </a:glow>
                </a:effectLst>
              </a:rPr>
              <a:t>BEFORE dusk </a:t>
            </a:r>
            <a:r>
              <a:rPr lang="en-US" sz="1800" dirty="0" smtClean="0">
                <a:solidFill>
                  <a:schemeClr val="accent3">
                    <a:lumMod val="75000"/>
                  </a:schemeClr>
                </a:solidFill>
              </a:rPr>
              <a:t>twilight, </a:t>
            </a:r>
            <a:r>
              <a:rPr lang="en-US" sz="1800" b="1" dirty="0" smtClean="0">
                <a:effectLst>
                  <a:glow rad="127000">
                    <a:srgbClr val="99FF33"/>
                  </a:glow>
                </a:effectLst>
              </a:rPr>
              <a:t>the priests developed an evening in the afternoon</a:t>
            </a:r>
            <a:r>
              <a:rPr lang="en-US" sz="1800" dirty="0" smtClean="0">
                <a:solidFill>
                  <a:schemeClr val="accent3">
                    <a:lumMod val="75000"/>
                  </a:schemeClr>
                </a:solidFill>
              </a:rPr>
              <a:t> </a:t>
            </a:r>
            <a:br>
              <a:rPr lang="en-US" sz="1800" dirty="0" smtClean="0">
                <a:solidFill>
                  <a:schemeClr val="accent3">
                    <a:lumMod val="75000"/>
                  </a:schemeClr>
                </a:solidFill>
              </a:rPr>
            </a:br>
            <a:r>
              <a:rPr lang="en-US" sz="1800" b="1" dirty="0" smtClean="0">
                <a:solidFill>
                  <a:schemeClr val="bg1"/>
                </a:solidFill>
                <a:effectLst>
                  <a:glow rad="152400">
                    <a:schemeClr val="accent3"/>
                  </a:glow>
                </a:effectLst>
              </a:rPr>
              <a:t>for every sacrifice</a:t>
            </a:r>
            <a:r>
              <a:rPr lang="en-US" sz="1800" dirty="0" smtClean="0">
                <a:solidFill>
                  <a:schemeClr val="accent3">
                    <a:lumMod val="75000"/>
                  </a:schemeClr>
                </a:solidFill>
              </a:rPr>
              <a:t> – in fact 2 evenings!  </a:t>
            </a:r>
            <a:r>
              <a:rPr lang="en-US" sz="1800" b="1" dirty="0" smtClean="0">
                <a:solidFill>
                  <a:schemeClr val="accent3">
                    <a:lumMod val="75000"/>
                  </a:schemeClr>
                </a:solidFill>
              </a:rPr>
              <a:t>HOW?</a:t>
            </a:r>
            <a:r>
              <a:rPr lang="en-US" sz="1800" dirty="0" smtClean="0">
                <a:solidFill>
                  <a:schemeClr val="accent3">
                    <a:lumMod val="75000"/>
                  </a:schemeClr>
                </a:solidFill>
              </a:rPr>
              <a:t> </a:t>
            </a:r>
            <a:endParaRPr lang="en-US" sz="1400" dirty="0" smtClean="0">
              <a:solidFill>
                <a:srgbClr val="FF0000"/>
              </a:solidFill>
            </a:endParaRPr>
          </a:p>
        </p:txBody>
      </p:sp>
    </p:spTree>
    <p:extLst>
      <p:ext uri="{BB962C8B-B14F-4D97-AF65-F5344CB8AC3E}">
        <p14:creationId xmlns:p14="http://schemas.microsoft.com/office/powerpoint/2010/main" val="249972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500"/>
                                        <p:tgtEl>
                                          <p:spTgt spid="38"/>
                                        </p:tgtEl>
                                      </p:cBhvr>
                                    </p:animEffect>
                                    <p:anim calcmode="lin" valueType="num">
                                      <p:cBhvr>
                                        <p:cTn id="8" dur="1500" fill="hold"/>
                                        <p:tgtEl>
                                          <p:spTgt spid="38"/>
                                        </p:tgtEl>
                                        <p:attrNameLst>
                                          <p:attrName>ppt_x</p:attrName>
                                        </p:attrNameLst>
                                      </p:cBhvr>
                                      <p:tavLst>
                                        <p:tav tm="0">
                                          <p:val>
                                            <p:strVal val="#ppt_x"/>
                                          </p:val>
                                        </p:tav>
                                        <p:tav tm="100000">
                                          <p:val>
                                            <p:strVal val="#ppt_x"/>
                                          </p:val>
                                        </p:tav>
                                      </p:tavLst>
                                    </p:anim>
                                    <p:anim calcmode="lin" valueType="num">
                                      <p:cBhvr>
                                        <p:cTn id="9" dur="1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nodeType="afterEffect">
                                  <p:stCondLst>
                                    <p:cond delay="0"/>
                                  </p:stCondLst>
                                  <p:childTnLst>
                                    <p:set>
                                      <p:cBhvr>
                                        <p:cTn id="12" dur="1" fill="hold">
                                          <p:stCondLst>
                                            <p:cond delay="0"/>
                                          </p:stCondLst>
                                        </p:cTn>
                                        <p:tgtEl>
                                          <p:spTgt spid="111">
                                            <p:txEl>
                                              <p:pRg st="0" end="0"/>
                                            </p:txEl>
                                          </p:spTgt>
                                        </p:tgtEl>
                                        <p:attrNameLst>
                                          <p:attrName>style.visibility</p:attrName>
                                        </p:attrNameLst>
                                      </p:cBhvr>
                                      <p:to>
                                        <p:strVal val="visible"/>
                                      </p:to>
                                    </p:set>
                                    <p:animEffect transition="in" filter="wipe(left)">
                                      <p:cBhvr>
                                        <p:cTn id="13" dur="2500"/>
                                        <p:tgtEl>
                                          <p:spTgt spid="111">
                                            <p:txEl>
                                              <p:pRg st="0" end="0"/>
                                            </p:txEl>
                                          </p:spTgt>
                                        </p:tgtEl>
                                      </p:cBhvr>
                                    </p:animEffect>
                                  </p:childTnLst>
                                </p:cTn>
                              </p:par>
                            </p:childTnLst>
                          </p:cTn>
                        </p:par>
                        <p:par>
                          <p:cTn id="14" fill="hold">
                            <p:stCondLst>
                              <p:cond delay="40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5">
                                            <p:txEl>
                                              <p:pRg st="0" end="0"/>
                                            </p:txEl>
                                          </p:spTgt>
                                        </p:tgtEl>
                                        <p:attrNameLst>
                                          <p:attrName>style.visibility</p:attrName>
                                        </p:attrNameLst>
                                      </p:cBhvr>
                                      <p:to>
                                        <p:strVal val="visible"/>
                                      </p:to>
                                    </p:set>
                                    <p:animEffect transition="in" filter="wipe(left)">
                                      <p:cBhvr>
                                        <p:cTn id="27" dur="1500"/>
                                        <p:tgtEl>
                                          <p:spTgt spid="45">
                                            <p:txEl>
                                              <p:pRg st="0" end="0"/>
                                            </p:txEl>
                                          </p:spTgt>
                                        </p:tgtEl>
                                      </p:cBhvr>
                                    </p:animEffect>
                                  </p:childTnLst>
                                </p:cTn>
                              </p:par>
                            </p:childTnLst>
                          </p:cTn>
                        </p:par>
                        <p:par>
                          <p:cTn id="28" fill="hold">
                            <p:stCondLst>
                              <p:cond delay="1500"/>
                            </p:stCondLst>
                            <p:childTnLst>
                              <p:par>
                                <p:cTn id="29" presetID="37" presetClass="path" presetSubtype="0" accel="50000" decel="50000" fill="hold" nodeType="afterEffect">
                                  <p:stCondLst>
                                    <p:cond delay="1000"/>
                                  </p:stCondLst>
                                  <p:childTnLst>
                                    <p:animMotion origin="layout" path="M -4.16667E-7 -2.59259E-6 L -0.02448 0.04005 C -0.02956 0.04908 -0.03711 0.05394 -0.04505 0.05394 C -0.05417 0.05394 -0.06146 0.04908 -0.06654 0.04005 L -0.09075 -2.59259E-6 " pathEditMode="relative" rAng="0" ptsTypes="FffFF">
                                      <p:cBhvr>
                                        <p:cTn id="30" dur="2000" fill="hold"/>
                                        <p:tgtEl>
                                          <p:spTgt spid="3"/>
                                        </p:tgtEl>
                                        <p:attrNameLst>
                                          <p:attrName>ppt_x</p:attrName>
                                          <p:attrName>ppt_y</p:attrName>
                                        </p:attrNameLst>
                                      </p:cBhvr>
                                      <p:rCtr x="-4544" y="2685"/>
                                    </p:animMotion>
                                  </p:child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wipe(left)">
                                      <p:cBhvr>
                                        <p:cTn id="34" dur="3000"/>
                                        <p:tgtEl>
                                          <p:spTgt spid="71"/>
                                        </p:tgtEl>
                                      </p:cBhvr>
                                    </p:animEffect>
                                  </p:childTnLst>
                                </p:cTn>
                              </p:par>
                            </p:childTnLst>
                          </p:cTn>
                        </p:par>
                        <p:par>
                          <p:cTn id="35" fill="hold">
                            <p:stCondLst>
                              <p:cond delay="7500"/>
                            </p:stCondLst>
                            <p:childTnLst>
                              <p:par>
                                <p:cTn id="36" presetID="22" presetClass="entr" presetSubtype="8" fill="hold" nodeType="afterEffect">
                                  <p:stCondLst>
                                    <p:cond delay="500"/>
                                  </p:stCondLst>
                                  <p:childTnLst>
                                    <p:set>
                                      <p:cBhvr>
                                        <p:cTn id="37" dur="1" fill="hold">
                                          <p:stCondLst>
                                            <p:cond delay="0"/>
                                          </p:stCondLst>
                                        </p:cTn>
                                        <p:tgtEl>
                                          <p:spTgt spid="107">
                                            <p:txEl>
                                              <p:pRg st="0" end="0"/>
                                            </p:txEl>
                                          </p:spTgt>
                                        </p:tgtEl>
                                        <p:attrNameLst>
                                          <p:attrName>style.visibility</p:attrName>
                                        </p:attrNameLst>
                                      </p:cBhvr>
                                      <p:to>
                                        <p:strVal val="visible"/>
                                      </p:to>
                                    </p:set>
                                    <p:animEffect transition="in" filter="wipe(left)">
                                      <p:cBhvr>
                                        <p:cTn id="38" dur="1500"/>
                                        <p:tgtEl>
                                          <p:spTgt spid="10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animEffect transition="in" filter="wipe(left)">
                                      <p:cBhvr>
                                        <p:cTn id="43" dur="1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8"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pic>
        <p:nvPicPr>
          <p:cNvPr id="13" name="Picture 5" descr="C:\Users\Rae\Desktop\free-banner-clipart-clipartbold.png"/>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16808445">
            <a:off x="-2943467" y="1413181"/>
            <a:ext cx="8469801" cy="392310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200" y="3032761"/>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22148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extrusionH="57150">
              <a:bevelT w="27940" h="12700" prst="angle"/>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noFill/>
                </a:ln>
                <a:gradFill flip="none" rotWithShape="1">
                  <a:gsLst>
                    <a:gs pos="0">
                      <a:srgbClr val="FF3399"/>
                    </a:gs>
                    <a:gs pos="25000">
                      <a:srgbClr val="FF6633"/>
                    </a:gs>
                    <a:gs pos="50000">
                      <a:srgbClr val="FFFF00"/>
                    </a:gs>
                    <a:gs pos="75000">
                      <a:srgbClr val="01A78F"/>
                    </a:gs>
                    <a:gs pos="100000">
                      <a:srgbClr val="3366FF"/>
                    </a:gs>
                  </a:gsLst>
                  <a:lin ang="18900000" scaled="1"/>
                  <a:tileRect/>
                </a:gradFill>
                <a:effectLst>
                  <a:outerShdw blurRad="25400" algn="tl" rotWithShape="0">
                    <a:srgbClr val="000000">
                      <a:alpha val="43000"/>
                    </a:srgbClr>
                  </a:outerShdw>
                </a:effectLst>
                <a:latin typeface="MV Boli" pitchFamily="2" charset="0"/>
                <a:cs typeface="MV Boli" pitchFamily="2" charset="0"/>
              </a:rPr>
              <a:t>Connecting the Dots! </a:t>
            </a:r>
            <a:endParaRPr lang="en-US" sz="4800" b="1" cap="none" spc="150" dirty="0">
              <a:ln w="11430">
                <a:noFill/>
              </a:ln>
              <a:gradFill flip="none" rotWithShape="1">
                <a:gsLst>
                  <a:gs pos="0">
                    <a:srgbClr val="FF3399"/>
                  </a:gs>
                  <a:gs pos="25000">
                    <a:srgbClr val="FF6633"/>
                  </a:gs>
                  <a:gs pos="50000">
                    <a:srgbClr val="FFFF00"/>
                  </a:gs>
                  <a:gs pos="75000">
                    <a:srgbClr val="01A78F"/>
                  </a:gs>
                  <a:gs pos="100000">
                    <a:srgbClr val="3366FF"/>
                  </a:gs>
                </a:gsLst>
                <a:lin ang="18900000" scaled="1"/>
                <a:tileRect/>
              </a:gradFill>
              <a:effectLst>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68</a:t>
            </a:fld>
            <a:endParaRPr lang="en-US" dirty="0"/>
          </a:p>
        </p:txBody>
      </p:sp>
      <p:sp>
        <p:nvSpPr>
          <p:cNvPr id="17" name="TextBox 16"/>
          <p:cNvSpPr txBox="1"/>
          <p:nvPr/>
        </p:nvSpPr>
        <p:spPr>
          <a:xfrm>
            <a:off x="6771604" y="5618790"/>
            <a:ext cx="4959010" cy="1261884"/>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rgbClr val="4D0808"/>
                </a:solidFill>
                <a:effectLst>
                  <a:glow rad="127000">
                    <a:srgbClr val="99FF33">
                      <a:alpha val="70000"/>
                    </a:srgbClr>
                  </a:glow>
                </a:effectLst>
                <a:latin typeface="MV Boli" pitchFamily="2" charset="0"/>
                <a:cs typeface="MV Boli" pitchFamily="2" charset="0"/>
              </a:rPr>
              <a:t>Just where would these “evenings” be placed?</a:t>
            </a:r>
          </a:p>
          <a:p>
            <a:pPr algn="ctr"/>
            <a:endParaRPr lang="en-US" sz="1200" b="1" dirty="0">
              <a:solidFill>
                <a:srgbClr val="4D0808"/>
              </a:solidFill>
              <a:latin typeface="Comic Sans MS" pitchFamily="66" charset="0"/>
            </a:endParaRPr>
          </a:p>
        </p:txBody>
      </p:sp>
      <p:sp>
        <p:nvSpPr>
          <p:cNvPr id="20" name="Oval 19"/>
          <p:cNvSpPr/>
          <p:nvPr/>
        </p:nvSpPr>
        <p:spPr>
          <a:xfrm>
            <a:off x="2849880" y="2666978"/>
            <a:ext cx="624840" cy="548640"/>
          </a:xfrm>
          <a:prstGeom prst="ellipse">
            <a:avLst/>
          </a:prstGeom>
          <a:solidFill>
            <a:srgbClr val="96004B"/>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58140" y="3501534"/>
            <a:ext cx="624840" cy="548640"/>
          </a:xfrm>
          <a:prstGeom prst="ellipse">
            <a:avLst/>
          </a:prstGeom>
          <a:solidFill>
            <a:srgbClr val="99FF33"/>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105774" y="2758441"/>
            <a:ext cx="624840" cy="548640"/>
          </a:xfrm>
          <a:prstGeom prst="ellipse">
            <a:avLst/>
          </a:prstGeom>
          <a:solidFill>
            <a:srgbClr val="00B0F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2" name="Group 2051"/>
          <p:cNvGrpSpPr/>
          <p:nvPr/>
        </p:nvGrpSpPr>
        <p:grpSpPr>
          <a:xfrm>
            <a:off x="3931920" y="137160"/>
            <a:ext cx="8030676" cy="1097280"/>
            <a:chOff x="3931920" y="137160"/>
            <a:chExt cx="8030676" cy="1097280"/>
          </a:xfrm>
        </p:grpSpPr>
        <p:cxnSp>
          <p:nvCxnSpPr>
            <p:cNvPr id="6" name="Straight Connector 5"/>
            <p:cNvCxnSpPr/>
            <p:nvPr/>
          </p:nvCxnSpPr>
          <p:spPr>
            <a:xfrm flipV="1">
              <a:off x="4404360" y="460248"/>
              <a:ext cx="4000500" cy="152400"/>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8557260" y="414528"/>
              <a:ext cx="3092916" cy="545592"/>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931920" y="381000"/>
              <a:ext cx="624840" cy="548640"/>
            </a:xfrm>
            <a:prstGeom prst="ellipse">
              <a:avLst/>
            </a:prstGeom>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351520" y="137160"/>
              <a:ext cx="624840" cy="548640"/>
            </a:xfrm>
            <a:prstGeom prst="ellipse">
              <a:avLst/>
            </a:prstGeom>
            <a:solidFill>
              <a:srgbClr val="7030A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337756" y="685800"/>
              <a:ext cx="624840" cy="548640"/>
            </a:xfrm>
            <a:prstGeom prst="ellipse">
              <a:avLst/>
            </a:prstGeom>
            <a:solidFill>
              <a:srgbClr val="FFC00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8" name="Group 2047"/>
          <p:cNvGrpSpPr/>
          <p:nvPr/>
        </p:nvGrpSpPr>
        <p:grpSpPr>
          <a:xfrm>
            <a:off x="2109460" y="929640"/>
            <a:ext cx="7491740" cy="3132726"/>
            <a:chOff x="2018020" y="899160"/>
            <a:chExt cx="7491740" cy="3132726"/>
          </a:xfrm>
        </p:grpSpPr>
        <p:cxnSp>
          <p:nvCxnSpPr>
            <p:cNvPr id="25" name="Straight Connector 24"/>
            <p:cNvCxnSpPr/>
            <p:nvPr/>
          </p:nvCxnSpPr>
          <p:spPr>
            <a:xfrm flipH="1">
              <a:off x="5402580" y="3100412"/>
              <a:ext cx="3482340" cy="614482"/>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330440" y="1191768"/>
              <a:ext cx="3041660" cy="2584086"/>
            </a:xfrm>
            <a:prstGeom prst="line">
              <a:avLst/>
            </a:prstGeom>
            <a:ln w="76200">
              <a:solidFill>
                <a:schemeClr val="tx1">
                  <a:lumMod val="50000"/>
                  <a:lumOff val="50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018020" y="899160"/>
              <a:ext cx="624840" cy="548640"/>
            </a:xfrm>
            <a:prstGeom prst="ellipse">
              <a:avLst/>
            </a:prstGeom>
            <a:solidFill>
              <a:srgbClr val="0000FF"/>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59680" y="3483246"/>
              <a:ext cx="624840" cy="548640"/>
            </a:xfrm>
            <a:prstGeom prst="ellipse">
              <a:avLst/>
            </a:prstGeom>
            <a:solidFill>
              <a:srgbClr val="00660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84920" y="2737293"/>
              <a:ext cx="624840" cy="548640"/>
            </a:xfrm>
            <a:prstGeom prst="ellipse">
              <a:avLst/>
            </a:prstGeom>
            <a:solidFill>
              <a:srgbClr val="DB91AB"/>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3"/>
          <p:cNvSpPr txBox="1">
            <a:spLocks/>
          </p:cNvSpPr>
          <p:nvPr/>
        </p:nvSpPr>
        <p:spPr>
          <a:xfrm>
            <a:off x="2385060" y="901939"/>
            <a:ext cx="9265116" cy="2843435"/>
          </a:xfrm>
          <a:prstGeom prst="rect">
            <a:avLst/>
          </a:prstGeom>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Clr>
                <a:srgbClr val="002060"/>
              </a:buClr>
              <a:buNone/>
            </a:pPr>
            <a:r>
              <a:rPr lang="en-US" sz="2400" dirty="0" smtClean="0">
                <a:solidFill>
                  <a:schemeClr val="accent3">
                    <a:lumMod val="50000"/>
                  </a:schemeClr>
                </a:solidFill>
                <a:latin typeface="Comic Sans MS" pitchFamily="66" charset="0"/>
              </a:rPr>
              <a:t>When all the dots are connected, this study will eventually   </a:t>
            </a:r>
            <a:br>
              <a:rPr lang="en-US" sz="2400" dirty="0" smtClean="0">
                <a:solidFill>
                  <a:schemeClr val="accent3">
                    <a:lumMod val="50000"/>
                  </a:schemeClr>
                </a:solidFill>
                <a:latin typeface="Comic Sans MS" pitchFamily="66" charset="0"/>
              </a:rPr>
            </a:br>
            <a:r>
              <a:rPr lang="en-US" sz="2400" dirty="0" smtClean="0">
                <a:solidFill>
                  <a:schemeClr val="accent3">
                    <a:lumMod val="50000"/>
                  </a:schemeClr>
                </a:solidFill>
                <a:latin typeface="Comic Sans MS" pitchFamily="66" charset="0"/>
              </a:rPr>
              <a:t>      show the priests disregarded the actual Hebrew meaning </a:t>
            </a:r>
            <a:br>
              <a:rPr lang="en-US" sz="2400" dirty="0" smtClean="0">
                <a:solidFill>
                  <a:schemeClr val="accent3">
                    <a:lumMod val="50000"/>
                  </a:schemeClr>
                </a:solidFill>
                <a:latin typeface="Comic Sans MS" pitchFamily="66" charset="0"/>
              </a:rPr>
            </a:br>
            <a:r>
              <a:rPr lang="en-US" sz="2400" dirty="0" smtClean="0">
                <a:solidFill>
                  <a:schemeClr val="accent3">
                    <a:lumMod val="50000"/>
                  </a:schemeClr>
                </a:solidFill>
                <a:latin typeface="Comic Sans MS" pitchFamily="66" charset="0"/>
              </a:rPr>
              <a:t>            of the word ereb </a:t>
            </a:r>
            <a:r>
              <a:rPr lang="en-US" sz="2400" dirty="0">
                <a:solidFill>
                  <a:srgbClr val="0000FF"/>
                </a:solidFill>
                <a:latin typeface="Comic Sans MS" pitchFamily="66" charset="0"/>
              </a:rPr>
              <a:t>&lt;a mixture&gt; </a:t>
            </a:r>
            <a:r>
              <a:rPr lang="en-US" sz="2400" dirty="0" smtClean="0">
                <a:solidFill>
                  <a:schemeClr val="accent3">
                    <a:lumMod val="50000"/>
                  </a:schemeClr>
                </a:solidFill>
                <a:latin typeface="Comic Sans MS" pitchFamily="66" charset="0"/>
              </a:rPr>
              <a:t>… THEN applied their own </a:t>
            </a:r>
            <a:br>
              <a:rPr lang="en-US" sz="2400" dirty="0" smtClean="0">
                <a:solidFill>
                  <a:schemeClr val="accent3">
                    <a:lumMod val="50000"/>
                  </a:schemeClr>
                </a:solidFill>
                <a:latin typeface="Comic Sans MS" pitchFamily="66" charset="0"/>
              </a:rPr>
            </a:br>
            <a:r>
              <a:rPr lang="en-US" sz="2400" dirty="0" smtClean="0">
                <a:solidFill>
                  <a:schemeClr val="accent3">
                    <a:lumMod val="50000"/>
                  </a:schemeClr>
                </a:solidFill>
                <a:latin typeface="Comic Sans MS" pitchFamily="66" charset="0"/>
              </a:rPr>
              <a:t>            definition of </a:t>
            </a:r>
            <a:r>
              <a:rPr lang="en-US" sz="2400" dirty="0">
                <a:solidFill>
                  <a:srgbClr val="FF0000"/>
                </a:solidFill>
                <a:latin typeface="Comic Sans MS" pitchFamily="66" charset="0"/>
              </a:rPr>
              <a:t>&lt;sun going down&gt; </a:t>
            </a:r>
            <a:r>
              <a:rPr lang="en-US" sz="2400" dirty="0" smtClean="0">
                <a:solidFill>
                  <a:schemeClr val="accent3">
                    <a:lumMod val="50000"/>
                  </a:schemeClr>
                </a:solidFill>
                <a:latin typeface="Comic Sans MS" pitchFamily="66" charset="0"/>
              </a:rPr>
              <a:t>to facilitate </a:t>
            </a:r>
            <a:br>
              <a:rPr lang="en-US" sz="2400" dirty="0" smtClean="0">
                <a:solidFill>
                  <a:schemeClr val="accent3">
                    <a:lumMod val="50000"/>
                  </a:schemeClr>
                </a:solidFill>
                <a:latin typeface="Comic Sans MS" pitchFamily="66" charset="0"/>
              </a:rPr>
            </a:br>
            <a:r>
              <a:rPr lang="en-US" sz="2400" dirty="0" smtClean="0">
                <a:solidFill>
                  <a:schemeClr val="accent3">
                    <a:lumMod val="50000"/>
                  </a:schemeClr>
                </a:solidFill>
                <a:latin typeface="Comic Sans MS" pitchFamily="66" charset="0"/>
              </a:rPr>
              <a:t>an afternoon “evening”! </a:t>
            </a:r>
            <a:endParaRPr lang="en-US" sz="1500" dirty="0" smtClean="0">
              <a:solidFill>
                <a:schemeClr val="accent3">
                  <a:lumMod val="50000"/>
                </a:schemeClr>
              </a:solidFill>
              <a:latin typeface="Comic Sans MS" pitchFamily="66" charset="0"/>
            </a:endParaRPr>
          </a:p>
          <a:p>
            <a:pPr marL="596646" indent="-514350">
              <a:buFont typeface="+mj-lt"/>
              <a:buAutoNum type="arabicPeriod" startAt="6"/>
            </a:pPr>
            <a:endParaRPr lang="en-US" sz="1100" dirty="0"/>
          </a:p>
        </p:txBody>
      </p:sp>
      <p:pic>
        <p:nvPicPr>
          <p:cNvPr id="40" name="Picture 2" descr="C:\Users\Rae\Desktop\Art on Desktop\white man clip art\3d white people\png\3d gets it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0408" y="328727"/>
            <a:ext cx="2206906" cy="270403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838200" y="1203960"/>
            <a:ext cx="624840" cy="548640"/>
          </a:xfrm>
          <a:prstGeom prst="ellipse">
            <a:avLst/>
          </a:prstGeom>
          <a:solidFill>
            <a:srgbClr val="7030A0"/>
          </a:solidFill>
          <a:ln>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un 26"/>
          <p:cNvSpPr/>
          <p:nvPr/>
        </p:nvSpPr>
        <p:spPr>
          <a:xfrm>
            <a:off x="1386840" y="54407"/>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274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500"/>
                                        <p:tgtEl>
                                          <p:spTgt spid="3">
                                            <p:txEl>
                                              <p:pRg st="0" end="0"/>
                                            </p:txEl>
                                          </p:spTgt>
                                        </p:tgtEl>
                                      </p:cBhvr>
                                    </p:animEffect>
                                  </p:childTnLst>
                                </p:cTn>
                              </p:par>
                              <p:par>
                                <p:cTn id="8" presetID="22" presetClass="entr" presetSubtype="8" fill="hold" nodeType="withEffect">
                                  <p:stCondLst>
                                    <p:cond delay="1000"/>
                                  </p:stCondLst>
                                  <p:childTnLst>
                                    <p:set>
                                      <p:cBhvr>
                                        <p:cTn id="9" dur="1" fill="hold">
                                          <p:stCondLst>
                                            <p:cond delay="0"/>
                                          </p:stCondLst>
                                        </p:cTn>
                                        <p:tgtEl>
                                          <p:spTgt spid="37">
                                            <p:txEl>
                                              <p:pRg st="0" end="0"/>
                                            </p:txEl>
                                          </p:spTgt>
                                        </p:tgtEl>
                                        <p:attrNameLst>
                                          <p:attrName>style.visibility</p:attrName>
                                        </p:attrNameLst>
                                      </p:cBhvr>
                                      <p:to>
                                        <p:strVal val="visible"/>
                                      </p:to>
                                    </p:set>
                                    <p:animEffect transition="in" filter="wipe(left)">
                                      <p:cBhvr>
                                        <p:cTn id="10" dur="2250"/>
                                        <p:tgtEl>
                                          <p:spTgt spid="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750"/>
                                        <p:tgtEl>
                                          <p:spTgt spid="17"/>
                                        </p:tgtEl>
                                      </p:cBhvr>
                                    </p:animEffect>
                                    <p:anim calcmode="lin" valueType="num">
                                      <p:cBhvr>
                                        <p:cTn id="16" dur="1750" fill="hold"/>
                                        <p:tgtEl>
                                          <p:spTgt spid="17"/>
                                        </p:tgtEl>
                                        <p:attrNameLst>
                                          <p:attrName>ppt_x</p:attrName>
                                        </p:attrNameLst>
                                      </p:cBhvr>
                                      <p:tavLst>
                                        <p:tav tm="0">
                                          <p:val>
                                            <p:strVal val="#ppt_x"/>
                                          </p:val>
                                        </p:tav>
                                        <p:tav tm="100000">
                                          <p:val>
                                            <p:strVal val="#ppt_x"/>
                                          </p:val>
                                        </p:tav>
                                      </p:tavLst>
                                    </p:anim>
                                    <p:anim calcmode="lin" valueType="num">
                                      <p:cBhvr>
                                        <p:cTn id="17" dur="1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0" name="Slide Number Placeholder 1"/>
          <p:cNvSpPr txBox="1">
            <a:spLocks/>
          </p:cNvSpPr>
          <p:nvPr/>
        </p:nvSpPr>
        <p:spPr>
          <a:xfrm>
            <a:off x="11356848" y="6300251"/>
            <a:ext cx="807720" cy="560593"/>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dirty="0" smtClean="0"/>
          </a:p>
          <a:p>
            <a:pPr algn="r"/>
            <a:fld id="{D5BBC35B-A44B-4119-B8DA-DE9E3DFADA20}" type="slidenum">
              <a:rPr lang="en-US" sz="1200" smtClean="0"/>
              <a:pPr algn="r"/>
              <a:t>69</a:t>
            </a:fld>
            <a:endParaRPr lang="en-US" dirty="0"/>
          </a:p>
        </p:txBody>
      </p:sp>
      <p:pic>
        <p:nvPicPr>
          <p:cNvPr id="133" name="Picture 8" descr="C:\Users\Rae\Desktop\Art on Desktop\white man clip art\3d white people\3d s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258" y="3712162"/>
            <a:ext cx="1132262" cy="15096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Art 2.8 Yah at 12\pharisee 4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61440" y="203585"/>
            <a:ext cx="1936532" cy="29019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87384" y="5561587"/>
            <a:ext cx="2922844" cy="1477328"/>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i="1" dirty="0" smtClean="0">
                <a:latin typeface="Comic Sans MS" pitchFamily="66" charset="0"/>
              </a:rPr>
              <a:t>This is how</a:t>
            </a:r>
          </a:p>
          <a:p>
            <a:pPr algn="ctr"/>
            <a:r>
              <a:rPr lang="en-US" b="1" i="1" dirty="0" smtClean="0">
                <a:latin typeface="Comic Sans MS" pitchFamily="66" charset="0"/>
              </a:rPr>
              <a:t>[</a:t>
            </a:r>
            <a:r>
              <a:rPr lang="en-US" b="1" i="1" dirty="0">
                <a:latin typeface="Comic Sans MS" pitchFamily="66" charset="0"/>
              </a:rPr>
              <a:t>between </a:t>
            </a:r>
            <a:r>
              <a:rPr lang="en-US" b="1" i="1" dirty="0" smtClean="0">
                <a:latin typeface="Comic Sans MS" pitchFamily="66" charset="0"/>
              </a:rPr>
              <a:t>the </a:t>
            </a:r>
            <a:r>
              <a:rPr lang="en-US" b="1" i="1" dirty="0" err="1" smtClean="0">
                <a:solidFill>
                  <a:srgbClr val="0070C0"/>
                </a:solidFill>
                <a:latin typeface="Comic Sans MS" pitchFamily="66" charset="0"/>
              </a:rPr>
              <a:t>evening</a:t>
            </a:r>
            <a:r>
              <a:rPr lang="en-US" b="1" i="1" dirty="0" err="1" smtClean="0">
                <a:solidFill>
                  <a:srgbClr val="C00000"/>
                </a:solidFill>
                <a:latin typeface="Comic Sans MS" pitchFamily="66" charset="0"/>
              </a:rPr>
              <a:t>S</a:t>
            </a:r>
            <a:r>
              <a:rPr lang="en-US" b="1" i="1" dirty="0" smtClean="0">
                <a:latin typeface="Comic Sans MS" pitchFamily="66" charset="0"/>
              </a:rPr>
              <a:t>] </a:t>
            </a:r>
            <a:r>
              <a:rPr lang="en-US" b="1" i="1" dirty="0" smtClean="0">
                <a:solidFill>
                  <a:srgbClr val="C00000"/>
                </a:solidFill>
                <a:latin typeface="Comic Sans MS" pitchFamily="66" charset="0"/>
              </a:rPr>
              <a:t>became connected to </a:t>
            </a:r>
            <a:br>
              <a:rPr lang="en-US" b="1" i="1" dirty="0" smtClean="0">
                <a:solidFill>
                  <a:srgbClr val="C00000"/>
                </a:solidFill>
                <a:latin typeface="Comic Sans MS" pitchFamily="66" charset="0"/>
              </a:rPr>
            </a:br>
            <a:r>
              <a:rPr lang="en-US" b="1" i="1" dirty="0" smtClean="0">
                <a:solidFill>
                  <a:srgbClr val="C00000"/>
                </a:solidFill>
                <a:latin typeface="Comic Sans MS" pitchFamily="66" charset="0"/>
              </a:rPr>
              <a:t>these </a:t>
            </a:r>
            <a:r>
              <a:rPr lang="en-US" b="1" i="1" u="sng" dirty="0" smtClean="0">
                <a:solidFill>
                  <a:srgbClr val="C00000"/>
                </a:solidFill>
                <a:latin typeface="Comic Sans MS" pitchFamily="66" charset="0"/>
              </a:rPr>
              <a:t>two</a:t>
            </a:r>
            <a:r>
              <a:rPr lang="en-US" b="1" i="1" dirty="0" smtClean="0">
                <a:solidFill>
                  <a:srgbClr val="C00000"/>
                </a:solidFill>
                <a:latin typeface="Comic Sans MS" pitchFamily="66" charset="0"/>
              </a:rPr>
              <a:t> timeframes.</a:t>
            </a:r>
            <a:endParaRPr lang="en-US" sz="1400" b="1" i="1" dirty="0">
              <a:solidFill>
                <a:srgbClr val="C00000"/>
              </a:solidFill>
              <a:latin typeface="Comic Sans MS" pitchFamily="66" charset="0"/>
            </a:endParaRPr>
          </a:p>
          <a:p>
            <a:endParaRPr lang="en-US" dirty="0"/>
          </a:p>
        </p:txBody>
      </p:sp>
      <p:sp>
        <p:nvSpPr>
          <p:cNvPr id="115" name="Rectangle 114"/>
          <p:cNvSpPr/>
          <p:nvPr/>
        </p:nvSpPr>
        <p:spPr>
          <a:xfrm>
            <a:off x="10520085" y="3964626"/>
            <a:ext cx="393849"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71" name="Rectangle 70"/>
          <p:cNvSpPr/>
          <p:nvPr/>
        </p:nvSpPr>
        <p:spPr>
          <a:xfrm>
            <a:off x="2740632" y="3848976"/>
            <a:ext cx="7726210" cy="1678318"/>
          </a:xfrm>
          <a:prstGeom prst="rect">
            <a:avLst/>
          </a:prstGeom>
          <a:blipFill dpi="0" rotWithShape="1">
            <a:blip r:embed="rId6"/>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986880" y="4173548"/>
            <a:ext cx="3623808" cy="650240"/>
          </a:xfrm>
          <a:prstGeom prst="rect">
            <a:avLst/>
          </a:prstGeom>
          <a:solidFill>
            <a:schemeClr val="tx1"/>
          </a:solid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Day 1 Night</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79" name="Rectangle 78"/>
          <p:cNvSpPr/>
          <p:nvPr/>
        </p:nvSpPr>
        <p:spPr>
          <a:xfrm>
            <a:off x="2778877" y="3999042"/>
            <a:ext cx="322122"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80" name="Straight Connector 79"/>
          <p:cNvCxnSpPr/>
          <p:nvPr/>
        </p:nvCxnSpPr>
        <p:spPr>
          <a:xfrm>
            <a:off x="2740632" y="3429145"/>
            <a:ext cx="0" cy="2112196"/>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331737" y="2910639"/>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cxnSp>
        <p:nvCxnSpPr>
          <p:cNvPr id="88" name="Straight Connector 87"/>
          <p:cNvCxnSpPr/>
          <p:nvPr/>
        </p:nvCxnSpPr>
        <p:spPr>
          <a:xfrm>
            <a:off x="10952643" y="3720168"/>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6613726" y="4124091"/>
            <a:ext cx="325120" cy="697478"/>
          </a:xfrm>
          <a:prstGeom prst="rect">
            <a:avLst/>
          </a:prstGeom>
          <a:gradFill flip="none" rotWithShape="1">
            <a:gsLst>
              <a:gs pos="9000">
                <a:schemeClr val="tx1"/>
              </a:gs>
              <a:gs pos="18000">
                <a:srgbClr val="000082"/>
              </a:gs>
              <a:gs pos="31000">
                <a:srgbClr val="66008F"/>
              </a:gs>
              <a:gs pos="47000">
                <a:srgbClr val="BA0066"/>
              </a:gs>
              <a:gs pos="92000">
                <a:schemeClr val="accent2">
                  <a:lumMod val="60000"/>
                  <a:lumOff val="40000"/>
                </a:schemeClr>
              </a:gs>
              <a:gs pos="73000">
                <a:srgbClr val="FF8200"/>
              </a:gs>
            </a:gsLst>
            <a:lin ang="0" scaled="0"/>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101" name="Rectangle 100"/>
          <p:cNvSpPr/>
          <p:nvPr/>
        </p:nvSpPr>
        <p:spPr>
          <a:xfrm>
            <a:off x="63108" y="2352120"/>
            <a:ext cx="1328812" cy="4339650"/>
          </a:xfrm>
          <a:prstGeom prst="rect">
            <a:avLst/>
          </a:prstGeom>
        </p:spPr>
        <p:txBody>
          <a:bodyPr wrap="square">
            <a:spAutoFit/>
          </a:bodyPr>
          <a:lstStyle/>
          <a:p>
            <a:pPr algn="ctr"/>
            <a:r>
              <a:rPr lang="en-US" b="1" dirty="0" smtClean="0">
                <a:solidFill>
                  <a:schemeClr val="accent2">
                    <a:lumMod val="20000"/>
                    <a:lumOff val="80000"/>
                  </a:schemeClr>
                </a:solidFill>
              </a:rPr>
              <a:t> </a:t>
            </a:r>
            <a:r>
              <a:rPr lang="en-US" b="1" dirty="0" err="1" smtClean="0">
                <a:solidFill>
                  <a:schemeClr val="accent2">
                    <a:lumMod val="20000"/>
                    <a:lumOff val="80000"/>
                  </a:schemeClr>
                </a:solidFill>
              </a:rPr>
              <a:t>Exo</a:t>
            </a:r>
            <a:r>
              <a:rPr lang="en-US" b="1" dirty="0" smtClean="0">
                <a:solidFill>
                  <a:schemeClr val="accent2">
                    <a:lumMod val="20000"/>
                    <a:lumOff val="80000"/>
                  </a:schemeClr>
                </a:solidFill>
              </a:rPr>
              <a:t> 29:39 </a:t>
            </a:r>
            <a:br>
              <a:rPr lang="en-US" b="1" dirty="0" smtClean="0">
                <a:solidFill>
                  <a:schemeClr val="accent2">
                    <a:lumMod val="20000"/>
                    <a:lumOff val="80000"/>
                  </a:schemeClr>
                </a:solidFill>
              </a:rPr>
            </a:br>
            <a:r>
              <a:rPr lang="en-US" b="1" dirty="0" smtClean="0">
                <a:solidFill>
                  <a:schemeClr val="accent2">
                    <a:lumMod val="20000"/>
                    <a:lumOff val="80000"/>
                  </a:schemeClr>
                </a:solidFill>
              </a:rPr>
              <a:t>&amp;</a:t>
            </a:r>
            <a:br>
              <a:rPr lang="en-US" b="1" dirty="0" smtClean="0">
                <a:solidFill>
                  <a:schemeClr val="accent2">
                    <a:lumMod val="20000"/>
                    <a:lumOff val="80000"/>
                  </a:schemeClr>
                </a:solidFill>
              </a:rPr>
            </a:br>
            <a:r>
              <a:rPr lang="en-US" b="1" dirty="0" smtClean="0">
                <a:solidFill>
                  <a:schemeClr val="accent2">
                    <a:lumMod val="20000"/>
                    <a:lumOff val="80000"/>
                  </a:schemeClr>
                </a:solidFill>
              </a:rPr>
              <a:t>Num 28:4</a:t>
            </a:r>
          </a:p>
          <a:p>
            <a:pPr algn="ctr"/>
            <a:endParaRPr lang="en-US" b="1" dirty="0">
              <a:solidFill>
                <a:schemeClr val="accent2">
                  <a:lumMod val="20000"/>
                  <a:lumOff val="80000"/>
                </a:schemeClr>
              </a:solidFill>
            </a:endParaRPr>
          </a:p>
          <a:p>
            <a:pPr algn="ctr"/>
            <a:r>
              <a:rPr lang="en-US" dirty="0">
                <a:solidFill>
                  <a:schemeClr val="accent2">
                    <a:lumMod val="20000"/>
                    <a:lumOff val="80000"/>
                  </a:schemeClr>
                </a:solidFill>
              </a:rPr>
              <a:t>The one lamb shalt thou offer in the morning, and the other lamb shalt thou offer at </a:t>
            </a:r>
            <a:r>
              <a:rPr lang="en-US" dirty="0" smtClean="0">
                <a:solidFill>
                  <a:schemeClr val="accent2">
                    <a:lumMod val="20000"/>
                    <a:lumOff val="80000"/>
                  </a:schemeClr>
                </a:solidFill>
              </a:rPr>
              <a:t>even. </a:t>
            </a:r>
            <a:br>
              <a:rPr lang="en-US" dirty="0" smtClean="0">
                <a:solidFill>
                  <a:schemeClr val="accent2">
                    <a:lumMod val="20000"/>
                    <a:lumOff val="80000"/>
                  </a:schemeClr>
                </a:solidFill>
              </a:rPr>
            </a:br>
            <a:r>
              <a:rPr lang="en-US" sz="1200" i="1" dirty="0" smtClean="0">
                <a:solidFill>
                  <a:srgbClr val="99FF33"/>
                </a:solidFill>
              </a:rPr>
              <a:t>[between the</a:t>
            </a:r>
            <a:br>
              <a:rPr lang="en-US" sz="1200" i="1" dirty="0" smtClean="0">
                <a:solidFill>
                  <a:srgbClr val="99FF33"/>
                </a:solidFill>
              </a:rPr>
            </a:br>
            <a:r>
              <a:rPr lang="en-US" sz="1200" i="1" dirty="0" err="1" smtClean="0">
                <a:solidFill>
                  <a:srgbClr val="99FF33"/>
                </a:solidFill>
              </a:rPr>
              <a:t>eveningS</a:t>
            </a:r>
            <a:r>
              <a:rPr lang="en-US" sz="1200" i="1" dirty="0" smtClean="0">
                <a:solidFill>
                  <a:srgbClr val="99FF33"/>
                </a:solidFill>
              </a:rPr>
              <a:t>]</a:t>
            </a:r>
            <a:endParaRPr lang="en-US" i="1" dirty="0">
              <a:solidFill>
                <a:schemeClr val="accent2">
                  <a:lumMod val="20000"/>
                  <a:lumOff val="80000"/>
                </a:schemeClr>
              </a:solidFill>
            </a:endParaRPr>
          </a:p>
        </p:txBody>
      </p:sp>
      <p:grpSp>
        <p:nvGrpSpPr>
          <p:cNvPr id="3" name="Group 2"/>
          <p:cNvGrpSpPr/>
          <p:nvPr/>
        </p:nvGrpSpPr>
        <p:grpSpPr>
          <a:xfrm>
            <a:off x="12401895" y="4847503"/>
            <a:ext cx="2030222" cy="1616025"/>
            <a:chOff x="13490031" y="4928783"/>
            <a:chExt cx="2030222" cy="1616025"/>
          </a:xfrm>
        </p:grpSpPr>
        <p:sp>
          <p:nvSpPr>
            <p:cNvPr id="104" name="TextBox 103"/>
            <p:cNvSpPr txBox="1"/>
            <p:nvPr/>
          </p:nvSpPr>
          <p:spPr>
            <a:xfrm>
              <a:off x="13490031" y="5406035"/>
              <a:ext cx="2030222" cy="113877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FF9900"/>
                  </a:solidFill>
                  <a:latin typeface="Comic Sans MS" pitchFamily="66" charset="0"/>
                </a:rPr>
                <a:t>2</a:t>
              </a:r>
              <a:r>
                <a:rPr lang="en-US" sz="1700" b="1" baseline="30000" dirty="0" smtClean="0">
                  <a:solidFill>
                    <a:srgbClr val="FF9900"/>
                  </a:solidFill>
                  <a:latin typeface="Comic Sans MS" pitchFamily="66" charset="0"/>
                </a:rPr>
                <a:t>nd </a:t>
              </a:r>
              <a:r>
                <a:rPr lang="en-US" sz="1700" b="1" dirty="0" smtClean="0">
                  <a:solidFill>
                    <a:srgbClr val="FF9900"/>
                  </a:solidFill>
                  <a:latin typeface="Comic Sans MS" pitchFamily="66" charset="0"/>
                </a:rPr>
                <a:t>  Lamb:  </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evening sacrifice</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[was permanently</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moved]</a:t>
              </a:r>
            </a:p>
          </p:txBody>
        </p:sp>
        <p:cxnSp>
          <p:nvCxnSpPr>
            <p:cNvPr id="106" name="Straight Arrow Connector 105"/>
            <p:cNvCxnSpPr/>
            <p:nvPr/>
          </p:nvCxnSpPr>
          <p:spPr>
            <a:xfrm flipH="1" flipV="1">
              <a:off x="14321360" y="4928783"/>
              <a:ext cx="12145" cy="679791"/>
            </a:xfrm>
            <a:prstGeom prst="straightConnector1">
              <a:avLst/>
            </a:prstGeom>
            <a:ln w="57150">
              <a:solidFill>
                <a:srgbClr val="FF9900"/>
              </a:solidFill>
              <a:headEnd type="oval" w="med" len="med"/>
              <a:tailEnd type="triangle" w="med" len="med"/>
            </a:ln>
            <a:effectLst>
              <a:glow rad="1016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08" name="Rectangle 107"/>
          <p:cNvSpPr/>
          <p:nvPr/>
        </p:nvSpPr>
        <p:spPr>
          <a:xfrm>
            <a:off x="10490631" y="4154765"/>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a:ln w="11430"/>
                <a:solidFill>
                  <a:srgbClr val="F8F8F8"/>
                </a:solidFill>
                <a:effectLst>
                  <a:outerShdw blurRad="25400" algn="tl" rotWithShape="0">
                    <a:srgbClr val="000000">
                      <a:alpha val="43000"/>
                    </a:srgbClr>
                  </a:outerShdw>
                </a:effectLst>
                <a:latin typeface="Comic Sans MS" pitchFamily="66" charset="0"/>
              </a:rPr>
              <a:t>2</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09" name="Rectangle 108"/>
          <p:cNvSpPr/>
          <p:nvPr/>
        </p:nvSpPr>
        <p:spPr>
          <a:xfrm>
            <a:off x="6566869" y="4218666"/>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10" name="Rectangle 109"/>
          <p:cNvSpPr/>
          <p:nvPr/>
        </p:nvSpPr>
        <p:spPr>
          <a:xfrm>
            <a:off x="2699074" y="4246769"/>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11" name="Title 2"/>
          <p:cNvSpPr txBox="1">
            <a:spLocks/>
          </p:cNvSpPr>
          <p:nvPr/>
        </p:nvSpPr>
        <p:spPr>
          <a:xfrm>
            <a:off x="4679788" y="-14478"/>
            <a:ext cx="7733449" cy="1431797"/>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000" b="1" dirty="0" smtClean="0">
                <a:ln>
                  <a:solidFill>
                    <a:srgbClr val="002060"/>
                  </a:solidFill>
                </a:ln>
                <a:solidFill>
                  <a:srgbClr val="C00000"/>
                </a:solidFill>
              </a:rPr>
              <a:t>A Sunset Calendar Scheme</a:t>
            </a:r>
            <a:br>
              <a:rPr lang="en-US" sz="4000" b="1" dirty="0" smtClean="0">
                <a:ln>
                  <a:solidFill>
                    <a:srgbClr val="002060"/>
                  </a:solidFill>
                </a:ln>
                <a:solidFill>
                  <a:srgbClr val="C00000"/>
                </a:solidFill>
              </a:rPr>
            </a:br>
            <a:r>
              <a:rPr lang="en-US" sz="4000" b="1" dirty="0" smtClean="0">
                <a:ln>
                  <a:solidFill>
                    <a:srgbClr val="002060"/>
                  </a:solidFill>
                </a:ln>
                <a:solidFill>
                  <a:srgbClr val="C00000"/>
                </a:solidFill>
              </a:rPr>
              <a:t>that has “2” Evenings!</a:t>
            </a:r>
            <a:endParaRPr lang="en-US" sz="4000" b="1" dirty="0">
              <a:ln>
                <a:solidFill>
                  <a:srgbClr val="002060"/>
                </a:solidFill>
              </a:ln>
              <a:solidFill>
                <a:srgbClr val="C00000"/>
              </a:solidFill>
            </a:endParaRPr>
          </a:p>
        </p:txBody>
      </p:sp>
      <p:sp>
        <p:nvSpPr>
          <p:cNvPr id="112" name="Rectangle 111"/>
          <p:cNvSpPr/>
          <p:nvPr/>
        </p:nvSpPr>
        <p:spPr>
          <a:xfrm>
            <a:off x="7017788" y="4171254"/>
            <a:ext cx="3457855"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CA" sz="2800" b="1" dirty="0" smtClean="0">
                <a:ln w="11430"/>
                <a:solidFill>
                  <a:srgbClr val="0070C0"/>
                </a:solidFill>
                <a:effectLst>
                  <a:outerShdw blurRad="50800" dist="39000" dir="5460000" algn="tl">
                    <a:srgbClr val="000000">
                      <a:alpha val="38000"/>
                    </a:srgbClr>
                  </a:outerShdw>
                </a:effectLst>
                <a:latin typeface="Comic Sans MS" pitchFamily="66" charset="0"/>
              </a:rPr>
              <a:t>Day 1 Light</a:t>
            </a:r>
            <a:endParaRPr lang="en-CA" sz="2800" b="1" dirty="0">
              <a:ln w="11430"/>
              <a:solidFill>
                <a:srgbClr val="0070C0"/>
              </a:solidFill>
              <a:effectLst>
                <a:outerShdw blurRad="50800" dist="39000" dir="5460000" algn="tl">
                  <a:srgbClr val="000000">
                    <a:alpha val="38000"/>
                  </a:srgbClr>
                </a:outerShdw>
              </a:effectLst>
              <a:latin typeface="Comic Sans MS" pitchFamily="66" charset="0"/>
            </a:endParaRPr>
          </a:p>
        </p:txBody>
      </p:sp>
      <p:cxnSp>
        <p:nvCxnSpPr>
          <p:cNvPr id="87" name="Straight Connector 86"/>
          <p:cNvCxnSpPr/>
          <p:nvPr/>
        </p:nvCxnSpPr>
        <p:spPr>
          <a:xfrm>
            <a:off x="6978064" y="3271515"/>
            <a:ext cx="0" cy="1546828"/>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a:off x="10509928" y="2968218"/>
            <a:ext cx="110422" cy="385422"/>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10291973" y="2695881"/>
            <a:ext cx="180497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 Starts </a:t>
            </a:r>
            <a:br>
              <a:rPr lang="en-CA" sz="1600" b="1" dirty="0" smtClean="0">
                <a:solidFill>
                  <a:schemeClr val="accent5"/>
                </a:solidFill>
              </a:rPr>
            </a:br>
            <a:r>
              <a:rPr lang="en-CA" sz="1600" b="1" dirty="0" smtClean="0">
                <a:solidFill>
                  <a:schemeClr val="accent5"/>
                </a:solidFill>
              </a:rPr>
              <a:t>NEW Day</a:t>
            </a:r>
            <a:endParaRPr lang="en-CA" b="1" dirty="0">
              <a:solidFill>
                <a:schemeClr val="accent5"/>
              </a:solidFill>
            </a:endParaRPr>
          </a:p>
        </p:txBody>
      </p:sp>
      <p:cxnSp>
        <p:nvCxnSpPr>
          <p:cNvPr id="81" name="Straight Connector 80"/>
          <p:cNvCxnSpPr/>
          <p:nvPr/>
        </p:nvCxnSpPr>
        <p:spPr>
          <a:xfrm>
            <a:off x="10492246" y="3380551"/>
            <a:ext cx="0" cy="216079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2" name="TextBox 29"/>
          <p:cNvSpPr txBox="1"/>
          <p:nvPr/>
        </p:nvSpPr>
        <p:spPr>
          <a:xfrm>
            <a:off x="12401895" y="3679250"/>
            <a:ext cx="2638641" cy="919401"/>
          </a:xfrm>
          <a:prstGeom prst="roundRect">
            <a:avLst/>
          </a:prstGeom>
          <a:solidFill>
            <a:schemeClr val="accent1">
              <a:lumMod val="60000"/>
              <a:lumOff val="40000"/>
            </a:schemeClr>
          </a:solidFill>
          <a:ln w="57150">
            <a:solidFill>
              <a:srgbClr val="0070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002060"/>
                </a:solidFill>
                <a:effectLst>
                  <a:outerShdw blurRad="25400" algn="tl" rotWithShape="0">
                    <a:srgbClr val="000000">
                      <a:alpha val="43000"/>
                    </a:srgbClr>
                  </a:outerShdw>
                </a:effectLst>
                <a:latin typeface="Comic Sans MS" pitchFamily="66" charset="0"/>
              </a:rPr>
              <a:t>Remember: Yahuah knows the end from the beginning!</a:t>
            </a:r>
            <a:endParaRPr lang="en-US" sz="1600" b="1" spc="150" dirty="0">
              <a:ln w="11430"/>
              <a:solidFill>
                <a:srgbClr val="002060"/>
              </a:solidFill>
              <a:effectLst>
                <a:outerShdw blurRad="25400" algn="tl" rotWithShape="0">
                  <a:srgbClr val="000000">
                    <a:alpha val="43000"/>
                  </a:srgbClr>
                </a:outerShdw>
              </a:effectLst>
              <a:latin typeface="Comic Sans MS" pitchFamily="66" charset="0"/>
            </a:endParaRPr>
          </a:p>
        </p:txBody>
      </p:sp>
      <p:pic>
        <p:nvPicPr>
          <p:cNvPr id="2050" name="Picture 2" descr="F:\Art 2.8 Yah at 12\pharisees seated 8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6666" y="2804615"/>
            <a:ext cx="1662177" cy="10864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 name="TextBox 37"/>
          <p:cNvSpPr txBox="1"/>
          <p:nvPr/>
        </p:nvSpPr>
        <p:spPr>
          <a:xfrm rot="20897383">
            <a:off x="2443329" y="181808"/>
            <a:ext cx="2515099" cy="1077218"/>
          </a:xfrm>
          <a:prstGeom prst="rect">
            <a:avLst/>
          </a:prstGeom>
          <a:noFill/>
        </p:spPr>
        <p:txBody>
          <a:bodyPr wrap="square" rtlCol="0">
            <a:prstTxWarp prst="textCanUp">
              <a:avLst>
                <a:gd name="adj" fmla="val 79896"/>
              </a:avLst>
            </a:prstTxWarp>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What were  </a:t>
            </a:r>
            <a:b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br>
            <a: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 they up to? </a:t>
            </a:r>
            <a:endParaRPr lang="en-US" sz="1400" b="1" dirty="0">
              <a:ln w="11430"/>
              <a:solidFill>
                <a:srgbClr val="1E270B"/>
              </a:solidFill>
              <a:effectLst>
                <a:outerShdw blurRad="50800" dist="39000" dir="5460000" algn="tl">
                  <a:srgbClr val="000000">
                    <a:alpha val="38000"/>
                  </a:srgbClr>
                </a:outerShdw>
              </a:effectLst>
              <a:latin typeface="Comic Sans MS" pitchFamily="66" charset="0"/>
            </a:endParaRPr>
          </a:p>
        </p:txBody>
      </p:sp>
      <p:sp>
        <p:nvSpPr>
          <p:cNvPr id="84" name="Rectangle 83"/>
          <p:cNvSpPr/>
          <p:nvPr/>
        </p:nvSpPr>
        <p:spPr>
          <a:xfrm>
            <a:off x="2697588" y="2737079"/>
            <a:ext cx="1627564"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 Starts </a:t>
            </a:r>
            <a:br>
              <a:rPr lang="en-CA" sz="1600" b="1" dirty="0" smtClean="0">
                <a:solidFill>
                  <a:schemeClr val="accent5"/>
                </a:solidFill>
              </a:rPr>
            </a:br>
            <a:r>
              <a:rPr lang="en-CA" sz="1600" b="1" dirty="0" smtClean="0">
                <a:solidFill>
                  <a:schemeClr val="accent5"/>
                </a:solidFill>
              </a:rPr>
              <a:t>the Day</a:t>
            </a:r>
            <a:endParaRPr lang="en-CA" b="1" dirty="0">
              <a:solidFill>
                <a:schemeClr val="accent5"/>
              </a:solidFill>
            </a:endParaRPr>
          </a:p>
        </p:txBody>
      </p:sp>
      <p:sp>
        <p:nvSpPr>
          <p:cNvPr id="4" name="Rectangle 3"/>
          <p:cNvSpPr/>
          <p:nvPr/>
        </p:nvSpPr>
        <p:spPr>
          <a:xfrm>
            <a:off x="3074522" y="1109030"/>
            <a:ext cx="2806718" cy="1421928"/>
          </a:xfrm>
          <a:prstGeom prst="rect">
            <a:avLst/>
          </a:prstGeom>
        </p:spPr>
        <p:txBody>
          <a:bodyPr wrap="square">
            <a:spAutoFit/>
          </a:bodyPr>
          <a:lstStyle/>
          <a:p>
            <a:pPr marL="82296" indent="0" algn="ctr">
              <a:lnSpc>
                <a:spcPct val="120000"/>
              </a:lnSpc>
              <a:buClr>
                <a:srgbClr val="002060"/>
              </a:buClr>
              <a:buNone/>
            </a:pPr>
            <a:r>
              <a:rPr lang="en-US" b="1" dirty="0" smtClean="0">
                <a:solidFill>
                  <a:srgbClr val="C00000"/>
                </a:solidFill>
                <a:latin typeface="MV Boli" pitchFamily="2" charset="0"/>
                <a:cs typeface="MV Boli" pitchFamily="2" charset="0"/>
              </a:rPr>
              <a:t>… Manipulating </a:t>
            </a:r>
            <a:r>
              <a:rPr lang="en-US" b="1" dirty="0">
                <a:solidFill>
                  <a:srgbClr val="C00000"/>
                </a:solidFill>
                <a:latin typeface="MV Boli" pitchFamily="2" charset="0"/>
                <a:cs typeface="MV Boli" pitchFamily="2" charset="0"/>
              </a:rPr>
              <a:t>the original intent for </a:t>
            </a:r>
            <a:r>
              <a:rPr lang="en-US" b="1" dirty="0" smtClean="0">
                <a:solidFill>
                  <a:srgbClr val="C00000"/>
                </a:solidFill>
                <a:latin typeface="MV Boli" pitchFamily="2" charset="0"/>
                <a:cs typeface="MV Boli" pitchFamily="2" charset="0"/>
              </a:rPr>
              <a:t/>
            </a:r>
            <a:br>
              <a:rPr lang="en-US" b="1" dirty="0" smtClean="0">
                <a:solidFill>
                  <a:srgbClr val="C00000"/>
                </a:solidFill>
                <a:latin typeface="MV Boli" pitchFamily="2" charset="0"/>
                <a:cs typeface="MV Boli" pitchFamily="2" charset="0"/>
              </a:rPr>
            </a:br>
            <a:r>
              <a:rPr lang="en-US" b="1" dirty="0" smtClean="0">
                <a:solidFill>
                  <a:srgbClr val="C00000"/>
                </a:solidFill>
                <a:latin typeface="MV Boli" pitchFamily="2" charset="0"/>
                <a:cs typeface="MV Boli" pitchFamily="2" charset="0"/>
              </a:rPr>
              <a:t>the </a:t>
            </a:r>
            <a:r>
              <a:rPr lang="en-US" b="1" dirty="0">
                <a:solidFill>
                  <a:srgbClr val="C00000"/>
                </a:solidFill>
                <a:latin typeface="MV Boli" pitchFamily="2" charset="0"/>
                <a:cs typeface="MV Boli" pitchFamily="2" charset="0"/>
              </a:rPr>
              <a:t>timeframe of </a:t>
            </a:r>
            <a:r>
              <a:rPr lang="en-US" b="1" dirty="0" smtClean="0">
                <a:solidFill>
                  <a:srgbClr val="C00000"/>
                </a:solidFill>
                <a:latin typeface="MV Boli" pitchFamily="2" charset="0"/>
                <a:cs typeface="MV Boli" pitchFamily="2" charset="0"/>
              </a:rPr>
              <a:t/>
            </a:r>
            <a:br>
              <a:rPr lang="en-US" b="1" dirty="0" smtClean="0">
                <a:solidFill>
                  <a:srgbClr val="C00000"/>
                </a:solidFill>
                <a:latin typeface="MV Boli" pitchFamily="2" charset="0"/>
                <a:cs typeface="MV Boli" pitchFamily="2" charset="0"/>
              </a:rPr>
            </a:br>
            <a:r>
              <a:rPr lang="en-US" b="1" dirty="0" smtClean="0">
                <a:solidFill>
                  <a:srgbClr val="C00000"/>
                </a:solidFill>
                <a:latin typeface="MV Boli" pitchFamily="2" charset="0"/>
                <a:cs typeface="MV Boli" pitchFamily="2" charset="0"/>
              </a:rPr>
              <a:t>the </a:t>
            </a:r>
            <a:r>
              <a:rPr lang="en-US" b="1" dirty="0">
                <a:solidFill>
                  <a:srgbClr val="C00000"/>
                </a:solidFill>
                <a:latin typeface="MV Boli" pitchFamily="2" charset="0"/>
                <a:cs typeface="MV Boli" pitchFamily="2" charset="0"/>
              </a:rPr>
              <a:t>sacrificial laws</a:t>
            </a:r>
            <a:r>
              <a:rPr lang="en-US" b="1" dirty="0">
                <a:solidFill>
                  <a:srgbClr val="C00000"/>
                </a:solidFill>
                <a:latin typeface="Comic Sans MS" pitchFamily="66" charset="0"/>
                <a:cs typeface="MV Boli" pitchFamily="2" charset="0"/>
              </a:rPr>
              <a:t>.</a:t>
            </a:r>
            <a:endParaRPr lang="en-US" b="1" dirty="0">
              <a:solidFill>
                <a:srgbClr val="C00000"/>
              </a:solidFill>
              <a:latin typeface="MV Boli" pitchFamily="2" charset="0"/>
              <a:cs typeface="MV Boli" pitchFamily="2" charset="0"/>
            </a:endParaRPr>
          </a:p>
        </p:txBody>
      </p:sp>
      <p:grpSp>
        <p:nvGrpSpPr>
          <p:cNvPr id="8" name="Group 7"/>
          <p:cNvGrpSpPr/>
          <p:nvPr/>
        </p:nvGrpSpPr>
        <p:grpSpPr>
          <a:xfrm>
            <a:off x="3945778" y="2389398"/>
            <a:ext cx="2312782" cy="1406554"/>
            <a:chOff x="3945778" y="2389398"/>
            <a:chExt cx="2312782" cy="1406554"/>
          </a:xfrm>
        </p:grpSpPr>
        <p:pic>
          <p:nvPicPr>
            <p:cNvPr id="1027" name="Picture 3" descr="F:\Art on Desktop - 1\All white man clip art\3d white people\keys trash 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679788" y="2389398"/>
              <a:ext cx="1299520" cy="122476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45778" y="3057288"/>
              <a:ext cx="2312782" cy="738664"/>
            </a:xfrm>
            <a:prstGeom prst="rect">
              <a:avLst/>
            </a:prstGeom>
            <a:noFill/>
          </p:spPr>
          <p:txBody>
            <a:bodyPr wrap="square" rtlCol="0">
              <a:spAutoFit/>
              <a:scene3d>
                <a:camera prst="orthographicFront"/>
                <a:lightRig rig="threePt" dir="t"/>
              </a:scene3d>
              <a:sp3d extrusionH="57150">
                <a:bevelT h="25400" prst="softRound"/>
              </a:sp3d>
            </a:bodyPr>
            <a:lstStyle/>
            <a:p>
              <a:r>
                <a:rPr lang="en-US" sz="1400" dirty="0" smtClean="0">
                  <a:solidFill>
                    <a:srgbClr val="FF0000"/>
                  </a:solidFill>
                </a:rPr>
                <a:t>“Taking away </a:t>
              </a:r>
              <a:br>
                <a:rPr lang="en-US" sz="1400" dirty="0" smtClean="0">
                  <a:solidFill>
                    <a:srgbClr val="FF0000"/>
                  </a:solidFill>
                </a:rPr>
              </a:br>
              <a:r>
                <a:rPr lang="en-US" sz="1400" dirty="0" smtClean="0">
                  <a:solidFill>
                    <a:srgbClr val="FF0000"/>
                  </a:solidFill>
                </a:rPr>
                <a:t>   the key of </a:t>
              </a:r>
              <a:br>
                <a:rPr lang="en-US" sz="1400" dirty="0" smtClean="0">
                  <a:solidFill>
                    <a:srgbClr val="FF0000"/>
                  </a:solidFill>
                </a:rPr>
              </a:br>
              <a:r>
                <a:rPr lang="en-US" sz="1400" dirty="0" smtClean="0">
                  <a:solidFill>
                    <a:srgbClr val="FF0000"/>
                  </a:solidFill>
                </a:rPr>
                <a:t>  knowledge.” </a:t>
              </a:r>
              <a:r>
                <a:rPr lang="en-US" sz="1200" dirty="0" smtClean="0">
                  <a:solidFill>
                    <a:srgbClr val="0070C0"/>
                  </a:solidFill>
                </a:rPr>
                <a:t>Luke 11:52</a:t>
              </a:r>
              <a:endParaRPr lang="en-US" sz="1200" dirty="0">
                <a:solidFill>
                  <a:srgbClr val="0070C0"/>
                </a:solidFill>
              </a:endParaRPr>
            </a:p>
          </p:txBody>
        </p:sp>
      </p:grpSp>
      <p:cxnSp>
        <p:nvCxnSpPr>
          <p:cNvPr id="75" name="Straight Arrow Connector 74"/>
          <p:cNvCxnSpPr/>
          <p:nvPr/>
        </p:nvCxnSpPr>
        <p:spPr>
          <a:xfrm flipH="1">
            <a:off x="2735601" y="2956277"/>
            <a:ext cx="251279" cy="478307"/>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6" name="Content Placeholder 3"/>
          <p:cNvSpPr txBox="1">
            <a:spLocks/>
          </p:cNvSpPr>
          <p:nvPr/>
        </p:nvSpPr>
        <p:spPr>
          <a:xfrm>
            <a:off x="1481258" y="5568928"/>
            <a:ext cx="7416694" cy="1420223"/>
          </a:xfrm>
          <a:prstGeom prst="rect">
            <a:avLst/>
          </a:prstGeom>
        </p:spPr>
        <p:txBody>
          <a:bodyPr>
            <a:no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Clr>
                <a:srgbClr val="002060"/>
              </a:buClr>
              <a:buNone/>
            </a:pPr>
            <a:r>
              <a:rPr lang="en-US" sz="2400" b="1" dirty="0" smtClean="0">
                <a:ln w="1905"/>
                <a:solidFill>
                  <a:srgbClr val="FFC000"/>
                </a:solidFill>
                <a:effectLst>
                  <a:glow rad="127000">
                    <a:srgbClr val="99FF33"/>
                  </a:glow>
                  <a:innerShdw blurRad="69850" dist="43180" dir="5400000">
                    <a:srgbClr val="000000">
                      <a:alpha val="65000"/>
                    </a:srgbClr>
                  </a:innerShdw>
                </a:effectLst>
                <a:latin typeface="Comic Sans MS" pitchFamily="66" charset="0"/>
              </a:rPr>
              <a:t>1</a:t>
            </a:r>
            <a:r>
              <a:rPr lang="en-US" sz="2400" b="1" baseline="30000" dirty="0" smtClean="0">
                <a:ln w="1905"/>
                <a:solidFill>
                  <a:srgbClr val="FFC000"/>
                </a:solidFill>
                <a:effectLst>
                  <a:glow rad="127000">
                    <a:srgbClr val="99FF33"/>
                  </a:glow>
                  <a:innerShdw blurRad="69850" dist="43180" dir="5400000">
                    <a:srgbClr val="000000">
                      <a:alpha val="65000"/>
                    </a:srgbClr>
                  </a:innerShdw>
                </a:effectLst>
                <a:latin typeface="Comic Sans MS" pitchFamily="66" charset="0"/>
              </a:rPr>
              <a:t>st</a:t>
            </a:r>
            <a:r>
              <a:rPr lang="en-US" sz="2400" b="1" dirty="0" smtClean="0">
                <a:ln w="1905"/>
                <a:solidFill>
                  <a:srgbClr val="FFC000"/>
                </a:solidFill>
                <a:effectLst>
                  <a:glow rad="127000">
                    <a:srgbClr val="99FF33"/>
                  </a:glow>
                  <a:innerShdw blurRad="69850" dist="43180" dir="5400000">
                    <a:srgbClr val="000000">
                      <a:alpha val="65000"/>
                    </a:srgbClr>
                  </a:innerShdw>
                </a:effectLst>
                <a:latin typeface="Comic Sans MS" pitchFamily="66" charset="0"/>
              </a:rPr>
              <a:t> Evening:  6</a:t>
            </a:r>
            <a:r>
              <a:rPr lang="en-US" sz="2400" b="1" baseline="30000" dirty="0" smtClean="0">
                <a:ln w="1905"/>
                <a:solidFill>
                  <a:srgbClr val="FFC000"/>
                </a:solidFill>
                <a:effectLst>
                  <a:glow rad="127000">
                    <a:srgbClr val="99FF33"/>
                  </a:glow>
                  <a:innerShdw blurRad="69850" dist="43180" dir="5400000">
                    <a:srgbClr val="000000">
                      <a:alpha val="65000"/>
                    </a:srgbClr>
                  </a:innerShdw>
                </a:effectLst>
                <a:latin typeface="Comic Sans MS" pitchFamily="66" charset="0"/>
              </a:rPr>
              <a:t>th</a:t>
            </a:r>
            <a:r>
              <a:rPr lang="en-US" sz="2400" b="1" dirty="0" smtClean="0">
                <a:ln w="1905"/>
                <a:solidFill>
                  <a:srgbClr val="FFC000"/>
                </a:solidFill>
                <a:effectLst>
                  <a:glow rad="127000">
                    <a:srgbClr val="99FF33"/>
                  </a:glow>
                  <a:innerShdw blurRad="69850" dist="43180" dir="5400000">
                    <a:srgbClr val="000000">
                      <a:alpha val="65000"/>
                    </a:srgbClr>
                  </a:innerShdw>
                </a:effectLst>
                <a:latin typeface="Comic Sans MS" pitchFamily="66" charset="0"/>
              </a:rPr>
              <a:t> </a:t>
            </a:r>
            <a:r>
              <a:rPr lang="en-US" sz="2400" b="1" dirty="0" err="1" smtClean="0">
                <a:ln w="1905"/>
                <a:solidFill>
                  <a:srgbClr val="FFC000"/>
                </a:solidFill>
                <a:effectLst>
                  <a:glow rad="127000">
                    <a:srgbClr val="99FF33"/>
                  </a:glow>
                  <a:innerShdw blurRad="69850" dist="43180" dir="5400000">
                    <a:srgbClr val="000000">
                      <a:alpha val="65000"/>
                    </a:srgbClr>
                  </a:innerShdw>
                </a:effectLst>
                <a:latin typeface="Comic Sans MS" pitchFamily="66" charset="0"/>
              </a:rPr>
              <a:t>hr</a:t>
            </a:r>
            <a:r>
              <a:rPr lang="en-US" sz="2400" b="1" dirty="0" smtClean="0">
                <a:ln w="1905"/>
                <a:solidFill>
                  <a:srgbClr val="FFC000"/>
                </a:solidFill>
                <a:effectLst>
                  <a:glow rad="127000">
                    <a:srgbClr val="99FF33"/>
                  </a:glow>
                  <a:innerShdw blurRad="69850" dist="43180" dir="5400000">
                    <a:srgbClr val="000000">
                      <a:alpha val="65000"/>
                    </a:srgbClr>
                  </a:innerShdw>
                </a:effectLst>
                <a:latin typeface="Comic Sans MS" pitchFamily="66" charset="0"/>
              </a:rPr>
              <a:t> to sunset (Noon to sunset)</a:t>
            </a:r>
          </a:p>
          <a:p>
            <a:pPr marL="82296" indent="0">
              <a:lnSpc>
                <a:spcPct val="120000"/>
              </a:lnSpc>
              <a:buClr>
                <a:srgbClr val="002060"/>
              </a:buClr>
              <a:buNone/>
            </a:pPr>
            <a:r>
              <a:rPr lang="en-US" sz="2400" b="1" dirty="0" smtClean="0">
                <a:ln w="1905"/>
                <a:solidFill>
                  <a:schemeClr val="accent5">
                    <a:lumMod val="60000"/>
                    <a:lumOff val="40000"/>
                  </a:schemeClr>
                </a:solidFill>
                <a:effectLst>
                  <a:glow rad="127000">
                    <a:srgbClr val="FFFF00"/>
                  </a:glow>
                  <a:innerShdw blurRad="69850" dist="43180" dir="5400000">
                    <a:srgbClr val="000000">
                      <a:alpha val="65000"/>
                    </a:srgbClr>
                  </a:innerShdw>
                </a:effectLst>
                <a:latin typeface="Comic Sans MS" pitchFamily="66" charset="0"/>
              </a:rPr>
              <a:t>2</a:t>
            </a:r>
            <a:r>
              <a:rPr lang="en-US" sz="2400" b="1" baseline="30000" dirty="0" smtClean="0">
                <a:ln w="1905"/>
                <a:solidFill>
                  <a:schemeClr val="accent5">
                    <a:lumMod val="60000"/>
                    <a:lumOff val="40000"/>
                  </a:schemeClr>
                </a:solidFill>
                <a:effectLst>
                  <a:glow rad="127000">
                    <a:srgbClr val="FFFF00"/>
                  </a:glow>
                  <a:innerShdw blurRad="69850" dist="43180" dir="5400000">
                    <a:srgbClr val="000000">
                      <a:alpha val="65000"/>
                    </a:srgbClr>
                  </a:innerShdw>
                </a:effectLst>
                <a:latin typeface="Comic Sans MS" pitchFamily="66" charset="0"/>
              </a:rPr>
              <a:t>nd</a:t>
            </a:r>
            <a:r>
              <a:rPr lang="en-US" sz="2400" b="1" dirty="0" smtClean="0">
                <a:ln w="1905"/>
                <a:solidFill>
                  <a:schemeClr val="accent5">
                    <a:lumMod val="60000"/>
                    <a:lumOff val="40000"/>
                  </a:schemeClr>
                </a:solidFill>
                <a:effectLst>
                  <a:glow rad="127000">
                    <a:srgbClr val="FFFF00"/>
                  </a:glow>
                  <a:innerShdw blurRad="69850" dist="43180" dir="5400000">
                    <a:srgbClr val="000000">
                      <a:alpha val="65000"/>
                    </a:srgbClr>
                  </a:innerShdw>
                </a:effectLst>
                <a:latin typeface="Comic Sans MS" pitchFamily="66" charset="0"/>
              </a:rPr>
              <a:t> Evening:  9</a:t>
            </a:r>
            <a:r>
              <a:rPr lang="en-US" sz="2400" b="1" baseline="30000" dirty="0" smtClean="0">
                <a:ln w="1905"/>
                <a:solidFill>
                  <a:schemeClr val="accent5">
                    <a:lumMod val="60000"/>
                    <a:lumOff val="40000"/>
                  </a:schemeClr>
                </a:solidFill>
                <a:effectLst>
                  <a:glow rad="127000">
                    <a:srgbClr val="FFFF00"/>
                  </a:glow>
                  <a:innerShdw blurRad="69850" dist="43180" dir="5400000">
                    <a:srgbClr val="000000">
                      <a:alpha val="65000"/>
                    </a:srgbClr>
                  </a:innerShdw>
                </a:effectLst>
                <a:latin typeface="Comic Sans MS" pitchFamily="66" charset="0"/>
              </a:rPr>
              <a:t>th</a:t>
            </a:r>
            <a:r>
              <a:rPr lang="en-US" sz="2400" b="1" dirty="0" smtClean="0">
                <a:ln w="1905"/>
                <a:solidFill>
                  <a:schemeClr val="accent5">
                    <a:lumMod val="60000"/>
                    <a:lumOff val="40000"/>
                  </a:schemeClr>
                </a:solidFill>
                <a:effectLst>
                  <a:glow rad="127000">
                    <a:srgbClr val="FFFF00"/>
                  </a:glow>
                  <a:innerShdw blurRad="69850" dist="43180" dir="5400000">
                    <a:srgbClr val="000000">
                      <a:alpha val="65000"/>
                    </a:srgbClr>
                  </a:innerShdw>
                </a:effectLst>
                <a:latin typeface="Comic Sans MS" pitchFamily="66" charset="0"/>
              </a:rPr>
              <a:t> </a:t>
            </a:r>
            <a:r>
              <a:rPr lang="en-US" sz="2400" b="1" dirty="0" err="1" smtClean="0">
                <a:ln w="1905"/>
                <a:solidFill>
                  <a:schemeClr val="accent5">
                    <a:lumMod val="60000"/>
                    <a:lumOff val="40000"/>
                  </a:schemeClr>
                </a:solidFill>
                <a:effectLst>
                  <a:glow rad="127000">
                    <a:srgbClr val="FFFF00"/>
                  </a:glow>
                  <a:innerShdw blurRad="69850" dist="43180" dir="5400000">
                    <a:srgbClr val="000000">
                      <a:alpha val="65000"/>
                    </a:srgbClr>
                  </a:innerShdw>
                </a:effectLst>
                <a:latin typeface="Comic Sans MS" pitchFamily="66" charset="0"/>
              </a:rPr>
              <a:t>hr</a:t>
            </a:r>
            <a:r>
              <a:rPr lang="en-US" sz="2400" b="1" dirty="0" smtClean="0">
                <a:ln w="1905"/>
                <a:solidFill>
                  <a:schemeClr val="accent5">
                    <a:lumMod val="60000"/>
                    <a:lumOff val="40000"/>
                  </a:schemeClr>
                </a:solidFill>
                <a:effectLst>
                  <a:glow rad="127000">
                    <a:srgbClr val="FFFF00"/>
                  </a:glow>
                  <a:innerShdw blurRad="69850" dist="43180" dir="5400000">
                    <a:srgbClr val="000000">
                      <a:alpha val="65000"/>
                    </a:srgbClr>
                  </a:innerShdw>
                </a:effectLst>
                <a:latin typeface="Comic Sans MS" pitchFamily="66" charset="0"/>
              </a:rPr>
              <a:t> to sunset (3 PM to sunset)</a:t>
            </a:r>
          </a:p>
        </p:txBody>
      </p:sp>
      <p:sp>
        <p:nvSpPr>
          <p:cNvPr id="9" name="Rectangle 8"/>
          <p:cNvSpPr/>
          <p:nvPr/>
        </p:nvSpPr>
        <p:spPr>
          <a:xfrm>
            <a:off x="5907023" y="1367473"/>
            <a:ext cx="5677157" cy="156966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800" b="1" dirty="0" smtClean="0">
                <a:ln w="9000" cmpd="sng">
                  <a:solidFill>
                    <a:srgbClr val="0066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27000">
                    <a:schemeClr val="accent5">
                      <a:lumMod val="60000"/>
                      <a:lumOff val="40000"/>
                      <a:alpha val="72000"/>
                    </a:schemeClr>
                  </a:glow>
                  <a:reflection blurRad="12700" stA="28000" endPos="45000" dist="1000" dir="5400000" sy="-100000" algn="bl" rotWithShape="0"/>
                </a:effectLst>
                <a:latin typeface="Matura MT Script Capitals" pitchFamily="66" charset="0"/>
              </a:rPr>
              <a:t>Popular Placement </a:t>
            </a:r>
            <a:br>
              <a:rPr lang="en-US" sz="4800" b="1" dirty="0" smtClean="0">
                <a:ln w="9000" cmpd="sng">
                  <a:solidFill>
                    <a:srgbClr val="0066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27000">
                    <a:schemeClr val="accent5">
                      <a:lumMod val="60000"/>
                      <a:lumOff val="40000"/>
                      <a:alpha val="72000"/>
                    </a:schemeClr>
                  </a:glow>
                  <a:reflection blurRad="12700" stA="28000" endPos="45000" dist="1000" dir="5400000" sy="-100000" algn="bl" rotWithShape="0"/>
                </a:effectLst>
                <a:latin typeface="Matura MT Script Capitals" pitchFamily="66" charset="0"/>
              </a:rPr>
            </a:br>
            <a:r>
              <a:rPr lang="en-US" sz="4800" b="1" dirty="0" smtClean="0">
                <a:ln w="9000" cmpd="sng">
                  <a:solidFill>
                    <a:srgbClr val="0066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27000">
                    <a:schemeClr val="accent5">
                      <a:lumMod val="60000"/>
                      <a:lumOff val="40000"/>
                      <a:alpha val="72000"/>
                    </a:schemeClr>
                  </a:glow>
                  <a:reflection blurRad="12700" stA="28000" endPos="45000" dist="1000" dir="5400000" sy="-100000" algn="bl" rotWithShape="0"/>
                </a:effectLst>
                <a:latin typeface="Matura MT Script Capitals" pitchFamily="66" charset="0"/>
              </a:rPr>
              <a:t>of 2 evenings!</a:t>
            </a:r>
            <a:r>
              <a:rPr lang="en-US" sz="4800" b="1" spc="0" dirty="0" smtClean="0">
                <a:ln w="9000" cmpd="sng">
                  <a:solidFill>
                    <a:srgbClr val="0066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27000">
                    <a:schemeClr val="accent5">
                      <a:lumMod val="60000"/>
                      <a:lumOff val="40000"/>
                      <a:alpha val="72000"/>
                    </a:schemeClr>
                  </a:glow>
                  <a:reflection blurRad="12700" stA="28000" endPos="45000" dist="1000" dir="5400000" sy="-100000" algn="bl" rotWithShape="0"/>
                </a:effectLst>
                <a:latin typeface="Matura MT Script Capitals" pitchFamily="66" charset="0"/>
              </a:rPr>
              <a:t> </a:t>
            </a:r>
            <a:endParaRPr lang="en-US" sz="4800" b="1" spc="0" dirty="0">
              <a:ln w="9000" cmpd="sng">
                <a:solidFill>
                  <a:srgbClr val="0066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27000">
                  <a:schemeClr val="accent5">
                    <a:lumMod val="60000"/>
                    <a:lumOff val="40000"/>
                    <a:alpha val="72000"/>
                  </a:schemeClr>
                </a:glow>
                <a:reflection blurRad="12700" stA="28000" endPos="45000" dist="1000" dir="5400000" sy="-100000" algn="bl" rotWithShape="0"/>
              </a:effectLst>
              <a:latin typeface="Matura MT Script Capitals" pitchFamily="66" charset="0"/>
            </a:endParaRPr>
          </a:p>
        </p:txBody>
      </p:sp>
      <p:sp>
        <p:nvSpPr>
          <p:cNvPr id="10" name="Left Brace 9"/>
          <p:cNvSpPr/>
          <p:nvPr/>
        </p:nvSpPr>
        <p:spPr>
          <a:xfrm rot="16200000">
            <a:off x="9203251" y="4400714"/>
            <a:ext cx="841359" cy="1640908"/>
          </a:xfrm>
          <a:prstGeom prst="leftBrace">
            <a:avLst>
              <a:gd name="adj1" fmla="val 26065"/>
              <a:gd name="adj2" fmla="val 45118"/>
            </a:avLst>
          </a:prstGeom>
          <a:solidFill>
            <a:srgbClr val="FFFF00"/>
          </a:solidFill>
          <a:ln w="38100">
            <a:solidFill>
              <a:srgbClr val="FF99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Left Bracket 46"/>
          <p:cNvSpPr/>
          <p:nvPr/>
        </p:nvSpPr>
        <p:spPr>
          <a:xfrm rot="16200000">
            <a:off x="9958221" y="4547337"/>
            <a:ext cx="228599" cy="743725"/>
          </a:xfrm>
          <a:prstGeom prst="leftBracket">
            <a:avLst>
              <a:gd name="adj" fmla="val 81666"/>
            </a:avLst>
          </a:prstGeom>
          <a:solidFill>
            <a:srgbClr val="FFC000"/>
          </a:solidFill>
          <a:ln w="28575">
            <a:solidFill>
              <a:schemeClr val="accent5">
                <a:lumMod val="75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8897952" y="4674515"/>
            <a:ext cx="602664"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000" b="1" spc="150" dirty="0" smtClean="0">
                <a:ln w="11430"/>
                <a:solidFill>
                  <a:schemeClr val="tx1">
                    <a:lumMod val="75000"/>
                    <a:lumOff val="25000"/>
                  </a:schemeClr>
                </a:solidFill>
                <a:effectLst>
                  <a:outerShdw blurRad="25400" algn="tl" rotWithShape="0">
                    <a:srgbClr val="000000">
                      <a:alpha val="43000"/>
                    </a:srgbClr>
                  </a:outerShdw>
                </a:effectLst>
                <a:latin typeface="Comic Sans MS" pitchFamily="66" charset="0"/>
              </a:rPr>
              <a:t>#1</a:t>
            </a:r>
            <a:endParaRPr lang="en-CA" sz="2400" b="1" spc="150" dirty="0">
              <a:ln w="11430"/>
              <a:solidFill>
                <a:schemeClr val="tx1">
                  <a:lumMod val="75000"/>
                  <a:lumOff val="25000"/>
                </a:schemeClr>
              </a:solidFill>
              <a:effectLst>
                <a:outerShdw blurRad="25400" algn="tl" rotWithShape="0">
                  <a:srgbClr val="000000">
                    <a:alpha val="43000"/>
                  </a:srgbClr>
                </a:outerShdw>
              </a:effectLst>
              <a:latin typeface="Comic Sans MS" pitchFamily="66" charset="0"/>
            </a:endParaRPr>
          </a:p>
        </p:txBody>
      </p:sp>
      <p:sp>
        <p:nvSpPr>
          <p:cNvPr id="50" name="Rectangle 49"/>
          <p:cNvSpPr/>
          <p:nvPr/>
        </p:nvSpPr>
        <p:spPr>
          <a:xfrm>
            <a:off x="9735452" y="4598651"/>
            <a:ext cx="602664"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1200" b="1" spc="150" dirty="0" smtClean="0">
                <a:ln w="11430"/>
                <a:solidFill>
                  <a:schemeClr val="accent5">
                    <a:lumMod val="75000"/>
                  </a:schemeClr>
                </a:solidFill>
                <a:effectLst>
                  <a:outerShdw blurRad="25400" algn="tl" rotWithShape="0">
                    <a:srgbClr val="000000">
                      <a:alpha val="43000"/>
                    </a:srgbClr>
                  </a:outerShdw>
                </a:effectLst>
                <a:latin typeface="Comic Sans MS" pitchFamily="66" charset="0"/>
              </a:rPr>
              <a:t>#2</a:t>
            </a:r>
            <a:endParaRPr lang="en-CA" sz="1400" b="1" spc="150" dirty="0">
              <a:ln w="11430"/>
              <a:solidFill>
                <a:schemeClr val="accent5">
                  <a:lumMod val="75000"/>
                </a:schemeClr>
              </a:solidFill>
              <a:effectLst>
                <a:outerShdw blurRad="25400" algn="tl" rotWithShape="0">
                  <a:srgbClr val="000000">
                    <a:alpha val="43000"/>
                  </a:srgbClr>
                </a:outerShdw>
              </a:effectLst>
              <a:latin typeface="Comic Sans MS" pitchFamily="66" charset="0"/>
            </a:endParaRPr>
          </a:p>
        </p:txBody>
      </p:sp>
      <p:sp>
        <p:nvSpPr>
          <p:cNvPr id="51" name="TextBox 50"/>
          <p:cNvSpPr txBox="1"/>
          <p:nvPr/>
        </p:nvSpPr>
        <p:spPr>
          <a:xfrm>
            <a:off x="2840612" y="4895010"/>
            <a:ext cx="6527924" cy="646331"/>
          </a:xfrm>
          <a:prstGeom prst="rect">
            <a:avLst/>
          </a:prstGeom>
          <a:noFill/>
        </p:spPr>
        <p:txBody>
          <a:bodyPr wrap="square" rtlCol="0">
            <a:spAutoFit/>
          </a:bodyPr>
          <a:lstStyle/>
          <a:p>
            <a:r>
              <a:rPr lang="en-US" b="1" dirty="0" smtClean="0">
                <a:solidFill>
                  <a:schemeClr val="bg1"/>
                </a:solidFill>
                <a:latin typeface="Comic Sans MS" pitchFamily="66" charset="0"/>
              </a:rPr>
              <a:t>Two “evenings” on ONE 24 hour “sunset day” – </a:t>
            </a:r>
            <a:br>
              <a:rPr lang="en-US" b="1" dirty="0" smtClean="0">
                <a:solidFill>
                  <a:schemeClr val="bg1"/>
                </a:solidFill>
                <a:latin typeface="Comic Sans MS" pitchFamily="66" charset="0"/>
              </a:rPr>
            </a:br>
            <a:r>
              <a:rPr lang="en-US" b="1" dirty="0" smtClean="0">
                <a:solidFill>
                  <a:schemeClr val="bg1"/>
                </a:solidFill>
                <a:latin typeface="Comic Sans MS" pitchFamily="66" charset="0"/>
              </a:rPr>
              <a:t>neither one contains a mixture of light and darkness!</a:t>
            </a:r>
            <a:endParaRPr lang="en-US" b="1" dirty="0">
              <a:solidFill>
                <a:schemeClr val="bg1"/>
              </a:solidFill>
              <a:latin typeface="Comic Sans MS" pitchFamily="66" charset="0"/>
            </a:endParaRPr>
          </a:p>
        </p:txBody>
      </p:sp>
      <p:grpSp>
        <p:nvGrpSpPr>
          <p:cNvPr id="14" name="Group 13"/>
          <p:cNvGrpSpPr/>
          <p:nvPr/>
        </p:nvGrpSpPr>
        <p:grpSpPr>
          <a:xfrm>
            <a:off x="11049578" y="3708187"/>
            <a:ext cx="1132262" cy="1638937"/>
            <a:chOff x="11049578" y="3708187"/>
            <a:chExt cx="1132262" cy="1638937"/>
          </a:xfrm>
        </p:grpSpPr>
        <p:pic>
          <p:nvPicPr>
            <p:cNvPr id="52" name="Picture 8" descr="C:\Users\Rae\Desktop\Art on Desktop\white man clip art\3d white people\3d s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578" y="3708187"/>
              <a:ext cx="1132262" cy="15096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122730" y="5093208"/>
              <a:ext cx="1047367" cy="253916"/>
            </a:xfrm>
            <a:prstGeom prst="rect">
              <a:avLst/>
            </a:prstGeom>
            <a:noFill/>
          </p:spPr>
          <p:txBody>
            <a:bodyPr wrap="square" rtlCol="0">
              <a:spAutoFit/>
            </a:bodyPr>
            <a:lstStyle/>
            <a:p>
              <a:pPr algn="r"/>
              <a:r>
                <a:rPr lang="en-US" sz="1050" dirty="0" smtClean="0"/>
                <a:t>(See slide 12.)</a:t>
              </a:r>
              <a:endParaRPr lang="en-US" sz="1050" dirty="0"/>
            </a:p>
          </p:txBody>
        </p:sp>
      </p:grpSp>
    </p:spTree>
    <p:extLst>
      <p:ext uri="{BB962C8B-B14F-4D97-AF65-F5344CB8AC3E}">
        <p14:creationId xmlns:p14="http://schemas.microsoft.com/office/powerpoint/2010/main" val="3022545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00"/>
                                        <p:tgtEl>
                                          <p:spTgt spid="9"/>
                                        </p:tgtEl>
                                      </p:cBhvr>
                                    </p:animEffect>
                                    <p:anim calcmode="lin" valueType="num">
                                      <p:cBhvr>
                                        <p:cTn id="14" dur="1500" fill="hold"/>
                                        <p:tgtEl>
                                          <p:spTgt spid="9"/>
                                        </p:tgtEl>
                                        <p:attrNameLst>
                                          <p:attrName>ppt_x</p:attrName>
                                        </p:attrNameLst>
                                      </p:cBhvr>
                                      <p:tavLst>
                                        <p:tav tm="0">
                                          <p:val>
                                            <p:strVal val="#ppt_x"/>
                                          </p:val>
                                        </p:tav>
                                        <p:tav tm="100000">
                                          <p:val>
                                            <p:strVal val="#ppt_x"/>
                                          </p:val>
                                        </p:tav>
                                      </p:tavLst>
                                    </p:anim>
                                    <p:anim calcmode="lin" valueType="num">
                                      <p:cBhvr>
                                        <p:cTn id="15" dur="1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6">
                                            <p:txEl>
                                              <p:pRg st="0" end="0"/>
                                            </p:txEl>
                                          </p:spTgt>
                                        </p:tgtEl>
                                        <p:attrNameLst>
                                          <p:attrName>style.visibility</p:attrName>
                                        </p:attrNameLst>
                                      </p:cBhvr>
                                      <p:to>
                                        <p:strVal val="visible"/>
                                      </p:to>
                                    </p:set>
                                    <p:animEffect transition="in" filter="wipe(left)">
                                      <p:cBhvr>
                                        <p:cTn id="20" dur="1500"/>
                                        <p:tgtEl>
                                          <p:spTgt spid="46">
                                            <p:txEl>
                                              <p:pRg st="0" end="0"/>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500"/>
                                        <p:tgtEl>
                                          <p:spTgt spid="10"/>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circle(in)">
                                      <p:cBhvr>
                                        <p:cTn id="28" dur="20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6">
                                            <p:txEl>
                                              <p:pRg st="1" end="1"/>
                                            </p:txEl>
                                          </p:spTgt>
                                        </p:tgtEl>
                                        <p:attrNameLst>
                                          <p:attrName>style.visibility</p:attrName>
                                        </p:attrNameLst>
                                      </p:cBhvr>
                                      <p:to>
                                        <p:strVal val="visible"/>
                                      </p:to>
                                    </p:set>
                                    <p:animEffect transition="in" filter="wipe(left)">
                                      <p:cBhvr>
                                        <p:cTn id="33" dur="1500"/>
                                        <p:tgtEl>
                                          <p:spTgt spid="46">
                                            <p:txEl>
                                              <p:pRg st="1" end="1"/>
                                            </p:txEl>
                                          </p:spTgt>
                                        </p:tgtEl>
                                      </p:cBhvr>
                                    </p:animEffect>
                                  </p:childTnLst>
                                </p:cTn>
                              </p:par>
                            </p:childTnLst>
                          </p:cTn>
                        </p:par>
                        <p:par>
                          <p:cTn id="34" fill="hold">
                            <p:stCondLst>
                              <p:cond delay="1500"/>
                            </p:stCondLst>
                            <p:childTnLst>
                              <p:par>
                                <p:cTn id="35" presetID="2" presetClass="entr" presetSubtype="6"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1500" fill="hold"/>
                                        <p:tgtEl>
                                          <p:spTgt spid="47"/>
                                        </p:tgtEl>
                                        <p:attrNameLst>
                                          <p:attrName>ppt_x</p:attrName>
                                        </p:attrNameLst>
                                      </p:cBhvr>
                                      <p:tavLst>
                                        <p:tav tm="0">
                                          <p:val>
                                            <p:strVal val="1+#ppt_w/2"/>
                                          </p:val>
                                        </p:tav>
                                        <p:tav tm="100000">
                                          <p:val>
                                            <p:strVal val="#ppt_x"/>
                                          </p:val>
                                        </p:tav>
                                      </p:tavLst>
                                    </p:anim>
                                    <p:anim calcmode="lin" valueType="num">
                                      <p:cBhvr additive="base">
                                        <p:cTn id="38" dur="1500" fill="hold"/>
                                        <p:tgtEl>
                                          <p:spTgt spid="47"/>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6" presetClass="entr" presetSubtype="16"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ircle(in)">
                                      <p:cBhvr>
                                        <p:cTn id="42" dur="20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left)">
                                      <p:cBhvr>
                                        <p:cTn id="47" dur="3000"/>
                                        <p:tgtEl>
                                          <p:spTgt spid="71"/>
                                        </p:tgtEl>
                                      </p:cBhvr>
                                    </p:animEffect>
                                  </p:childTnLst>
                                </p:cTn>
                              </p:par>
                            </p:childTnLst>
                          </p:cTn>
                        </p:par>
                        <p:par>
                          <p:cTn id="48" fill="hold">
                            <p:stCondLst>
                              <p:cond delay="3000"/>
                            </p:stCondLst>
                            <p:childTnLst>
                              <p:par>
                                <p:cTn id="49" presetID="22" presetClass="entr" presetSubtype="8" fill="hold" nodeType="afterEffect">
                                  <p:stCondLst>
                                    <p:cond delay="1250"/>
                                  </p:stCondLst>
                                  <p:childTnLst>
                                    <p:set>
                                      <p:cBhvr>
                                        <p:cTn id="50" dur="1" fill="hold">
                                          <p:stCondLst>
                                            <p:cond delay="0"/>
                                          </p:stCondLst>
                                        </p:cTn>
                                        <p:tgtEl>
                                          <p:spTgt spid="51">
                                            <p:txEl>
                                              <p:pRg st="0" end="0"/>
                                            </p:txEl>
                                          </p:spTgt>
                                        </p:tgtEl>
                                        <p:attrNameLst>
                                          <p:attrName>style.visibility</p:attrName>
                                        </p:attrNameLst>
                                      </p:cBhvr>
                                      <p:to>
                                        <p:strVal val="visible"/>
                                      </p:to>
                                    </p:set>
                                    <p:animEffect transition="in" filter="wipe(left)">
                                      <p:cBhvr>
                                        <p:cTn id="51" dur="2000"/>
                                        <p:tgtEl>
                                          <p:spTgt spid="5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250"/>
                                        <p:tgtEl>
                                          <p:spTgt spid="6"/>
                                        </p:tgtEl>
                                      </p:cBhvr>
                                    </p:animEffect>
                                    <p:anim calcmode="lin" valueType="num">
                                      <p:cBhvr>
                                        <p:cTn id="57" dur="1250" fill="hold"/>
                                        <p:tgtEl>
                                          <p:spTgt spid="6"/>
                                        </p:tgtEl>
                                        <p:attrNameLst>
                                          <p:attrName>ppt_x</p:attrName>
                                        </p:attrNameLst>
                                      </p:cBhvr>
                                      <p:tavLst>
                                        <p:tav tm="0">
                                          <p:val>
                                            <p:strVal val="#ppt_x"/>
                                          </p:val>
                                        </p:tav>
                                        <p:tav tm="100000">
                                          <p:val>
                                            <p:strVal val="#ppt_x"/>
                                          </p:val>
                                        </p:tav>
                                      </p:tavLst>
                                    </p:anim>
                                    <p:anim calcmode="lin" valueType="num">
                                      <p:cBhvr>
                                        <p:cTn id="58" dur="1250" fill="hold"/>
                                        <p:tgtEl>
                                          <p:spTgt spid="6"/>
                                        </p:tgtEl>
                                        <p:attrNameLst>
                                          <p:attrName>ppt_y</p:attrName>
                                        </p:attrNameLst>
                                      </p:cBhvr>
                                      <p:tavLst>
                                        <p:tav tm="0">
                                          <p:val>
                                            <p:strVal val="#ppt_y+.1"/>
                                          </p:val>
                                        </p:tav>
                                        <p:tav tm="100000">
                                          <p:val>
                                            <p:strVal val="#ppt_y"/>
                                          </p:val>
                                        </p:tav>
                                      </p:tavLst>
                                    </p:anim>
                                  </p:childTnLst>
                                </p:cTn>
                              </p:par>
                            </p:childTnLst>
                          </p:cTn>
                        </p:par>
                        <p:par>
                          <p:cTn id="59" fill="hold">
                            <p:stCondLst>
                              <p:cond delay="1250"/>
                            </p:stCondLst>
                            <p:childTnLst>
                              <p:par>
                                <p:cTn id="60" presetID="8" presetClass="entr" presetSubtype="16"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diamond(in)">
                                      <p:cBhvr>
                                        <p:cTn id="6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1" grpId="0" animBg="1"/>
      <p:bldP spid="111" grpId="0"/>
      <p:bldP spid="9" grpId="0"/>
      <p:bldP spid="10" grpId="0" animBg="1"/>
      <p:bldP spid="47" grpId="0" animBg="1"/>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16778"/>
            <a:ext cx="12090400" cy="717942"/>
          </a:xfrm>
        </p:spPr>
        <p:txBody>
          <a:bodyPr>
            <a:normAutofit/>
            <a:scene3d>
              <a:camera prst="orthographicFront"/>
              <a:lightRig rig="threePt" dir="t"/>
            </a:scene3d>
            <a:sp3d extrusionH="57150">
              <a:bevelT w="38100" h="38100"/>
            </a:sp3d>
          </a:bodyPr>
          <a:lstStyle/>
          <a:p>
            <a:pPr algn="ctr"/>
            <a:r>
              <a:rPr lang="en-US" sz="4800" cap="none" dirty="0" smtClean="0">
                <a:ln w="12700">
                  <a:solidFill>
                    <a:schemeClr val="tx2">
                      <a:satMod val="155000"/>
                    </a:schemeClr>
                  </a:solidFill>
                  <a:prstDash val="solid"/>
                </a:ln>
                <a:solidFill>
                  <a:schemeClr val="accent5">
                    <a:lumMod val="60000"/>
                    <a:lumOff val="40000"/>
                  </a:schemeClr>
                </a:solidFill>
                <a:effectLst>
                  <a:outerShdw blurRad="41275" dist="20320" dir="1800000" algn="tl" rotWithShape="0">
                    <a:srgbClr val="000000">
                      <a:alpha val="40000"/>
                    </a:srgbClr>
                  </a:outerShdw>
                </a:effectLst>
              </a:rPr>
              <a:t>Traditional Beliefs </a:t>
            </a:r>
            <a:r>
              <a:rPr lang="en-US" sz="48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Aren’t Reliable!</a:t>
            </a:r>
            <a:endParaRPr lang="en-US" sz="4800" dirty="0"/>
          </a:p>
        </p:txBody>
      </p:sp>
      <p:sp>
        <p:nvSpPr>
          <p:cNvPr id="4" name="Content Placeholder 3"/>
          <p:cNvSpPr>
            <a:spLocks noGrp="1"/>
          </p:cNvSpPr>
          <p:nvPr>
            <p:ph sz="half" idx="1"/>
          </p:nvPr>
        </p:nvSpPr>
        <p:spPr>
          <a:xfrm>
            <a:off x="487680" y="1097280"/>
            <a:ext cx="11358880" cy="5913120"/>
          </a:xfrm>
        </p:spPr>
        <p:txBody>
          <a:bodyPr>
            <a:normAutofit fontScale="92500" lnSpcReduction="10000"/>
            <a:scene3d>
              <a:camera prst="orthographicFront"/>
              <a:lightRig rig="threePt" dir="t"/>
            </a:scene3d>
            <a:sp3d extrusionH="57150">
              <a:bevelT w="38100" h="38100" prst="angle"/>
            </a:sp3d>
          </a:bodyPr>
          <a:lstStyle/>
          <a:p>
            <a:r>
              <a:rPr lang="en-US" dirty="0" smtClean="0"/>
              <a:t>Before </a:t>
            </a:r>
            <a:r>
              <a:rPr lang="en-US" dirty="0"/>
              <a:t>“marrying” </a:t>
            </a:r>
            <a:r>
              <a:rPr lang="en-US" dirty="0" smtClean="0"/>
              <a:t>a </a:t>
            </a:r>
            <a:r>
              <a:rPr lang="en-US" dirty="0"/>
              <a:t>traditional belief of </a:t>
            </a:r>
            <a:r>
              <a:rPr lang="en-US" dirty="0" smtClean="0"/>
              <a:t>any scholar to the term </a:t>
            </a:r>
            <a:r>
              <a:rPr lang="en-US" dirty="0"/>
              <a:t>“between the </a:t>
            </a:r>
            <a:r>
              <a:rPr lang="en-US" b="1" dirty="0" err="1">
                <a:solidFill>
                  <a:srgbClr val="0070C0"/>
                </a:solidFill>
              </a:rPr>
              <a:t>evening</a:t>
            </a:r>
            <a:r>
              <a:rPr lang="en-US" b="1" dirty="0" err="1">
                <a:solidFill>
                  <a:srgbClr val="C00000"/>
                </a:solidFill>
              </a:rPr>
              <a:t>S</a:t>
            </a:r>
            <a:r>
              <a:rPr lang="en-US" dirty="0" smtClean="0"/>
              <a:t>” each must learn to unwrap what the Torah has to say first.</a:t>
            </a:r>
            <a:endParaRPr lang="en-US" dirty="0"/>
          </a:p>
          <a:p>
            <a:pPr marL="82296" indent="0" algn="ctr">
              <a:buNone/>
            </a:pPr>
            <a:r>
              <a:rPr lang="en-US" dirty="0" smtClean="0">
                <a:solidFill>
                  <a:schemeClr val="accent6"/>
                </a:solidFill>
                <a:latin typeface="Comic Sans MS" pitchFamily="66" charset="0"/>
              </a:rPr>
              <a:t>The study on Day of Atonement shows there is only </a:t>
            </a:r>
            <a:br>
              <a:rPr lang="en-US" dirty="0" smtClean="0">
                <a:solidFill>
                  <a:schemeClr val="accent6"/>
                </a:solidFill>
                <a:latin typeface="Comic Sans MS" pitchFamily="66" charset="0"/>
              </a:rPr>
            </a:br>
            <a:r>
              <a:rPr lang="en-US" b="1" u="sng" dirty="0" smtClean="0">
                <a:solidFill>
                  <a:schemeClr val="accent6"/>
                </a:solidFill>
                <a:latin typeface="Comic Sans MS" pitchFamily="66" charset="0"/>
              </a:rPr>
              <a:t>one</a:t>
            </a:r>
            <a:r>
              <a:rPr lang="en-US" b="1" dirty="0" smtClean="0">
                <a:solidFill>
                  <a:schemeClr val="accent6"/>
                </a:solidFill>
                <a:latin typeface="Comic Sans MS" pitchFamily="66" charset="0"/>
              </a:rPr>
              <a:t> “evening” </a:t>
            </a:r>
            <a:r>
              <a:rPr lang="en-US" dirty="0" smtClean="0">
                <a:solidFill>
                  <a:schemeClr val="accent6"/>
                </a:solidFill>
                <a:latin typeface="Comic Sans MS" pitchFamily="66" charset="0"/>
              </a:rPr>
              <a:t>in every 24 hour cycle.</a:t>
            </a:r>
            <a:endParaRPr lang="en-US" b="1" dirty="0">
              <a:solidFill>
                <a:schemeClr val="accent6"/>
              </a:solidFill>
              <a:latin typeface="Comic Sans MS" pitchFamily="66" charset="0"/>
            </a:endParaRPr>
          </a:p>
          <a:p>
            <a:pPr marL="82296" indent="0" algn="ctr">
              <a:buNone/>
            </a:pPr>
            <a:endParaRPr lang="en-US" sz="1000" dirty="0" smtClean="0"/>
          </a:p>
          <a:p>
            <a:pPr marL="82296" indent="0" algn="ctr">
              <a:buNone/>
            </a:pPr>
            <a:r>
              <a:rPr lang="en-US" dirty="0" smtClean="0"/>
              <a:t>Some teachings around </a:t>
            </a:r>
            <a:r>
              <a:rPr lang="en-US" dirty="0"/>
              <a:t>“between the </a:t>
            </a:r>
            <a:r>
              <a:rPr lang="en-US" b="1" dirty="0" err="1">
                <a:solidFill>
                  <a:srgbClr val="0070C0"/>
                </a:solidFill>
              </a:rPr>
              <a:t>evening</a:t>
            </a:r>
            <a:r>
              <a:rPr lang="en-US" b="1" dirty="0" err="1">
                <a:solidFill>
                  <a:srgbClr val="C00000"/>
                </a:solidFill>
              </a:rPr>
              <a:t>S</a:t>
            </a:r>
            <a:r>
              <a:rPr lang="en-US" dirty="0"/>
              <a:t>” </a:t>
            </a:r>
            <a:r>
              <a:rPr lang="en-US" dirty="0" smtClean="0"/>
              <a:t>include </a:t>
            </a:r>
            <a:br>
              <a:rPr lang="en-US" dirty="0" smtClean="0"/>
            </a:br>
            <a:r>
              <a:rPr lang="en-US" dirty="0" smtClean="0"/>
              <a:t>other </a:t>
            </a:r>
            <a:r>
              <a:rPr lang="en-US" dirty="0"/>
              <a:t>ideas such as a </a:t>
            </a:r>
            <a:r>
              <a:rPr lang="en-US" dirty="0">
                <a:solidFill>
                  <a:srgbClr val="C00000"/>
                </a:solidFill>
              </a:rPr>
              <a:t>“first evening” </a:t>
            </a:r>
            <a:r>
              <a:rPr lang="en-US" dirty="0"/>
              <a:t>and </a:t>
            </a:r>
            <a:r>
              <a:rPr lang="en-US" dirty="0">
                <a:solidFill>
                  <a:srgbClr val="C00000"/>
                </a:solidFill>
              </a:rPr>
              <a:t>“second evening” </a:t>
            </a:r>
            <a:r>
              <a:rPr lang="en-US" dirty="0" smtClean="0">
                <a:solidFill>
                  <a:srgbClr val="C00000"/>
                </a:solidFill>
              </a:rPr>
              <a:t/>
            </a:r>
            <a:br>
              <a:rPr lang="en-US" dirty="0" smtClean="0">
                <a:solidFill>
                  <a:srgbClr val="C00000"/>
                </a:solidFill>
              </a:rPr>
            </a:br>
            <a:r>
              <a:rPr lang="en-US" dirty="0" smtClean="0"/>
              <a:t>on </a:t>
            </a:r>
            <a:r>
              <a:rPr lang="en-US" dirty="0"/>
              <a:t>every preparation day before any </a:t>
            </a:r>
            <a:r>
              <a:rPr lang="en-US" dirty="0" smtClean="0"/>
              <a:t>Sabbath </a:t>
            </a:r>
            <a:r>
              <a:rPr lang="en-US" dirty="0" smtClean="0">
                <a:solidFill>
                  <a:srgbClr val="C00000"/>
                </a:solidFill>
              </a:rPr>
              <a:t>with provision </a:t>
            </a:r>
            <a:br>
              <a:rPr lang="en-US" dirty="0" smtClean="0">
                <a:solidFill>
                  <a:srgbClr val="C00000"/>
                </a:solidFill>
              </a:rPr>
            </a:br>
            <a:r>
              <a:rPr lang="en-US" dirty="0" smtClean="0">
                <a:solidFill>
                  <a:srgbClr val="C00000"/>
                </a:solidFill>
              </a:rPr>
              <a:t>for both </a:t>
            </a:r>
            <a:r>
              <a:rPr lang="en-US" dirty="0">
                <a:solidFill>
                  <a:srgbClr val="C00000"/>
                </a:solidFill>
              </a:rPr>
              <a:t>terms </a:t>
            </a:r>
            <a:r>
              <a:rPr lang="en-US" dirty="0" smtClean="0">
                <a:solidFill>
                  <a:srgbClr val="C00000"/>
                </a:solidFill>
              </a:rPr>
              <a:t>to </a:t>
            </a:r>
            <a:r>
              <a:rPr lang="en-US" dirty="0">
                <a:solidFill>
                  <a:srgbClr val="C00000"/>
                </a:solidFill>
              </a:rPr>
              <a:t>be contained in one 24 hour cycle.  </a:t>
            </a:r>
            <a:endParaRPr lang="en-US" dirty="0" smtClean="0">
              <a:solidFill>
                <a:srgbClr val="C00000"/>
              </a:solidFill>
            </a:endParaRPr>
          </a:p>
          <a:p>
            <a:r>
              <a:rPr lang="en-US" b="1" dirty="0" smtClean="0">
                <a:ln>
                  <a:solidFill>
                    <a:srgbClr val="002060"/>
                  </a:solidFill>
                </a:ln>
                <a:solidFill>
                  <a:srgbClr val="0070C0"/>
                </a:solidFill>
                <a:latin typeface="Rockwell" pitchFamily="18" charset="0"/>
              </a:rPr>
              <a:t>Do </a:t>
            </a:r>
            <a:r>
              <a:rPr lang="en-US" b="1" dirty="0">
                <a:ln>
                  <a:solidFill>
                    <a:srgbClr val="002060"/>
                  </a:solidFill>
                </a:ln>
                <a:solidFill>
                  <a:srgbClr val="0070C0"/>
                </a:solidFill>
                <a:latin typeface="Rockwell" pitchFamily="18" charset="0"/>
              </a:rPr>
              <a:t>the Scriptures speak of two </a:t>
            </a:r>
            <a:r>
              <a:rPr lang="en-US" b="1" dirty="0" smtClean="0">
                <a:ln>
                  <a:solidFill>
                    <a:srgbClr val="002060"/>
                  </a:solidFill>
                </a:ln>
                <a:solidFill>
                  <a:srgbClr val="0070C0"/>
                </a:solidFill>
                <a:latin typeface="Rockwell" pitchFamily="18" charset="0"/>
              </a:rPr>
              <a:t>evenings in </a:t>
            </a:r>
            <a:br>
              <a:rPr lang="en-US" b="1" dirty="0" smtClean="0">
                <a:ln>
                  <a:solidFill>
                    <a:srgbClr val="002060"/>
                  </a:solidFill>
                </a:ln>
                <a:solidFill>
                  <a:srgbClr val="0070C0"/>
                </a:solidFill>
                <a:latin typeface="Rockwell" pitchFamily="18" charset="0"/>
              </a:rPr>
            </a:br>
            <a:r>
              <a:rPr lang="en-US" b="1" dirty="0" smtClean="0">
                <a:ln>
                  <a:solidFill>
                    <a:srgbClr val="002060"/>
                  </a:solidFill>
                </a:ln>
                <a:solidFill>
                  <a:srgbClr val="0070C0"/>
                </a:solidFill>
                <a:latin typeface="Rockwell" pitchFamily="18" charset="0"/>
              </a:rPr>
              <a:t>any 24 </a:t>
            </a:r>
            <a:r>
              <a:rPr lang="en-US" b="1" dirty="0">
                <a:ln>
                  <a:solidFill>
                    <a:srgbClr val="002060"/>
                  </a:solidFill>
                </a:ln>
                <a:solidFill>
                  <a:srgbClr val="0070C0"/>
                </a:solidFill>
                <a:latin typeface="Rockwell" pitchFamily="18" charset="0"/>
              </a:rPr>
              <a:t>hour cycle as part of the definition for </a:t>
            </a:r>
            <a:r>
              <a:rPr lang="en-US" b="1" dirty="0" smtClean="0">
                <a:ln>
                  <a:solidFill>
                    <a:srgbClr val="002060"/>
                  </a:solidFill>
                </a:ln>
                <a:solidFill>
                  <a:srgbClr val="0070C0"/>
                </a:solidFill>
                <a:latin typeface="Rockwell" pitchFamily="18" charset="0"/>
              </a:rPr>
              <a:t/>
            </a:r>
            <a:br>
              <a:rPr lang="en-US" b="1" dirty="0" smtClean="0">
                <a:ln>
                  <a:solidFill>
                    <a:srgbClr val="002060"/>
                  </a:solidFill>
                </a:ln>
                <a:solidFill>
                  <a:srgbClr val="0070C0"/>
                </a:solidFill>
                <a:latin typeface="Rockwell" pitchFamily="18" charset="0"/>
              </a:rPr>
            </a:br>
            <a:r>
              <a:rPr lang="en-US" dirty="0" smtClean="0"/>
              <a:t>“</a:t>
            </a:r>
            <a:r>
              <a:rPr lang="en-US" dirty="0"/>
              <a:t>between the </a:t>
            </a:r>
            <a:r>
              <a:rPr lang="en-US" b="1" dirty="0" err="1">
                <a:solidFill>
                  <a:srgbClr val="0070C0"/>
                </a:solidFill>
              </a:rPr>
              <a:t>evening</a:t>
            </a:r>
            <a:r>
              <a:rPr lang="en-US" b="1" dirty="0" err="1">
                <a:solidFill>
                  <a:srgbClr val="C00000"/>
                </a:solidFill>
              </a:rPr>
              <a:t>S</a:t>
            </a:r>
            <a:r>
              <a:rPr lang="en-US" dirty="0" smtClean="0"/>
              <a:t>”?</a:t>
            </a:r>
          </a:p>
          <a:p>
            <a:endParaRPr lang="en-US" dirty="0"/>
          </a:p>
        </p:txBody>
      </p:sp>
      <p:pic>
        <p:nvPicPr>
          <p:cNvPr id="5" name="Picture 10" descr="C:\Users\Rae\Desktop\Art on Desktop\white man clip art\3d white people\quiz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3131" y="1879597"/>
            <a:ext cx="2824163" cy="2408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Rae\Desktop\Art on Desktop\white man clip art\3d white people\quiz tim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887" y="777080"/>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Rae\Desktop\Art on Desktop\white man clip art\agree thumbs up &amp; dow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887" y="6188710"/>
            <a:ext cx="2466976"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rt on Desktop - 1\All white man clip art\3d white people\ques mark sitting 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3131" y="4429760"/>
            <a:ext cx="1673685" cy="19256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Art on Desktop - 1\All white man clip art\3d white people\ques mark gol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3607" y="5261372"/>
            <a:ext cx="1303576" cy="1303576"/>
          </a:xfrm>
          <a:prstGeom prst="ellipse">
            <a:avLst/>
          </a:prstGeom>
          <a:ln w="190500" cap="rnd">
            <a:noFill/>
            <a:prstDash val="solid"/>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572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1" presetClass="entr" presetSubtype="1" fill="hold" nodeType="after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wheel(1)">
                                      <p:cBhvr>
                                        <p:cTn id="2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3" name="Picture 8" descr="C:\Users\Rae\Desktop\Art on Desktop\white man clip art\3d white people\3d s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258" y="3712162"/>
            <a:ext cx="1132262" cy="1509682"/>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10520085" y="3995106"/>
            <a:ext cx="393849"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71" name="Rectangle 70"/>
          <p:cNvSpPr/>
          <p:nvPr/>
        </p:nvSpPr>
        <p:spPr>
          <a:xfrm>
            <a:off x="2740632" y="3848976"/>
            <a:ext cx="7726210" cy="1414140"/>
          </a:xfrm>
          <a:prstGeom prst="rect">
            <a:avLst/>
          </a:prstGeom>
          <a:blipFill dpi="0" rotWithShape="1">
            <a:blip r:embed="rId5"/>
            <a:srcRect/>
            <a:stretch>
              <a:fillRect/>
            </a:stretch>
          </a:blipFill>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986880" y="4173548"/>
            <a:ext cx="3623808" cy="650240"/>
          </a:xfrm>
          <a:prstGeom prst="rect">
            <a:avLst/>
          </a:prstGeom>
          <a:solidFill>
            <a:schemeClr val="tx1"/>
          </a:solid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Day 1 Night</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79" name="Rectangle 78"/>
          <p:cNvSpPr/>
          <p:nvPr/>
        </p:nvSpPr>
        <p:spPr>
          <a:xfrm>
            <a:off x="2778877" y="3999042"/>
            <a:ext cx="322122"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80" name="Straight Connector 79"/>
          <p:cNvCxnSpPr/>
          <p:nvPr/>
        </p:nvCxnSpPr>
        <p:spPr>
          <a:xfrm>
            <a:off x="2740632" y="3429145"/>
            <a:ext cx="0" cy="1400052"/>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331737" y="2910639"/>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cxnSp>
        <p:nvCxnSpPr>
          <p:cNvPr id="88" name="Straight Connector 87"/>
          <p:cNvCxnSpPr/>
          <p:nvPr/>
        </p:nvCxnSpPr>
        <p:spPr>
          <a:xfrm>
            <a:off x="10952643" y="3750648"/>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6613726" y="4124091"/>
            <a:ext cx="325120" cy="697478"/>
          </a:xfrm>
          <a:prstGeom prst="rect">
            <a:avLst/>
          </a:prstGeom>
          <a:gradFill flip="none" rotWithShape="1">
            <a:gsLst>
              <a:gs pos="9000">
                <a:schemeClr val="tx1"/>
              </a:gs>
              <a:gs pos="18000">
                <a:srgbClr val="000082"/>
              </a:gs>
              <a:gs pos="31000">
                <a:srgbClr val="66008F"/>
              </a:gs>
              <a:gs pos="47000">
                <a:srgbClr val="BA0066"/>
              </a:gs>
              <a:gs pos="92000">
                <a:schemeClr val="accent2">
                  <a:lumMod val="60000"/>
                  <a:lumOff val="40000"/>
                </a:schemeClr>
              </a:gs>
              <a:gs pos="73000">
                <a:srgbClr val="FF8200"/>
              </a:gs>
            </a:gsLst>
            <a:lin ang="0" scaled="0"/>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100" name="Slide Number Placeholder 1"/>
          <p:cNvSpPr txBox="1">
            <a:spLocks/>
          </p:cNvSpPr>
          <p:nvPr/>
        </p:nvSpPr>
        <p:spPr>
          <a:xfrm>
            <a:off x="11803637" y="6890652"/>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70</a:t>
            </a:fld>
            <a:endParaRPr lang="en-US" dirty="0"/>
          </a:p>
        </p:txBody>
      </p:sp>
      <p:sp>
        <p:nvSpPr>
          <p:cNvPr id="101" name="Rectangle 100"/>
          <p:cNvSpPr/>
          <p:nvPr/>
        </p:nvSpPr>
        <p:spPr>
          <a:xfrm>
            <a:off x="63108" y="2352120"/>
            <a:ext cx="1328812" cy="4339650"/>
          </a:xfrm>
          <a:prstGeom prst="rect">
            <a:avLst/>
          </a:prstGeom>
        </p:spPr>
        <p:txBody>
          <a:bodyPr wrap="square">
            <a:spAutoFit/>
          </a:bodyPr>
          <a:lstStyle/>
          <a:p>
            <a:pPr algn="ctr"/>
            <a:r>
              <a:rPr lang="en-US" b="1" dirty="0" smtClean="0">
                <a:solidFill>
                  <a:schemeClr val="accent2">
                    <a:lumMod val="20000"/>
                    <a:lumOff val="80000"/>
                  </a:schemeClr>
                </a:solidFill>
              </a:rPr>
              <a:t> </a:t>
            </a:r>
            <a:r>
              <a:rPr lang="en-US" b="1" dirty="0" err="1" smtClean="0">
                <a:solidFill>
                  <a:schemeClr val="accent2">
                    <a:lumMod val="20000"/>
                    <a:lumOff val="80000"/>
                  </a:schemeClr>
                </a:solidFill>
              </a:rPr>
              <a:t>Exo</a:t>
            </a:r>
            <a:r>
              <a:rPr lang="en-US" b="1" dirty="0" smtClean="0">
                <a:solidFill>
                  <a:schemeClr val="accent2">
                    <a:lumMod val="20000"/>
                    <a:lumOff val="80000"/>
                  </a:schemeClr>
                </a:solidFill>
              </a:rPr>
              <a:t> 29:39 </a:t>
            </a:r>
            <a:br>
              <a:rPr lang="en-US" b="1" dirty="0" smtClean="0">
                <a:solidFill>
                  <a:schemeClr val="accent2">
                    <a:lumMod val="20000"/>
                    <a:lumOff val="80000"/>
                  </a:schemeClr>
                </a:solidFill>
              </a:rPr>
            </a:br>
            <a:r>
              <a:rPr lang="en-US" b="1" dirty="0" smtClean="0">
                <a:solidFill>
                  <a:schemeClr val="accent2">
                    <a:lumMod val="20000"/>
                    <a:lumOff val="80000"/>
                  </a:schemeClr>
                </a:solidFill>
              </a:rPr>
              <a:t>&amp;</a:t>
            </a:r>
            <a:br>
              <a:rPr lang="en-US" b="1" dirty="0" smtClean="0">
                <a:solidFill>
                  <a:schemeClr val="accent2">
                    <a:lumMod val="20000"/>
                    <a:lumOff val="80000"/>
                  </a:schemeClr>
                </a:solidFill>
              </a:rPr>
            </a:br>
            <a:r>
              <a:rPr lang="en-US" b="1" dirty="0" smtClean="0">
                <a:solidFill>
                  <a:schemeClr val="accent2">
                    <a:lumMod val="20000"/>
                    <a:lumOff val="80000"/>
                  </a:schemeClr>
                </a:solidFill>
              </a:rPr>
              <a:t>Num 28:4</a:t>
            </a:r>
          </a:p>
          <a:p>
            <a:pPr algn="ctr"/>
            <a:endParaRPr lang="en-US" b="1" dirty="0">
              <a:solidFill>
                <a:schemeClr val="accent2">
                  <a:lumMod val="20000"/>
                  <a:lumOff val="80000"/>
                </a:schemeClr>
              </a:solidFill>
            </a:endParaRPr>
          </a:p>
          <a:p>
            <a:pPr algn="ctr"/>
            <a:r>
              <a:rPr lang="en-US" dirty="0">
                <a:solidFill>
                  <a:schemeClr val="accent2">
                    <a:lumMod val="20000"/>
                    <a:lumOff val="80000"/>
                  </a:schemeClr>
                </a:solidFill>
              </a:rPr>
              <a:t>The one lamb shalt thou offer in the morning, and the other lamb shalt thou offer at </a:t>
            </a:r>
            <a:r>
              <a:rPr lang="en-US" dirty="0" smtClean="0">
                <a:solidFill>
                  <a:schemeClr val="accent2">
                    <a:lumMod val="20000"/>
                    <a:lumOff val="80000"/>
                  </a:schemeClr>
                </a:solidFill>
              </a:rPr>
              <a:t>even. </a:t>
            </a:r>
            <a:br>
              <a:rPr lang="en-US" dirty="0" smtClean="0">
                <a:solidFill>
                  <a:schemeClr val="accent2">
                    <a:lumMod val="20000"/>
                    <a:lumOff val="80000"/>
                  </a:schemeClr>
                </a:solidFill>
              </a:rPr>
            </a:br>
            <a:r>
              <a:rPr lang="en-US" sz="1200" i="1" dirty="0" smtClean="0">
                <a:solidFill>
                  <a:srgbClr val="99FF33"/>
                </a:solidFill>
              </a:rPr>
              <a:t>[between the</a:t>
            </a:r>
            <a:br>
              <a:rPr lang="en-US" sz="1200" i="1" dirty="0" smtClean="0">
                <a:solidFill>
                  <a:srgbClr val="99FF33"/>
                </a:solidFill>
              </a:rPr>
            </a:br>
            <a:r>
              <a:rPr lang="en-US" sz="1200" i="1" dirty="0" err="1" smtClean="0">
                <a:solidFill>
                  <a:srgbClr val="99FF33"/>
                </a:solidFill>
              </a:rPr>
              <a:t>eveningS</a:t>
            </a:r>
            <a:r>
              <a:rPr lang="en-US" sz="1200" i="1" dirty="0" smtClean="0">
                <a:solidFill>
                  <a:srgbClr val="99FF33"/>
                </a:solidFill>
              </a:rPr>
              <a:t>]</a:t>
            </a:r>
            <a:endParaRPr lang="en-US" i="1" dirty="0">
              <a:solidFill>
                <a:schemeClr val="accent2">
                  <a:lumMod val="20000"/>
                  <a:lumOff val="80000"/>
                </a:schemeClr>
              </a:solidFill>
            </a:endParaRPr>
          </a:p>
        </p:txBody>
      </p:sp>
      <p:sp>
        <p:nvSpPr>
          <p:cNvPr id="107" name="TextBox 106"/>
          <p:cNvSpPr txBox="1"/>
          <p:nvPr/>
        </p:nvSpPr>
        <p:spPr>
          <a:xfrm>
            <a:off x="3192749" y="3817106"/>
            <a:ext cx="7297881" cy="369332"/>
          </a:xfrm>
          <a:prstGeom prst="rect">
            <a:avLst/>
          </a:prstGeom>
          <a:noFill/>
        </p:spPr>
        <p:txBody>
          <a:bodyPr wrap="square" rtlCol="0">
            <a:spAutoFit/>
          </a:bodyPr>
          <a:lstStyle/>
          <a:p>
            <a:r>
              <a:rPr lang="en-US" dirty="0"/>
              <a:t> </a:t>
            </a:r>
            <a:r>
              <a:rPr lang="en-US" dirty="0" smtClean="0"/>
              <a:t>  </a:t>
            </a:r>
            <a:r>
              <a:rPr lang="en-US" sz="1600" b="1" dirty="0" smtClean="0">
                <a:solidFill>
                  <a:srgbClr val="002060"/>
                </a:solidFill>
                <a:effectLst>
                  <a:glow rad="127000">
                    <a:schemeClr val="bg1"/>
                  </a:glow>
                </a:effectLst>
                <a:latin typeface="Comic Sans MS" pitchFamily="66" charset="0"/>
              </a:rPr>
              <a:t>All sacrifices are on ONE 24 hour  “day” from sunset to sunset!</a:t>
            </a:r>
            <a:endParaRPr lang="en-US" sz="1600" b="1" dirty="0">
              <a:solidFill>
                <a:srgbClr val="002060"/>
              </a:solidFill>
              <a:effectLst>
                <a:glow rad="127000">
                  <a:schemeClr val="bg1"/>
                </a:glow>
              </a:effectLst>
              <a:latin typeface="Comic Sans MS" pitchFamily="66" charset="0"/>
            </a:endParaRPr>
          </a:p>
        </p:txBody>
      </p:sp>
      <p:sp>
        <p:nvSpPr>
          <p:cNvPr id="108" name="Rectangle 107"/>
          <p:cNvSpPr/>
          <p:nvPr/>
        </p:nvSpPr>
        <p:spPr>
          <a:xfrm>
            <a:off x="10490631" y="4185245"/>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a:ln w="11430"/>
                <a:solidFill>
                  <a:srgbClr val="F8F8F8"/>
                </a:solidFill>
                <a:effectLst>
                  <a:outerShdw blurRad="25400" algn="tl" rotWithShape="0">
                    <a:srgbClr val="000000">
                      <a:alpha val="43000"/>
                    </a:srgbClr>
                  </a:outerShdw>
                </a:effectLst>
                <a:latin typeface="Comic Sans MS" pitchFamily="66" charset="0"/>
              </a:rPr>
              <a:t>2</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09" name="Rectangle 108"/>
          <p:cNvSpPr/>
          <p:nvPr/>
        </p:nvSpPr>
        <p:spPr>
          <a:xfrm>
            <a:off x="6566869" y="4218666"/>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10" name="Rectangle 109"/>
          <p:cNvSpPr/>
          <p:nvPr/>
        </p:nvSpPr>
        <p:spPr>
          <a:xfrm>
            <a:off x="2699074" y="4246769"/>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11" name="Title 2"/>
          <p:cNvSpPr txBox="1">
            <a:spLocks/>
          </p:cNvSpPr>
          <p:nvPr/>
        </p:nvSpPr>
        <p:spPr>
          <a:xfrm>
            <a:off x="4679788" y="-14477"/>
            <a:ext cx="773344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000" b="1" dirty="0" smtClean="0">
                <a:ln>
                  <a:solidFill>
                    <a:srgbClr val="002060"/>
                  </a:solidFill>
                </a:ln>
                <a:solidFill>
                  <a:srgbClr val="C00000"/>
                </a:solidFill>
              </a:rPr>
              <a:t>A Sunset Calendar Scheme!</a:t>
            </a:r>
            <a:endParaRPr lang="en-US" sz="4000" b="1" dirty="0">
              <a:ln>
                <a:solidFill>
                  <a:srgbClr val="002060"/>
                </a:solidFill>
              </a:ln>
              <a:solidFill>
                <a:srgbClr val="C00000"/>
              </a:solidFill>
            </a:endParaRPr>
          </a:p>
        </p:txBody>
      </p:sp>
      <p:sp>
        <p:nvSpPr>
          <p:cNvPr id="112" name="Rectangle 111"/>
          <p:cNvSpPr/>
          <p:nvPr/>
        </p:nvSpPr>
        <p:spPr>
          <a:xfrm>
            <a:off x="7017788" y="4171254"/>
            <a:ext cx="3457855"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CA" sz="2800" b="1" dirty="0" smtClean="0">
                <a:ln w="11430"/>
                <a:solidFill>
                  <a:srgbClr val="0070C0"/>
                </a:solidFill>
                <a:effectLst>
                  <a:outerShdw blurRad="50800" dist="39000" dir="5460000" algn="tl">
                    <a:srgbClr val="000000">
                      <a:alpha val="38000"/>
                    </a:srgbClr>
                  </a:outerShdw>
                </a:effectLst>
                <a:latin typeface="Comic Sans MS" pitchFamily="66" charset="0"/>
              </a:rPr>
              <a:t>Day 1 Light</a:t>
            </a:r>
            <a:endParaRPr lang="en-CA" sz="2800" b="1" dirty="0">
              <a:ln w="11430"/>
              <a:solidFill>
                <a:srgbClr val="0070C0"/>
              </a:solidFill>
              <a:effectLst>
                <a:outerShdw blurRad="50800" dist="39000" dir="5460000" algn="tl">
                  <a:srgbClr val="000000">
                    <a:alpha val="38000"/>
                  </a:srgbClr>
                </a:outerShdw>
              </a:effectLst>
              <a:latin typeface="Comic Sans MS" pitchFamily="66" charset="0"/>
            </a:endParaRPr>
          </a:p>
        </p:txBody>
      </p:sp>
      <p:cxnSp>
        <p:nvCxnSpPr>
          <p:cNvPr id="87" name="Straight Connector 86"/>
          <p:cNvCxnSpPr/>
          <p:nvPr/>
        </p:nvCxnSpPr>
        <p:spPr>
          <a:xfrm>
            <a:off x="6978064" y="3271515"/>
            <a:ext cx="0" cy="1546828"/>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a:off x="10509928" y="2968218"/>
            <a:ext cx="110422" cy="385422"/>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10291973" y="2695881"/>
            <a:ext cx="180497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 Starts </a:t>
            </a:r>
            <a:br>
              <a:rPr lang="en-CA" sz="1600" b="1" dirty="0" smtClean="0">
                <a:solidFill>
                  <a:schemeClr val="accent5"/>
                </a:solidFill>
              </a:rPr>
            </a:br>
            <a:r>
              <a:rPr lang="en-CA" sz="1600" b="1" dirty="0" smtClean="0">
                <a:solidFill>
                  <a:schemeClr val="accent5"/>
                </a:solidFill>
              </a:rPr>
              <a:t>NEW Day</a:t>
            </a:r>
            <a:endParaRPr lang="en-CA" b="1" dirty="0">
              <a:solidFill>
                <a:schemeClr val="accent5"/>
              </a:solidFill>
            </a:endParaRPr>
          </a:p>
        </p:txBody>
      </p:sp>
      <p:cxnSp>
        <p:nvCxnSpPr>
          <p:cNvPr id="81" name="Straight Connector 80"/>
          <p:cNvCxnSpPr/>
          <p:nvPr/>
        </p:nvCxnSpPr>
        <p:spPr>
          <a:xfrm>
            <a:off x="10492246" y="3411031"/>
            <a:ext cx="1" cy="1408998"/>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5982840" y="4873163"/>
            <a:ext cx="1997710" cy="1620845"/>
            <a:chOff x="5982840" y="4873163"/>
            <a:chExt cx="1997710" cy="1620845"/>
          </a:xfrm>
        </p:grpSpPr>
        <p:sp>
          <p:nvSpPr>
            <p:cNvPr id="125" name="TextBox 124"/>
            <p:cNvSpPr txBox="1"/>
            <p:nvPr/>
          </p:nvSpPr>
          <p:spPr>
            <a:xfrm>
              <a:off x="5982840" y="5355235"/>
              <a:ext cx="1997710" cy="113877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96004B"/>
                  </a:solidFill>
                  <a:latin typeface="Comic Sans MS" pitchFamily="66" charset="0"/>
                </a:rPr>
                <a:t>1</a:t>
              </a:r>
              <a:r>
                <a:rPr lang="en-US" sz="1700" b="1" baseline="30000" dirty="0" smtClean="0">
                  <a:solidFill>
                    <a:srgbClr val="96004B"/>
                  </a:solidFill>
                  <a:latin typeface="Comic Sans MS" pitchFamily="66" charset="0"/>
                </a:rPr>
                <a:t>st</a:t>
              </a:r>
              <a:r>
                <a:rPr lang="en-US" sz="1700" b="1" dirty="0" smtClean="0">
                  <a:solidFill>
                    <a:srgbClr val="96004B"/>
                  </a:solidFill>
                  <a:latin typeface="Comic Sans MS" pitchFamily="66" charset="0"/>
                </a:rPr>
                <a:t>   Lamb:  </a:t>
              </a:r>
              <a:br>
                <a:rPr lang="en-US" sz="1700" b="1" dirty="0" smtClean="0">
                  <a:solidFill>
                    <a:srgbClr val="96004B"/>
                  </a:solidFill>
                  <a:latin typeface="Comic Sans MS" pitchFamily="66" charset="0"/>
                </a:rPr>
              </a:br>
              <a:r>
                <a:rPr lang="en-US" sz="1700" b="1" dirty="0" smtClean="0">
                  <a:solidFill>
                    <a:srgbClr val="96004B"/>
                  </a:solidFill>
                  <a:latin typeface="Comic Sans MS" pitchFamily="66" charset="0"/>
                </a:rPr>
                <a:t>morning sacrifice</a:t>
              </a:r>
              <a:br>
                <a:rPr lang="en-US" sz="1700" b="1" dirty="0" smtClean="0">
                  <a:solidFill>
                    <a:srgbClr val="96004B"/>
                  </a:solidFill>
                  <a:latin typeface="Comic Sans MS" pitchFamily="66" charset="0"/>
                </a:rPr>
              </a:br>
              <a:r>
                <a:rPr lang="en-US" sz="1700" b="1" dirty="0" smtClean="0">
                  <a:solidFill>
                    <a:srgbClr val="96004B"/>
                  </a:solidFill>
                  <a:latin typeface="Comic Sans MS" pitchFamily="66" charset="0"/>
                </a:rPr>
                <a:t>[was permanently moved]</a:t>
              </a:r>
              <a:endParaRPr lang="en-US" sz="1700" b="1" dirty="0">
                <a:solidFill>
                  <a:srgbClr val="96004B"/>
                </a:solidFill>
                <a:latin typeface="Comic Sans MS" pitchFamily="66" charset="0"/>
              </a:endParaRPr>
            </a:p>
          </p:txBody>
        </p:sp>
        <p:cxnSp>
          <p:nvCxnSpPr>
            <p:cNvPr id="126" name="Straight Arrow Connector 125"/>
            <p:cNvCxnSpPr/>
            <p:nvPr/>
          </p:nvCxnSpPr>
          <p:spPr>
            <a:xfrm flipV="1">
              <a:off x="6804917" y="4873163"/>
              <a:ext cx="0" cy="673134"/>
            </a:xfrm>
            <a:prstGeom prst="straightConnector1">
              <a:avLst/>
            </a:prstGeom>
            <a:ln w="57150">
              <a:solidFill>
                <a:srgbClr val="B83D68"/>
              </a:solidFill>
              <a:headEnd type="oval" w="med" len="med"/>
              <a:tailEnd type="triangle" w="med" len="med"/>
            </a:ln>
            <a:effectLst>
              <a:glow rad="1016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32" name="TextBox 29"/>
          <p:cNvSpPr txBox="1"/>
          <p:nvPr/>
        </p:nvSpPr>
        <p:spPr>
          <a:xfrm>
            <a:off x="-2778320" y="2048817"/>
            <a:ext cx="2638641" cy="919401"/>
          </a:xfrm>
          <a:prstGeom prst="roundRect">
            <a:avLst/>
          </a:prstGeom>
          <a:solidFill>
            <a:schemeClr val="accent1">
              <a:lumMod val="60000"/>
              <a:lumOff val="40000"/>
            </a:schemeClr>
          </a:solidFill>
          <a:ln w="57150">
            <a:solidFill>
              <a:srgbClr val="0070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002060"/>
                </a:solidFill>
                <a:effectLst>
                  <a:outerShdw blurRad="25400" algn="tl" rotWithShape="0">
                    <a:srgbClr val="000000">
                      <a:alpha val="43000"/>
                    </a:srgbClr>
                  </a:outerShdw>
                </a:effectLst>
                <a:latin typeface="Comic Sans MS" pitchFamily="66" charset="0"/>
              </a:rPr>
              <a:t>Remember: Yahuah knows the end from the beginning!</a:t>
            </a:r>
            <a:endParaRPr lang="en-US" sz="1600" b="1" spc="150" dirty="0">
              <a:ln w="11430"/>
              <a:solidFill>
                <a:srgbClr val="002060"/>
              </a:solidFill>
              <a:effectLst>
                <a:outerShdw blurRad="25400" algn="tl" rotWithShape="0">
                  <a:srgbClr val="000000">
                    <a:alpha val="43000"/>
                  </a:srgbClr>
                </a:outerShdw>
              </a:effectLst>
              <a:latin typeface="Comic Sans MS" pitchFamily="66" charset="0"/>
            </a:endParaRPr>
          </a:p>
        </p:txBody>
      </p:sp>
      <p:sp>
        <p:nvSpPr>
          <p:cNvPr id="45" name="Content Placeholder 3"/>
          <p:cNvSpPr txBox="1">
            <a:spLocks/>
          </p:cNvSpPr>
          <p:nvPr/>
        </p:nvSpPr>
        <p:spPr>
          <a:xfrm>
            <a:off x="5781041" y="868189"/>
            <a:ext cx="5863092" cy="2100029"/>
          </a:xfrm>
          <a:prstGeom prst="rect">
            <a:avLst/>
          </a:prstGeom>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buClr>
                <a:srgbClr val="002060"/>
              </a:buClr>
            </a:pPr>
            <a:r>
              <a:rPr lang="en-US" sz="2400" b="1" dirty="0" smtClean="0">
                <a:ln w="1905">
                  <a:noFill/>
                </a:ln>
                <a:solidFill>
                  <a:srgbClr val="96004B"/>
                </a:solidFill>
                <a:effectLst>
                  <a:innerShdw blurRad="69850" dist="43180" dir="5400000">
                    <a:srgbClr val="000000">
                      <a:alpha val="65000"/>
                    </a:srgbClr>
                  </a:innerShdw>
                </a:effectLst>
                <a:latin typeface="Comic Sans MS" pitchFamily="66" charset="0"/>
              </a:rPr>
              <a:t>2</a:t>
            </a:r>
            <a:r>
              <a:rPr lang="en-US" sz="2400" b="1" baseline="30000" dirty="0" smtClean="0">
                <a:ln w="1905">
                  <a:noFill/>
                </a:ln>
                <a:solidFill>
                  <a:srgbClr val="96004B"/>
                </a:solidFill>
                <a:effectLst>
                  <a:innerShdw blurRad="69850" dist="43180" dir="5400000">
                    <a:srgbClr val="000000">
                      <a:alpha val="65000"/>
                    </a:srgbClr>
                  </a:innerShdw>
                </a:effectLst>
                <a:latin typeface="Comic Sans MS" pitchFamily="66" charset="0"/>
              </a:rPr>
              <a:t>nd</a:t>
            </a:r>
            <a:r>
              <a:rPr lang="en-US" sz="2400" b="1" dirty="0" smtClean="0">
                <a:ln w="1905">
                  <a:noFill/>
                </a:ln>
                <a:solidFill>
                  <a:srgbClr val="96004B"/>
                </a:solidFill>
                <a:effectLst>
                  <a:innerShdw blurRad="69850" dist="43180" dir="5400000">
                    <a:srgbClr val="000000">
                      <a:alpha val="65000"/>
                    </a:srgbClr>
                  </a:innerShdw>
                </a:effectLst>
                <a:latin typeface="Comic Sans MS" pitchFamily="66" charset="0"/>
              </a:rPr>
              <a:t>:  The </a:t>
            </a:r>
            <a:r>
              <a:rPr lang="en-US" sz="2400" b="1" dirty="0">
                <a:ln w="1905">
                  <a:noFill/>
                </a:ln>
                <a:solidFill>
                  <a:srgbClr val="96004B"/>
                </a:solidFill>
                <a:effectLst>
                  <a:innerShdw blurRad="69850" dist="43180" dir="5400000">
                    <a:srgbClr val="000000">
                      <a:alpha val="65000"/>
                    </a:srgbClr>
                  </a:innerShdw>
                </a:effectLst>
                <a:latin typeface="Comic Sans MS" pitchFamily="66" charset="0"/>
              </a:rPr>
              <a:t>Morning sacrifice was moved from DAWN twilight to </a:t>
            </a:r>
            <a:r>
              <a:rPr lang="en-US" sz="2400" b="1" dirty="0" smtClean="0">
                <a:ln w="1905">
                  <a:noFill/>
                </a:ln>
                <a:solidFill>
                  <a:srgbClr val="96004B"/>
                </a:solidFill>
                <a:effectLst>
                  <a:innerShdw blurRad="69850" dist="43180" dir="5400000">
                    <a:srgbClr val="000000">
                      <a:alpha val="65000"/>
                    </a:srgbClr>
                  </a:innerShdw>
                </a:effectLst>
                <a:latin typeface="Comic Sans MS" pitchFamily="66" charset="0"/>
              </a:rPr>
              <a:t/>
            </a:r>
            <a:br>
              <a:rPr lang="en-US" sz="2400" b="1" dirty="0" smtClean="0">
                <a:ln w="1905">
                  <a:noFill/>
                </a:ln>
                <a:solidFill>
                  <a:srgbClr val="96004B"/>
                </a:solidFill>
                <a:effectLst>
                  <a:innerShdw blurRad="69850" dist="43180" dir="5400000">
                    <a:srgbClr val="000000">
                      <a:alpha val="65000"/>
                    </a:srgbClr>
                  </a:innerShdw>
                </a:effectLst>
                <a:latin typeface="Comic Sans MS" pitchFamily="66" charset="0"/>
              </a:rPr>
            </a:br>
            <a:r>
              <a:rPr lang="en-US" sz="2400" b="1" dirty="0" smtClean="0">
                <a:ln w="1905">
                  <a:noFill/>
                </a:ln>
                <a:solidFill>
                  <a:srgbClr val="96004B"/>
                </a:solidFill>
                <a:effectLst>
                  <a:innerShdw blurRad="69850" dist="43180" dir="5400000">
                    <a:srgbClr val="000000">
                      <a:alpha val="65000"/>
                    </a:srgbClr>
                  </a:innerShdw>
                </a:effectLst>
                <a:latin typeface="Comic Sans MS" pitchFamily="66" charset="0"/>
              </a:rPr>
              <a:t>the 3</a:t>
            </a:r>
            <a:r>
              <a:rPr lang="en-US" sz="2400" b="1" baseline="30000" dirty="0" smtClean="0">
                <a:ln w="1905">
                  <a:noFill/>
                </a:ln>
                <a:solidFill>
                  <a:srgbClr val="96004B"/>
                </a:solidFill>
                <a:effectLst>
                  <a:innerShdw blurRad="69850" dist="43180" dir="5400000">
                    <a:srgbClr val="000000">
                      <a:alpha val="65000"/>
                    </a:srgbClr>
                  </a:innerShdw>
                </a:effectLst>
                <a:latin typeface="Comic Sans MS" pitchFamily="66" charset="0"/>
              </a:rPr>
              <a:t>rd</a:t>
            </a:r>
            <a:r>
              <a:rPr lang="en-US" sz="2400" b="1" dirty="0" smtClean="0">
                <a:ln w="1905">
                  <a:noFill/>
                </a:ln>
                <a:solidFill>
                  <a:srgbClr val="96004B"/>
                </a:solidFill>
                <a:effectLst>
                  <a:innerShdw blurRad="69850" dist="43180" dir="5400000">
                    <a:srgbClr val="000000">
                      <a:alpha val="65000"/>
                    </a:srgbClr>
                  </a:innerShdw>
                </a:effectLst>
                <a:latin typeface="Comic Sans MS" pitchFamily="66" charset="0"/>
              </a:rPr>
              <a:t> </a:t>
            </a:r>
            <a:r>
              <a:rPr lang="en-US" sz="2400" b="1" dirty="0">
                <a:ln w="1905">
                  <a:noFill/>
                </a:ln>
                <a:solidFill>
                  <a:srgbClr val="96004B"/>
                </a:solidFill>
                <a:effectLst>
                  <a:innerShdw blurRad="69850" dist="43180" dir="5400000">
                    <a:srgbClr val="000000">
                      <a:alpha val="65000"/>
                    </a:srgbClr>
                  </a:innerShdw>
                </a:effectLst>
                <a:latin typeface="Comic Sans MS" pitchFamily="66" charset="0"/>
              </a:rPr>
              <a:t>hour </a:t>
            </a:r>
            <a:r>
              <a:rPr lang="en-US" sz="1800" b="1" dirty="0" smtClean="0">
                <a:ln w="1905">
                  <a:noFill/>
                </a:ln>
                <a:solidFill>
                  <a:srgbClr val="96004B"/>
                </a:solidFill>
                <a:effectLst>
                  <a:innerShdw blurRad="69850" dist="43180" dir="5400000">
                    <a:srgbClr val="000000">
                      <a:alpha val="65000"/>
                    </a:srgbClr>
                  </a:innerShdw>
                </a:effectLst>
                <a:latin typeface="Comic Sans MS" pitchFamily="66" charset="0"/>
              </a:rPr>
              <a:t>[9 </a:t>
            </a:r>
            <a:r>
              <a:rPr lang="en-US" sz="1800" b="1" dirty="0">
                <a:ln w="1905">
                  <a:noFill/>
                </a:ln>
                <a:solidFill>
                  <a:srgbClr val="96004B"/>
                </a:solidFill>
                <a:effectLst>
                  <a:innerShdw blurRad="69850" dist="43180" dir="5400000">
                    <a:srgbClr val="000000">
                      <a:alpha val="65000"/>
                    </a:srgbClr>
                  </a:innerShdw>
                </a:effectLst>
                <a:latin typeface="Comic Sans MS" pitchFamily="66" charset="0"/>
              </a:rPr>
              <a:t>AM Roman </a:t>
            </a:r>
            <a:r>
              <a:rPr lang="en-US" sz="1800" b="1" dirty="0" smtClean="0">
                <a:ln w="1905">
                  <a:noFill/>
                </a:ln>
                <a:solidFill>
                  <a:srgbClr val="96004B"/>
                </a:solidFill>
                <a:effectLst>
                  <a:innerShdw blurRad="69850" dist="43180" dir="5400000">
                    <a:srgbClr val="000000">
                      <a:alpha val="65000"/>
                    </a:srgbClr>
                  </a:innerShdw>
                </a:effectLst>
                <a:latin typeface="Comic Sans MS" pitchFamily="66" charset="0"/>
              </a:rPr>
              <a:t>time].  </a:t>
            </a:r>
            <a:r>
              <a:rPr lang="en-US" sz="2400" b="1" dirty="0" smtClean="0">
                <a:ln w="1905">
                  <a:solidFill>
                    <a:srgbClr val="002060"/>
                  </a:solidFill>
                </a:ln>
                <a:solidFill>
                  <a:srgbClr val="96004B"/>
                </a:solidFill>
                <a:effectLst>
                  <a:innerShdw blurRad="69850" dist="43180" dir="5400000">
                    <a:srgbClr val="000000">
                      <a:alpha val="65000"/>
                    </a:srgbClr>
                  </a:innerShdw>
                </a:effectLst>
                <a:latin typeface="Comic Sans MS" pitchFamily="66" charset="0"/>
              </a:rPr>
              <a:t/>
            </a:r>
            <a:br>
              <a:rPr lang="en-US" sz="2400" b="1" dirty="0" smtClean="0">
                <a:ln w="1905">
                  <a:solidFill>
                    <a:srgbClr val="002060"/>
                  </a:solidFill>
                </a:ln>
                <a:solidFill>
                  <a:srgbClr val="96004B"/>
                </a:solidFill>
                <a:effectLst>
                  <a:innerShdw blurRad="69850" dist="43180" dir="5400000">
                    <a:srgbClr val="000000">
                      <a:alpha val="65000"/>
                    </a:srgbClr>
                  </a:innerShdw>
                </a:effectLst>
                <a:latin typeface="Comic Sans MS" pitchFamily="66" charset="0"/>
              </a:rPr>
            </a:br>
            <a:r>
              <a:rPr lang="en-US" sz="1800" dirty="0" smtClean="0">
                <a:latin typeface="Comic Sans MS" pitchFamily="66" charset="0"/>
              </a:rPr>
              <a:t>(For convenience?)</a:t>
            </a:r>
            <a:endParaRPr lang="en-US" sz="1800" dirty="0">
              <a:latin typeface="Comic Sans MS" pitchFamily="66" charset="0"/>
            </a:endParaRPr>
          </a:p>
          <a:p>
            <a:pPr>
              <a:lnSpc>
                <a:spcPct val="120000"/>
              </a:lnSpc>
              <a:buClr>
                <a:srgbClr val="002060"/>
              </a:buClr>
            </a:pPr>
            <a:endParaRPr lang="en-US" sz="1400" dirty="0" smtClean="0">
              <a:solidFill>
                <a:srgbClr val="FF0000"/>
              </a:solidFill>
            </a:endParaRPr>
          </a:p>
        </p:txBody>
      </p:sp>
      <p:pic>
        <p:nvPicPr>
          <p:cNvPr id="2050" name="Picture 2" descr="F:\Art 2.8 Yah at 12\pharisees seated 8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5667" y="2320439"/>
            <a:ext cx="1988982" cy="13000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F:\Art 2.8 Yah at 12\pharisee 4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61440" y="203585"/>
            <a:ext cx="1936532" cy="29019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8" name="TextBox 37"/>
          <p:cNvSpPr txBox="1"/>
          <p:nvPr/>
        </p:nvSpPr>
        <p:spPr>
          <a:xfrm rot="20897383">
            <a:off x="2443329" y="181808"/>
            <a:ext cx="2515099" cy="1077218"/>
          </a:xfrm>
          <a:prstGeom prst="rect">
            <a:avLst/>
          </a:prstGeom>
          <a:noFill/>
        </p:spPr>
        <p:txBody>
          <a:bodyPr wrap="square" rtlCol="0">
            <a:prstTxWarp prst="textCanUp">
              <a:avLst>
                <a:gd name="adj" fmla="val 79896"/>
              </a:avLst>
            </a:prstTxWarp>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What were  </a:t>
            </a:r>
            <a:b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br>
            <a:r>
              <a:rPr lang="en-US" sz="20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 they up to? </a:t>
            </a:r>
            <a:endParaRPr lang="en-US" sz="1400" b="1" dirty="0">
              <a:ln w="11430"/>
              <a:solidFill>
                <a:srgbClr val="1E270B"/>
              </a:solidFill>
              <a:effectLst>
                <a:outerShdw blurRad="50800" dist="39000" dir="5460000" algn="tl">
                  <a:srgbClr val="000000">
                    <a:alpha val="38000"/>
                  </a:srgbClr>
                </a:outerShdw>
              </a:effectLst>
              <a:latin typeface="Comic Sans MS" pitchFamily="66" charset="0"/>
            </a:endParaRPr>
          </a:p>
        </p:txBody>
      </p:sp>
      <p:sp>
        <p:nvSpPr>
          <p:cNvPr id="84" name="Rectangle 83"/>
          <p:cNvSpPr/>
          <p:nvPr/>
        </p:nvSpPr>
        <p:spPr>
          <a:xfrm>
            <a:off x="2697588" y="2737079"/>
            <a:ext cx="1627564"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 Starts </a:t>
            </a:r>
            <a:br>
              <a:rPr lang="en-CA" sz="1600" b="1" dirty="0" smtClean="0">
                <a:solidFill>
                  <a:schemeClr val="accent5"/>
                </a:solidFill>
              </a:rPr>
            </a:br>
            <a:r>
              <a:rPr lang="en-CA" sz="1600" b="1" dirty="0" smtClean="0">
                <a:solidFill>
                  <a:schemeClr val="accent5"/>
                </a:solidFill>
              </a:rPr>
              <a:t>the Day</a:t>
            </a:r>
            <a:endParaRPr lang="en-CA" b="1" dirty="0">
              <a:solidFill>
                <a:schemeClr val="accent5"/>
              </a:solidFill>
            </a:endParaRPr>
          </a:p>
        </p:txBody>
      </p:sp>
      <p:sp>
        <p:nvSpPr>
          <p:cNvPr id="7" name="Striped Right Arrow 6"/>
          <p:cNvSpPr/>
          <p:nvPr/>
        </p:nvSpPr>
        <p:spPr>
          <a:xfrm>
            <a:off x="7980550" y="7071021"/>
            <a:ext cx="1896175" cy="315867"/>
          </a:xfrm>
          <a:prstGeom prst="stripedRightArrow">
            <a:avLst>
              <a:gd name="adj1" fmla="val 50000"/>
              <a:gd name="adj2" fmla="val 148069"/>
            </a:avLst>
          </a:prstGeom>
          <a:gradFill flip="none" rotWithShape="1">
            <a:gsLst>
              <a:gs pos="0">
                <a:srgbClr val="000082"/>
              </a:gs>
              <a:gs pos="30000">
                <a:srgbClr val="66008F"/>
              </a:gs>
              <a:gs pos="64999">
                <a:srgbClr val="BA0066"/>
              </a:gs>
              <a:gs pos="89999">
                <a:srgbClr val="FF0000"/>
              </a:gs>
            </a:gsLst>
            <a:lin ang="0" scaled="1"/>
            <a:tileRect/>
          </a:gradFill>
          <a:ln>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74522" y="1109030"/>
            <a:ext cx="2806718" cy="1421928"/>
          </a:xfrm>
          <a:prstGeom prst="rect">
            <a:avLst/>
          </a:prstGeom>
        </p:spPr>
        <p:txBody>
          <a:bodyPr wrap="square">
            <a:spAutoFit/>
          </a:bodyPr>
          <a:lstStyle/>
          <a:p>
            <a:pPr marL="82296" indent="0" algn="ctr">
              <a:lnSpc>
                <a:spcPct val="120000"/>
              </a:lnSpc>
              <a:buClr>
                <a:srgbClr val="002060"/>
              </a:buClr>
              <a:buNone/>
            </a:pPr>
            <a:r>
              <a:rPr lang="en-US" b="1" dirty="0" smtClean="0">
                <a:solidFill>
                  <a:srgbClr val="C00000"/>
                </a:solidFill>
                <a:latin typeface="MV Boli" pitchFamily="2" charset="0"/>
                <a:cs typeface="MV Boli" pitchFamily="2" charset="0"/>
              </a:rPr>
              <a:t>… Manipulating </a:t>
            </a:r>
            <a:r>
              <a:rPr lang="en-US" b="1" dirty="0">
                <a:solidFill>
                  <a:srgbClr val="C00000"/>
                </a:solidFill>
                <a:latin typeface="MV Boli" pitchFamily="2" charset="0"/>
                <a:cs typeface="MV Boli" pitchFamily="2" charset="0"/>
              </a:rPr>
              <a:t>the original intent for </a:t>
            </a:r>
            <a:r>
              <a:rPr lang="en-US" b="1" dirty="0" smtClean="0">
                <a:solidFill>
                  <a:srgbClr val="C00000"/>
                </a:solidFill>
                <a:latin typeface="MV Boli" pitchFamily="2" charset="0"/>
                <a:cs typeface="MV Boli" pitchFamily="2" charset="0"/>
              </a:rPr>
              <a:t/>
            </a:r>
            <a:br>
              <a:rPr lang="en-US" b="1" dirty="0" smtClean="0">
                <a:solidFill>
                  <a:srgbClr val="C00000"/>
                </a:solidFill>
                <a:latin typeface="MV Boli" pitchFamily="2" charset="0"/>
                <a:cs typeface="MV Boli" pitchFamily="2" charset="0"/>
              </a:rPr>
            </a:br>
            <a:r>
              <a:rPr lang="en-US" b="1" dirty="0" smtClean="0">
                <a:solidFill>
                  <a:srgbClr val="C00000"/>
                </a:solidFill>
                <a:latin typeface="MV Boli" pitchFamily="2" charset="0"/>
                <a:cs typeface="MV Boli" pitchFamily="2" charset="0"/>
              </a:rPr>
              <a:t>the </a:t>
            </a:r>
            <a:r>
              <a:rPr lang="en-US" b="1" dirty="0">
                <a:solidFill>
                  <a:srgbClr val="C00000"/>
                </a:solidFill>
                <a:latin typeface="MV Boli" pitchFamily="2" charset="0"/>
                <a:cs typeface="MV Boli" pitchFamily="2" charset="0"/>
              </a:rPr>
              <a:t>timeframe of </a:t>
            </a:r>
            <a:r>
              <a:rPr lang="en-US" b="1" dirty="0" smtClean="0">
                <a:solidFill>
                  <a:srgbClr val="C00000"/>
                </a:solidFill>
                <a:latin typeface="MV Boli" pitchFamily="2" charset="0"/>
                <a:cs typeface="MV Boli" pitchFamily="2" charset="0"/>
              </a:rPr>
              <a:t/>
            </a:r>
            <a:br>
              <a:rPr lang="en-US" b="1" dirty="0" smtClean="0">
                <a:solidFill>
                  <a:srgbClr val="C00000"/>
                </a:solidFill>
                <a:latin typeface="MV Boli" pitchFamily="2" charset="0"/>
                <a:cs typeface="MV Boli" pitchFamily="2" charset="0"/>
              </a:rPr>
            </a:br>
            <a:r>
              <a:rPr lang="en-US" b="1" dirty="0" smtClean="0">
                <a:solidFill>
                  <a:srgbClr val="C00000"/>
                </a:solidFill>
                <a:latin typeface="MV Boli" pitchFamily="2" charset="0"/>
                <a:cs typeface="MV Boli" pitchFamily="2" charset="0"/>
              </a:rPr>
              <a:t>the </a:t>
            </a:r>
            <a:r>
              <a:rPr lang="en-US" b="1" dirty="0">
                <a:solidFill>
                  <a:srgbClr val="C00000"/>
                </a:solidFill>
                <a:latin typeface="MV Boli" pitchFamily="2" charset="0"/>
                <a:cs typeface="MV Boli" pitchFamily="2" charset="0"/>
              </a:rPr>
              <a:t>sacrificial laws</a:t>
            </a:r>
            <a:r>
              <a:rPr lang="en-US" b="1" dirty="0">
                <a:solidFill>
                  <a:srgbClr val="C00000"/>
                </a:solidFill>
                <a:latin typeface="Comic Sans MS" pitchFamily="66" charset="0"/>
                <a:cs typeface="MV Boli" pitchFamily="2" charset="0"/>
              </a:rPr>
              <a:t>.</a:t>
            </a:r>
            <a:endParaRPr lang="en-US" b="1" dirty="0">
              <a:solidFill>
                <a:srgbClr val="C00000"/>
              </a:solidFill>
              <a:latin typeface="MV Boli" pitchFamily="2" charset="0"/>
              <a:cs typeface="MV Boli" pitchFamily="2" charset="0"/>
            </a:endParaRPr>
          </a:p>
        </p:txBody>
      </p:sp>
      <p:grpSp>
        <p:nvGrpSpPr>
          <p:cNvPr id="8" name="Group 7"/>
          <p:cNvGrpSpPr/>
          <p:nvPr/>
        </p:nvGrpSpPr>
        <p:grpSpPr>
          <a:xfrm>
            <a:off x="3945778" y="2389398"/>
            <a:ext cx="2312782" cy="1406554"/>
            <a:chOff x="3945778" y="2389398"/>
            <a:chExt cx="2312782" cy="1406554"/>
          </a:xfrm>
        </p:grpSpPr>
        <p:pic>
          <p:nvPicPr>
            <p:cNvPr id="1027" name="Picture 3" descr="F:\Art on Desktop - 1\All white man clip art\3d white people\keys trash 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679788" y="2389398"/>
              <a:ext cx="1299520" cy="122476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45778" y="3057288"/>
              <a:ext cx="2312782" cy="738664"/>
            </a:xfrm>
            <a:prstGeom prst="rect">
              <a:avLst/>
            </a:prstGeom>
            <a:noFill/>
          </p:spPr>
          <p:txBody>
            <a:bodyPr wrap="square" rtlCol="0">
              <a:spAutoFit/>
              <a:scene3d>
                <a:camera prst="orthographicFront"/>
                <a:lightRig rig="threePt" dir="t"/>
              </a:scene3d>
              <a:sp3d extrusionH="57150">
                <a:bevelT h="25400" prst="softRound"/>
              </a:sp3d>
            </a:bodyPr>
            <a:lstStyle/>
            <a:p>
              <a:r>
                <a:rPr lang="en-US" sz="1400" dirty="0" smtClean="0">
                  <a:solidFill>
                    <a:srgbClr val="FF0000"/>
                  </a:solidFill>
                </a:rPr>
                <a:t>“Taking away </a:t>
              </a:r>
              <a:br>
                <a:rPr lang="en-US" sz="1400" dirty="0" smtClean="0">
                  <a:solidFill>
                    <a:srgbClr val="FF0000"/>
                  </a:solidFill>
                </a:rPr>
              </a:br>
              <a:r>
                <a:rPr lang="en-US" sz="1400" dirty="0" smtClean="0">
                  <a:solidFill>
                    <a:srgbClr val="FF0000"/>
                  </a:solidFill>
                </a:rPr>
                <a:t>   the key of </a:t>
              </a:r>
              <a:br>
                <a:rPr lang="en-US" sz="1400" dirty="0" smtClean="0">
                  <a:solidFill>
                    <a:srgbClr val="FF0000"/>
                  </a:solidFill>
                </a:rPr>
              </a:br>
              <a:r>
                <a:rPr lang="en-US" sz="1400" dirty="0" smtClean="0">
                  <a:solidFill>
                    <a:srgbClr val="FF0000"/>
                  </a:solidFill>
                </a:rPr>
                <a:t>  knowledge.”  </a:t>
              </a:r>
              <a:r>
                <a:rPr lang="en-US" sz="1200" dirty="0" smtClean="0">
                  <a:solidFill>
                    <a:srgbClr val="0070C0"/>
                  </a:solidFill>
                </a:rPr>
                <a:t>Luke 11:52</a:t>
              </a:r>
              <a:endParaRPr lang="en-US" sz="1200" dirty="0">
                <a:solidFill>
                  <a:srgbClr val="0070C0"/>
                </a:solidFill>
              </a:endParaRPr>
            </a:p>
          </p:txBody>
        </p:sp>
      </p:grpSp>
      <p:cxnSp>
        <p:nvCxnSpPr>
          <p:cNvPr id="75" name="Straight Arrow Connector 74"/>
          <p:cNvCxnSpPr/>
          <p:nvPr/>
        </p:nvCxnSpPr>
        <p:spPr>
          <a:xfrm flipH="1">
            <a:off x="2735601" y="2956277"/>
            <a:ext cx="251279" cy="478307"/>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8803640" y="4852193"/>
            <a:ext cx="2030222" cy="1616025"/>
            <a:chOff x="9739376" y="4762785"/>
            <a:chExt cx="2030222" cy="1616025"/>
          </a:xfrm>
        </p:grpSpPr>
        <p:sp>
          <p:nvSpPr>
            <p:cNvPr id="44" name="TextBox 43"/>
            <p:cNvSpPr txBox="1"/>
            <p:nvPr/>
          </p:nvSpPr>
          <p:spPr>
            <a:xfrm>
              <a:off x="9739376" y="5240037"/>
              <a:ext cx="2030222" cy="113877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FF9900"/>
                  </a:solidFill>
                  <a:latin typeface="Comic Sans MS" pitchFamily="66" charset="0"/>
                </a:rPr>
                <a:t>2</a:t>
              </a:r>
              <a:r>
                <a:rPr lang="en-US" sz="1700" b="1" baseline="30000" dirty="0" smtClean="0">
                  <a:solidFill>
                    <a:srgbClr val="FF9900"/>
                  </a:solidFill>
                  <a:latin typeface="Comic Sans MS" pitchFamily="66" charset="0"/>
                </a:rPr>
                <a:t>nd </a:t>
              </a:r>
              <a:r>
                <a:rPr lang="en-US" sz="1700" b="1" dirty="0" smtClean="0">
                  <a:solidFill>
                    <a:srgbClr val="FF9900"/>
                  </a:solidFill>
                  <a:latin typeface="Comic Sans MS" pitchFamily="66" charset="0"/>
                </a:rPr>
                <a:t>  Lamb:  </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evening sacrifice</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[was permanently</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moved]</a:t>
              </a:r>
            </a:p>
          </p:txBody>
        </p:sp>
        <p:cxnSp>
          <p:nvCxnSpPr>
            <p:cNvPr id="47" name="Straight Arrow Connector 46"/>
            <p:cNvCxnSpPr/>
            <p:nvPr/>
          </p:nvCxnSpPr>
          <p:spPr>
            <a:xfrm flipH="1" flipV="1">
              <a:off x="10570705" y="4762785"/>
              <a:ext cx="12145" cy="679791"/>
            </a:xfrm>
            <a:prstGeom prst="straightConnector1">
              <a:avLst/>
            </a:prstGeom>
            <a:ln w="57150">
              <a:solidFill>
                <a:srgbClr val="FF9900"/>
              </a:solidFill>
              <a:headEnd type="oval" w="med" len="med"/>
              <a:tailEnd type="triangle" w="med" len="med"/>
            </a:ln>
            <a:effectLst>
              <a:glow rad="1016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49" name="Content Placeholder 3"/>
          <p:cNvSpPr txBox="1">
            <a:spLocks/>
          </p:cNvSpPr>
          <p:nvPr/>
        </p:nvSpPr>
        <p:spPr>
          <a:xfrm>
            <a:off x="1447978" y="5290710"/>
            <a:ext cx="4696277" cy="1518917"/>
          </a:xfrm>
          <a:prstGeom prst="rect">
            <a:avLst/>
          </a:prstGeom>
        </p:spPr>
        <p:txBody>
          <a:bodyPr>
            <a:normAutofit fontScale="92500" lnSpcReduction="20000"/>
            <a:scene3d>
              <a:camera prst="orthographicFront"/>
              <a:lightRig rig="threePt" dir="t"/>
            </a:scene3d>
            <a:sp3d extrusionH="57150">
              <a:bevelT w="38100" h="38100" prst="angle"/>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Clr>
                <a:srgbClr val="002060"/>
              </a:buClr>
              <a:buNone/>
            </a:pPr>
            <a:r>
              <a:rPr lang="en-US" sz="2200" b="1" dirty="0" smtClean="0">
                <a:ln>
                  <a:solidFill>
                    <a:schemeClr val="accent1">
                      <a:lumMod val="50000"/>
                    </a:schemeClr>
                  </a:solidFill>
                </a:ln>
                <a:solidFill>
                  <a:schemeClr val="accent1">
                    <a:lumMod val="60000"/>
                    <a:lumOff val="40000"/>
                  </a:schemeClr>
                </a:solidFill>
                <a:latin typeface="Ravie" pitchFamily="82" charset="0"/>
              </a:rPr>
              <a:t>Question</a:t>
            </a:r>
            <a:r>
              <a:rPr lang="en-US" sz="1800" dirty="0" smtClean="0">
                <a:ln>
                  <a:solidFill>
                    <a:schemeClr val="accent1">
                      <a:lumMod val="50000"/>
                    </a:schemeClr>
                  </a:solidFill>
                </a:ln>
                <a:solidFill>
                  <a:schemeClr val="accent1">
                    <a:lumMod val="60000"/>
                    <a:lumOff val="40000"/>
                  </a:schemeClr>
                </a:solidFill>
                <a:latin typeface="Ravie" pitchFamily="82" charset="0"/>
              </a:rPr>
              <a:t>:</a:t>
            </a:r>
            <a:r>
              <a:rPr lang="en-US" sz="1800" dirty="0" smtClean="0">
                <a:ln>
                  <a:solidFill>
                    <a:schemeClr val="accent1">
                      <a:lumMod val="50000"/>
                    </a:schemeClr>
                  </a:solidFill>
                </a:ln>
                <a:solidFill>
                  <a:schemeClr val="accent1">
                    <a:lumMod val="60000"/>
                    <a:lumOff val="40000"/>
                  </a:schemeClr>
                </a:solidFill>
              </a:rPr>
              <a:t>   </a:t>
            </a:r>
            <a:r>
              <a:rPr lang="en-US" sz="1800" dirty="0" smtClean="0">
                <a:solidFill>
                  <a:schemeClr val="accent3">
                    <a:lumMod val="75000"/>
                  </a:schemeClr>
                </a:solidFill>
                <a:latin typeface="Comic Sans MS" pitchFamily="66" charset="0"/>
              </a:rPr>
              <a:t>Why would </a:t>
            </a:r>
            <a:r>
              <a:rPr lang="en-US" sz="1800" b="1" dirty="0" smtClean="0">
                <a:solidFill>
                  <a:schemeClr val="tx1">
                    <a:lumMod val="75000"/>
                    <a:lumOff val="25000"/>
                  </a:schemeClr>
                </a:solidFill>
                <a:effectLst>
                  <a:glow rad="127000">
                    <a:srgbClr val="99FF33"/>
                  </a:glow>
                </a:effectLst>
                <a:latin typeface="Comic Sans MS" pitchFamily="66" charset="0"/>
              </a:rPr>
              <a:t>the priests bother to move the boqer sacrifice to </a:t>
            </a:r>
            <a:br>
              <a:rPr lang="en-US" sz="1800" b="1" dirty="0" smtClean="0">
                <a:solidFill>
                  <a:schemeClr val="tx1">
                    <a:lumMod val="75000"/>
                    <a:lumOff val="25000"/>
                  </a:schemeClr>
                </a:solidFill>
                <a:effectLst>
                  <a:glow rad="127000">
                    <a:srgbClr val="99FF33"/>
                  </a:glow>
                </a:effectLst>
                <a:latin typeface="Comic Sans MS" pitchFamily="66" charset="0"/>
              </a:rPr>
            </a:br>
            <a:r>
              <a:rPr lang="en-US" sz="1800" b="1" dirty="0" smtClean="0">
                <a:solidFill>
                  <a:schemeClr val="tx1">
                    <a:lumMod val="75000"/>
                    <a:lumOff val="25000"/>
                  </a:schemeClr>
                </a:solidFill>
                <a:effectLst>
                  <a:glow rad="127000">
                    <a:srgbClr val="99FF33"/>
                  </a:glow>
                </a:effectLst>
                <a:latin typeface="Comic Sans MS" pitchFamily="66" charset="0"/>
              </a:rPr>
              <a:t>mid-morning?</a:t>
            </a:r>
            <a:r>
              <a:rPr lang="en-US" sz="1800" dirty="0" smtClean="0">
                <a:solidFill>
                  <a:schemeClr val="tx1">
                    <a:lumMod val="75000"/>
                    <a:lumOff val="25000"/>
                  </a:schemeClr>
                </a:solidFill>
                <a:latin typeface="Comic Sans MS" pitchFamily="66" charset="0"/>
              </a:rPr>
              <a:t>  </a:t>
            </a:r>
            <a:r>
              <a:rPr lang="en-US" sz="1800" dirty="0" smtClean="0">
                <a:solidFill>
                  <a:schemeClr val="accent3">
                    <a:lumMod val="75000"/>
                  </a:schemeClr>
                </a:solidFill>
                <a:latin typeface="Comic Sans MS" pitchFamily="66" charset="0"/>
              </a:rPr>
              <a:t>Even on their ‘sunset day’ </a:t>
            </a:r>
            <a:br>
              <a:rPr lang="en-US" sz="1800" dirty="0" smtClean="0">
                <a:solidFill>
                  <a:schemeClr val="accent3">
                    <a:lumMod val="75000"/>
                  </a:schemeClr>
                </a:solidFill>
                <a:latin typeface="Comic Sans MS" pitchFamily="66" charset="0"/>
              </a:rPr>
            </a:br>
            <a:r>
              <a:rPr lang="en-US" sz="1800" dirty="0" smtClean="0">
                <a:solidFill>
                  <a:schemeClr val="accent3">
                    <a:lumMod val="75000"/>
                  </a:schemeClr>
                </a:solidFill>
                <a:latin typeface="Comic Sans MS" pitchFamily="66" charset="0"/>
              </a:rPr>
              <a:t>the morning sacrifice was still on “the </a:t>
            </a:r>
            <a:br>
              <a:rPr lang="en-US" sz="1800" dirty="0" smtClean="0">
                <a:solidFill>
                  <a:schemeClr val="accent3">
                    <a:lumMod val="75000"/>
                  </a:schemeClr>
                </a:solidFill>
                <a:latin typeface="Comic Sans MS" pitchFamily="66" charset="0"/>
              </a:rPr>
            </a:br>
            <a:r>
              <a:rPr lang="en-US" sz="1800" dirty="0" smtClean="0">
                <a:solidFill>
                  <a:schemeClr val="accent3">
                    <a:lumMod val="75000"/>
                  </a:schemeClr>
                </a:solidFill>
                <a:latin typeface="Comic Sans MS" pitchFamily="66" charset="0"/>
              </a:rPr>
              <a:t>same day” as THEIR EVENING sacrifice!</a:t>
            </a:r>
            <a:endParaRPr lang="en-US" sz="1400" dirty="0" smtClean="0">
              <a:solidFill>
                <a:srgbClr val="FF0000"/>
              </a:solidFill>
              <a:latin typeface="Comic Sans MS" pitchFamily="66" charset="0"/>
            </a:endParaRPr>
          </a:p>
        </p:txBody>
      </p:sp>
      <p:sp>
        <p:nvSpPr>
          <p:cNvPr id="3" name="Rectangle 2"/>
          <p:cNvSpPr/>
          <p:nvPr/>
        </p:nvSpPr>
        <p:spPr>
          <a:xfrm>
            <a:off x="1429881" y="6902528"/>
            <a:ext cx="6096000" cy="2862322"/>
          </a:xfrm>
          <a:prstGeom prst="rect">
            <a:avLst/>
          </a:prstGeom>
          <a:solidFill>
            <a:schemeClr val="accent2">
              <a:lumMod val="20000"/>
              <a:lumOff val="80000"/>
            </a:schemeClr>
          </a:solidFill>
        </p:spPr>
        <p:txBody>
          <a:bodyPr>
            <a:spAutoFit/>
          </a:bodyPr>
          <a:lstStyle/>
          <a:p>
            <a:r>
              <a:rPr lang="en-US" dirty="0" smtClean="0"/>
              <a:t>For Question Box above:  July 25/19 </a:t>
            </a:r>
            <a:r>
              <a:rPr lang="en-US" dirty="0" err="1" smtClean="0"/>
              <a:t>crf</a:t>
            </a:r>
            <a:r>
              <a:rPr lang="en-US" dirty="0" smtClean="0"/>
              <a:t> … I </a:t>
            </a:r>
            <a:r>
              <a:rPr lang="en-US" dirty="0"/>
              <a:t>placed this comment here because I believe they would have been challenged by the people why the morning sacrifice was at dawn, and the evening was mid-afternoon.  We have to remember the common people did NOT have a copy of the Torah - no way to check out what the priests were doing, or teaching, to see if they were following Torah.  I believe the boqer change was to "take away an awareness" or "common sense" from the people, so they could not come under judgment!!!  What else could it be?</a:t>
            </a:r>
          </a:p>
        </p:txBody>
      </p:sp>
    </p:spTree>
    <p:extLst>
      <p:ext uri="{BB962C8B-B14F-4D97-AF65-F5344CB8AC3E}">
        <p14:creationId xmlns:p14="http://schemas.microsoft.com/office/powerpoint/2010/main" val="2840229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1500"/>
                                        <p:tgtEl>
                                          <p:spTgt spid="45">
                                            <p:txEl>
                                              <p:pRg st="0" end="0"/>
                                            </p:txEl>
                                          </p:spTgt>
                                        </p:tgtEl>
                                      </p:cBhvr>
                                    </p:animEffect>
                                  </p:childTnLst>
                                </p:cTn>
                              </p:par>
                            </p:childTnLst>
                          </p:cTn>
                        </p:par>
                        <p:par>
                          <p:cTn id="8" fill="hold">
                            <p:stCondLst>
                              <p:cond delay="1500"/>
                            </p:stCondLst>
                            <p:childTnLst>
                              <p:par>
                                <p:cTn id="9" presetID="37" presetClass="path" presetSubtype="0" accel="50000" decel="50000" fill="hold" nodeType="afterEffect">
                                  <p:stCondLst>
                                    <p:cond delay="1000"/>
                                  </p:stCondLst>
                                  <p:childTnLst>
                                    <p:animMotion origin="layout" path="M -0.05012 -0.00231 L -0.01797 0.04696 C -0.01107 0.05829 -0.00117 0.065 0.00963 0.065 C 0.02174 0.065 0.03124 0.05829 0.03827 0.04696 L 0.07081 -0.00231 " pathEditMode="relative" rAng="0" ptsTypes="FffFF">
                                      <p:cBhvr>
                                        <p:cTn id="10" dur="2000" fill="hold"/>
                                        <p:tgtEl>
                                          <p:spTgt spid="5"/>
                                        </p:tgtEl>
                                        <p:attrNameLst>
                                          <p:attrName>ppt_x</p:attrName>
                                          <p:attrName>ppt_y</p:attrName>
                                        </p:attrNameLst>
                                      </p:cBhvr>
                                      <p:rCtr x="6040" y="3354"/>
                                    </p:animMotion>
                                  </p:childTnLst>
                                </p:cTn>
                              </p:par>
                            </p:childTnLst>
                          </p:cTn>
                        </p:par>
                        <p:par>
                          <p:cTn id="11" fill="hold">
                            <p:stCondLst>
                              <p:cond delay="4500"/>
                            </p:stCondLst>
                            <p:childTnLst>
                              <p:par>
                                <p:cTn id="12" presetID="22" presetClass="entr" presetSubtype="8" fill="hold" grpId="0"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wipe(left)">
                                      <p:cBhvr>
                                        <p:cTn id="14" dur="3000"/>
                                        <p:tgtEl>
                                          <p:spTgt spid="71"/>
                                        </p:tgtEl>
                                      </p:cBhvr>
                                    </p:animEffect>
                                  </p:childTnLst>
                                </p:cTn>
                              </p:par>
                            </p:childTnLst>
                          </p:cTn>
                        </p:par>
                        <p:par>
                          <p:cTn id="15" fill="hold">
                            <p:stCondLst>
                              <p:cond delay="7500"/>
                            </p:stCondLst>
                            <p:childTnLst>
                              <p:par>
                                <p:cTn id="16" presetID="22" presetClass="entr" presetSubtype="8" fill="hold" nodeType="afterEffect">
                                  <p:stCondLst>
                                    <p:cond delay="1000"/>
                                  </p:stCondLst>
                                  <p:childTnLst>
                                    <p:set>
                                      <p:cBhvr>
                                        <p:cTn id="17" dur="1" fill="hold">
                                          <p:stCondLst>
                                            <p:cond delay="0"/>
                                          </p:stCondLst>
                                        </p:cTn>
                                        <p:tgtEl>
                                          <p:spTgt spid="107">
                                            <p:txEl>
                                              <p:pRg st="0" end="0"/>
                                            </p:txEl>
                                          </p:spTgt>
                                        </p:tgtEl>
                                        <p:attrNameLst>
                                          <p:attrName>style.visibility</p:attrName>
                                        </p:attrNameLst>
                                      </p:cBhvr>
                                      <p:to>
                                        <p:strVal val="visible"/>
                                      </p:to>
                                    </p:set>
                                    <p:animEffect transition="in" filter="wipe(left)">
                                      <p:cBhvr>
                                        <p:cTn id="18" dur="1500"/>
                                        <p:tgtEl>
                                          <p:spTgt spid="1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9">
                                            <p:txEl>
                                              <p:pRg st="0" end="0"/>
                                            </p:txEl>
                                          </p:spTgt>
                                        </p:tgtEl>
                                        <p:attrNameLst>
                                          <p:attrName>style.visibility</p:attrName>
                                        </p:attrNameLst>
                                      </p:cBhvr>
                                      <p:to>
                                        <p:strVal val="visible"/>
                                      </p:to>
                                    </p:set>
                                    <p:animEffect transition="in" filter="wipe(left)">
                                      <p:cBhvr>
                                        <p:cTn id="23" dur="1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3" name="Picture 8" descr="C:\Users\Rae\Desktop\Art on Desktop\white man clip art\3d white people\3d s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256" y="4069656"/>
            <a:ext cx="1132262" cy="1509682"/>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10520083" y="4352600"/>
            <a:ext cx="393849"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71" name="Rectangle 70"/>
          <p:cNvSpPr/>
          <p:nvPr/>
        </p:nvSpPr>
        <p:spPr>
          <a:xfrm>
            <a:off x="2740630" y="4206470"/>
            <a:ext cx="7726210" cy="1414140"/>
          </a:xfrm>
          <a:prstGeom prst="rect">
            <a:avLst/>
          </a:prstGeom>
          <a:blipFill dpi="0" rotWithShape="1">
            <a:blip r:embed="rId5"/>
            <a:srcRect/>
            <a:stretch>
              <a:fillRect/>
            </a:stretch>
          </a:blipFill>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flipH="1">
            <a:off x="2735599" y="3313771"/>
            <a:ext cx="251279" cy="478307"/>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2986878" y="4541090"/>
            <a:ext cx="3623808" cy="650240"/>
          </a:xfrm>
          <a:prstGeom prst="rect">
            <a:avLst/>
          </a:prstGeom>
          <a:solidFill>
            <a:schemeClr val="tx1"/>
          </a:solid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Day 1 Night</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79" name="Rectangle 78"/>
          <p:cNvSpPr/>
          <p:nvPr/>
        </p:nvSpPr>
        <p:spPr>
          <a:xfrm>
            <a:off x="2778875" y="4374204"/>
            <a:ext cx="322122" cy="826388"/>
          </a:xfrm>
          <a:prstGeom prst="rect">
            <a:avLst/>
          </a:prstGeom>
          <a:gradFill>
            <a:gsLst>
              <a:gs pos="0">
                <a:srgbClr val="000000"/>
              </a:gs>
              <a:gs pos="32000">
                <a:srgbClr val="400040"/>
              </a:gs>
              <a:gs pos="88000">
                <a:srgbClr val="F27300"/>
              </a:gs>
              <a:gs pos="100000">
                <a:srgbClr val="FFBF00"/>
              </a:gs>
            </a:gsLst>
            <a:lin ang="10800000" scaled="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80" name="Straight Connector 79"/>
          <p:cNvCxnSpPr/>
          <p:nvPr/>
        </p:nvCxnSpPr>
        <p:spPr>
          <a:xfrm>
            <a:off x="2740630" y="3796799"/>
            <a:ext cx="0" cy="1400052"/>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088660" y="3268133"/>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84" name="Rectangle 83"/>
          <p:cNvSpPr/>
          <p:nvPr/>
        </p:nvSpPr>
        <p:spPr>
          <a:xfrm>
            <a:off x="2697586" y="3094573"/>
            <a:ext cx="1627564"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 Starts </a:t>
            </a:r>
            <a:br>
              <a:rPr lang="en-CA" sz="1600" b="1" dirty="0" smtClean="0">
                <a:solidFill>
                  <a:schemeClr val="accent5"/>
                </a:solidFill>
              </a:rPr>
            </a:br>
            <a:r>
              <a:rPr lang="en-CA" sz="1600" b="1" dirty="0" smtClean="0">
                <a:solidFill>
                  <a:schemeClr val="accent5"/>
                </a:solidFill>
              </a:rPr>
              <a:t>the Day</a:t>
            </a:r>
            <a:endParaRPr lang="en-CA" b="1" dirty="0">
              <a:solidFill>
                <a:schemeClr val="accent5"/>
              </a:solidFill>
            </a:endParaRPr>
          </a:p>
        </p:txBody>
      </p:sp>
      <p:cxnSp>
        <p:nvCxnSpPr>
          <p:cNvPr id="88" name="Straight Connector 87"/>
          <p:cNvCxnSpPr/>
          <p:nvPr/>
        </p:nvCxnSpPr>
        <p:spPr>
          <a:xfrm>
            <a:off x="10952641" y="4120842"/>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6606104" y="4496825"/>
            <a:ext cx="325120" cy="697478"/>
          </a:xfrm>
          <a:prstGeom prst="rect">
            <a:avLst/>
          </a:prstGeom>
          <a:gradFill flip="none" rotWithShape="1">
            <a:gsLst>
              <a:gs pos="9000">
                <a:schemeClr val="tx1"/>
              </a:gs>
              <a:gs pos="18000">
                <a:srgbClr val="000082"/>
              </a:gs>
              <a:gs pos="31000">
                <a:srgbClr val="66008F"/>
              </a:gs>
              <a:gs pos="47000">
                <a:srgbClr val="BA0066"/>
              </a:gs>
              <a:gs pos="92000">
                <a:schemeClr val="accent2">
                  <a:lumMod val="60000"/>
                  <a:lumOff val="40000"/>
                </a:schemeClr>
              </a:gs>
              <a:gs pos="73000">
                <a:srgbClr val="FF8200"/>
              </a:gs>
            </a:gsLst>
            <a:lin ang="0" scaled="0"/>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sp>
        <p:nvSpPr>
          <p:cNvPr id="100" name="Slide Number Placeholder 1"/>
          <p:cNvSpPr txBox="1">
            <a:spLocks/>
          </p:cNvSpPr>
          <p:nvPr/>
        </p:nvSpPr>
        <p:spPr>
          <a:xfrm>
            <a:off x="11803635" y="7248146"/>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71</a:t>
            </a:fld>
            <a:endParaRPr lang="en-US" dirty="0"/>
          </a:p>
        </p:txBody>
      </p:sp>
      <p:sp>
        <p:nvSpPr>
          <p:cNvPr id="101" name="Rectangle 100"/>
          <p:cNvSpPr/>
          <p:nvPr/>
        </p:nvSpPr>
        <p:spPr>
          <a:xfrm>
            <a:off x="26013" y="2324931"/>
            <a:ext cx="1328812" cy="4339650"/>
          </a:xfrm>
          <a:prstGeom prst="rect">
            <a:avLst/>
          </a:prstGeom>
        </p:spPr>
        <p:txBody>
          <a:bodyPr wrap="square">
            <a:spAutoFit/>
          </a:bodyPr>
          <a:lstStyle/>
          <a:p>
            <a:pPr algn="ctr"/>
            <a:r>
              <a:rPr lang="en-US" b="1" dirty="0" smtClean="0">
                <a:solidFill>
                  <a:schemeClr val="accent2">
                    <a:lumMod val="20000"/>
                    <a:lumOff val="80000"/>
                  </a:schemeClr>
                </a:solidFill>
              </a:rPr>
              <a:t> </a:t>
            </a:r>
            <a:r>
              <a:rPr lang="en-US" b="1" dirty="0" err="1" smtClean="0">
                <a:solidFill>
                  <a:schemeClr val="accent2">
                    <a:lumMod val="20000"/>
                    <a:lumOff val="80000"/>
                  </a:schemeClr>
                </a:solidFill>
              </a:rPr>
              <a:t>Exo</a:t>
            </a:r>
            <a:r>
              <a:rPr lang="en-US" b="1" dirty="0" smtClean="0">
                <a:solidFill>
                  <a:schemeClr val="accent2">
                    <a:lumMod val="20000"/>
                    <a:lumOff val="80000"/>
                  </a:schemeClr>
                </a:solidFill>
              </a:rPr>
              <a:t> 29:39 </a:t>
            </a:r>
            <a:br>
              <a:rPr lang="en-US" b="1" dirty="0" smtClean="0">
                <a:solidFill>
                  <a:schemeClr val="accent2">
                    <a:lumMod val="20000"/>
                    <a:lumOff val="80000"/>
                  </a:schemeClr>
                </a:solidFill>
              </a:rPr>
            </a:br>
            <a:r>
              <a:rPr lang="en-US" b="1" dirty="0" smtClean="0">
                <a:solidFill>
                  <a:schemeClr val="accent2">
                    <a:lumMod val="20000"/>
                    <a:lumOff val="80000"/>
                  </a:schemeClr>
                </a:solidFill>
              </a:rPr>
              <a:t>&amp;</a:t>
            </a:r>
            <a:br>
              <a:rPr lang="en-US" b="1" dirty="0" smtClean="0">
                <a:solidFill>
                  <a:schemeClr val="accent2">
                    <a:lumMod val="20000"/>
                    <a:lumOff val="80000"/>
                  </a:schemeClr>
                </a:solidFill>
              </a:rPr>
            </a:br>
            <a:r>
              <a:rPr lang="en-US" b="1" dirty="0" smtClean="0">
                <a:solidFill>
                  <a:schemeClr val="accent2">
                    <a:lumMod val="20000"/>
                    <a:lumOff val="80000"/>
                  </a:schemeClr>
                </a:solidFill>
              </a:rPr>
              <a:t>Num 28:4</a:t>
            </a:r>
          </a:p>
          <a:p>
            <a:pPr algn="ctr"/>
            <a:endParaRPr lang="en-US" b="1" dirty="0">
              <a:solidFill>
                <a:schemeClr val="accent2">
                  <a:lumMod val="20000"/>
                  <a:lumOff val="80000"/>
                </a:schemeClr>
              </a:solidFill>
            </a:endParaRPr>
          </a:p>
          <a:p>
            <a:pPr algn="ctr"/>
            <a:r>
              <a:rPr lang="en-US" dirty="0">
                <a:solidFill>
                  <a:schemeClr val="accent2">
                    <a:lumMod val="20000"/>
                    <a:lumOff val="80000"/>
                  </a:schemeClr>
                </a:solidFill>
              </a:rPr>
              <a:t>The one lamb shalt thou offer in the morning, and the other lamb shalt thou offer at </a:t>
            </a:r>
            <a:r>
              <a:rPr lang="en-US" dirty="0" smtClean="0">
                <a:solidFill>
                  <a:schemeClr val="accent2">
                    <a:lumMod val="20000"/>
                    <a:lumOff val="80000"/>
                  </a:schemeClr>
                </a:solidFill>
              </a:rPr>
              <a:t>even.</a:t>
            </a:r>
            <a:br>
              <a:rPr lang="en-US" dirty="0" smtClean="0">
                <a:solidFill>
                  <a:schemeClr val="accent2">
                    <a:lumMod val="20000"/>
                    <a:lumOff val="80000"/>
                  </a:schemeClr>
                </a:solidFill>
              </a:rPr>
            </a:br>
            <a:r>
              <a:rPr lang="en-US" sz="1200" i="1" dirty="0" smtClean="0">
                <a:solidFill>
                  <a:srgbClr val="99FF33"/>
                </a:solidFill>
              </a:rPr>
              <a:t>[</a:t>
            </a:r>
            <a:r>
              <a:rPr lang="en-US" sz="1200" i="1" dirty="0">
                <a:solidFill>
                  <a:srgbClr val="99FF33"/>
                </a:solidFill>
              </a:rPr>
              <a:t>between the</a:t>
            </a:r>
            <a:br>
              <a:rPr lang="en-US" sz="1200" i="1" dirty="0">
                <a:solidFill>
                  <a:srgbClr val="99FF33"/>
                </a:solidFill>
              </a:rPr>
            </a:br>
            <a:r>
              <a:rPr lang="en-US" sz="1200" i="1" dirty="0" err="1">
                <a:solidFill>
                  <a:srgbClr val="99FF33"/>
                </a:solidFill>
              </a:rPr>
              <a:t>eveningS</a:t>
            </a:r>
            <a:r>
              <a:rPr lang="en-US" sz="1200" i="1" dirty="0">
                <a:solidFill>
                  <a:srgbClr val="99FF33"/>
                </a:solidFill>
              </a:rPr>
              <a:t>]</a:t>
            </a:r>
            <a:endParaRPr lang="en-US" sz="1200" i="1" dirty="0">
              <a:solidFill>
                <a:schemeClr val="accent2">
                  <a:lumMod val="20000"/>
                  <a:lumOff val="80000"/>
                </a:schemeClr>
              </a:solidFill>
            </a:endParaRPr>
          </a:p>
        </p:txBody>
      </p:sp>
      <p:grpSp>
        <p:nvGrpSpPr>
          <p:cNvPr id="3" name="Group 2"/>
          <p:cNvGrpSpPr/>
          <p:nvPr/>
        </p:nvGrpSpPr>
        <p:grpSpPr>
          <a:xfrm>
            <a:off x="8839198" y="5222841"/>
            <a:ext cx="2030222" cy="1616025"/>
            <a:chOff x="9885680" y="4927377"/>
            <a:chExt cx="2030222" cy="1616025"/>
          </a:xfrm>
        </p:grpSpPr>
        <p:sp>
          <p:nvSpPr>
            <p:cNvPr id="104" name="TextBox 103"/>
            <p:cNvSpPr txBox="1"/>
            <p:nvPr/>
          </p:nvSpPr>
          <p:spPr>
            <a:xfrm>
              <a:off x="9885680" y="5404629"/>
              <a:ext cx="2030222" cy="113877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FF9900"/>
                  </a:solidFill>
                  <a:latin typeface="Comic Sans MS" pitchFamily="66" charset="0"/>
                </a:rPr>
                <a:t>2</a:t>
              </a:r>
              <a:r>
                <a:rPr lang="en-US" sz="1700" b="1" baseline="30000" dirty="0" smtClean="0">
                  <a:solidFill>
                    <a:srgbClr val="FF9900"/>
                  </a:solidFill>
                  <a:latin typeface="Comic Sans MS" pitchFamily="66" charset="0"/>
                </a:rPr>
                <a:t>nd </a:t>
              </a:r>
              <a:r>
                <a:rPr lang="en-US" sz="1700" b="1" dirty="0" smtClean="0">
                  <a:solidFill>
                    <a:srgbClr val="FF9900"/>
                  </a:solidFill>
                  <a:latin typeface="Comic Sans MS" pitchFamily="66" charset="0"/>
                </a:rPr>
                <a:t>  Lamb:  </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evening sacrifice</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[was permanently</a:t>
              </a:r>
              <a:br>
                <a:rPr lang="en-US" sz="1700" b="1" dirty="0" smtClean="0">
                  <a:solidFill>
                    <a:srgbClr val="FF9900"/>
                  </a:solidFill>
                  <a:latin typeface="Comic Sans MS" pitchFamily="66" charset="0"/>
                </a:rPr>
              </a:br>
              <a:r>
                <a:rPr lang="en-US" sz="1700" b="1" dirty="0" smtClean="0">
                  <a:solidFill>
                    <a:srgbClr val="FF9900"/>
                  </a:solidFill>
                  <a:latin typeface="Comic Sans MS" pitchFamily="66" charset="0"/>
                </a:rPr>
                <a:t>moved]</a:t>
              </a:r>
            </a:p>
          </p:txBody>
        </p:sp>
        <p:cxnSp>
          <p:nvCxnSpPr>
            <p:cNvPr id="106" name="Straight Arrow Connector 105"/>
            <p:cNvCxnSpPr/>
            <p:nvPr/>
          </p:nvCxnSpPr>
          <p:spPr>
            <a:xfrm flipH="1" flipV="1">
              <a:off x="10717009" y="4927377"/>
              <a:ext cx="12145" cy="679791"/>
            </a:xfrm>
            <a:prstGeom prst="straightConnector1">
              <a:avLst/>
            </a:prstGeom>
            <a:ln w="57150">
              <a:solidFill>
                <a:srgbClr val="FF9900"/>
              </a:solidFill>
              <a:headEnd type="oval" w="med" len="med"/>
              <a:tailEnd type="triangle" w="med" len="med"/>
            </a:ln>
            <a:effectLst>
              <a:glow rad="1016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07" name="TextBox 106"/>
          <p:cNvSpPr txBox="1"/>
          <p:nvPr/>
        </p:nvSpPr>
        <p:spPr>
          <a:xfrm>
            <a:off x="3192747" y="4174600"/>
            <a:ext cx="7297881" cy="369332"/>
          </a:xfrm>
          <a:prstGeom prst="rect">
            <a:avLst/>
          </a:prstGeom>
          <a:noFill/>
        </p:spPr>
        <p:txBody>
          <a:bodyPr wrap="square" rtlCol="0">
            <a:spAutoFit/>
          </a:bodyPr>
          <a:lstStyle/>
          <a:p>
            <a:r>
              <a:rPr lang="en-US" dirty="0" smtClean="0"/>
              <a:t> </a:t>
            </a:r>
            <a:r>
              <a:rPr lang="en-US" sz="1600" b="1" dirty="0" smtClean="0">
                <a:solidFill>
                  <a:srgbClr val="002060"/>
                </a:solidFill>
                <a:latin typeface="Comic Sans MS" pitchFamily="66" charset="0"/>
              </a:rPr>
              <a:t>Sacrifices are now on ONE 24 hour  “day” from sunset to sunset!</a:t>
            </a:r>
            <a:endParaRPr lang="en-US" sz="1600" b="1" dirty="0">
              <a:solidFill>
                <a:srgbClr val="002060"/>
              </a:solidFill>
              <a:latin typeface="Comic Sans MS" pitchFamily="66" charset="0"/>
            </a:endParaRPr>
          </a:p>
        </p:txBody>
      </p:sp>
      <p:sp>
        <p:nvSpPr>
          <p:cNvPr id="108" name="Rectangle 107"/>
          <p:cNvSpPr/>
          <p:nvPr/>
        </p:nvSpPr>
        <p:spPr>
          <a:xfrm>
            <a:off x="10490629" y="4542739"/>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a:ln w="11430"/>
                <a:solidFill>
                  <a:srgbClr val="F8F8F8"/>
                </a:solidFill>
                <a:effectLst>
                  <a:outerShdw blurRad="25400" algn="tl" rotWithShape="0">
                    <a:srgbClr val="000000">
                      <a:alpha val="43000"/>
                    </a:srgbClr>
                  </a:outerShdw>
                </a:effectLst>
                <a:latin typeface="Comic Sans MS" pitchFamily="66" charset="0"/>
              </a:rPr>
              <a:t>2</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09" name="Rectangle 108"/>
          <p:cNvSpPr/>
          <p:nvPr/>
        </p:nvSpPr>
        <p:spPr>
          <a:xfrm>
            <a:off x="6566867" y="4586208"/>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10" name="Rectangle 109"/>
          <p:cNvSpPr/>
          <p:nvPr/>
        </p:nvSpPr>
        <p:spPr>
          <a:xfrm>
            <a:off x="2711772" y="4614311"/>
            <a:ext cx="477047" cy="650240"/>
          </a:xfrm>
          <a:prstGeom prst="rect">
            <a:avLst/>
          </a:prstGeom>
          <a:noFill/>
          <a:ln>
            <a:no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extrusionH="57150">
              <a:bevelT w="27940" h="12700" prst="angle"/>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latin typeface="Comic Sans MS" pitchFamily="66" charset="0"/>
              </a:rPr>
              <a:t>1</a:t>
            </a:r>
            <a:endParaRPr lang="en-CA"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11" name="Title 2"/>
          <p:cNvSpPr txBox="1">
            <a:spLocks/>
          </p:cNvSpPr>
          <p:nvPr/>
        </p:nvSpPr>
        <p:spPr>
          <a:xfrm>
            <a:off x="1527220" y="4329"/>
            <a:ext cx="10496013"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rgbClr val="C00000"/>
                </a:solidFill>
              </a:rPr>
              <a:t>Awesome Thoughts to Ponder</a:t>
            </a:r>
            <a:endParaRPr lang="en-US" b="1" dirty="0">
              <a:ln>
                <a:solidFill>
                  <a:srgbClr val="002060"/>
                </a:solidFill>
              </a:ln>
              <a:solidFill>
                <a:srgbClr val="C00000"/>
              </a:solidFill>
            </a:endParaRPr>
          </a:p>
        </p:txBody>
      </p:sp>
      <p:sp>
        <p:nvSpPr>
          <p:cNvPr id="112" name="Rectangle 111"/>
          <p:cNvSpPr/>
          <p:nvPr/>
        </p:nvSpPr>
        <p:spPr>
          <a:xfrm>
            <a:off x="7017786" y="4528748"/>
            <a:ext cx="3457855"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CA" sz="2800" b="1" dirty="0" smtClean="0">
                <a:ln w="11430"/>
                <a:solidFill>
                  <a:srgbClr val="0070C0"/>
                </a:solidFill>
                <a:effectLst>
                  <a:outerShdw blurRad="50800" dist="39000" dir="5460000" algn="tl">
                    <a:srgbClr val="000000">
                      <a:alpha val="38000"/>
                    </a:srgbClr>
                  </a:outerShdw>
                </a:effectLst>
                <a:latin typeface="Comic Sans MS" pitchFamily="66" charset="0"/>
              </a:rPr>
              <a:t>Day 1 Light</a:t>
            </a:r>
            <a:endParaRPr lang="en-CA" sz="2800" b="1" dirty="0">
              <a:ln w="11430"/>
              <a:solidFill>
                <a:srgbClr val="0070C0"/>
              </a:solidFill>
              <a:effectLst>
                <a:outerShdw blurRad="50800" dist="39000" dir="5460000" algn="tl">
                  <a:srgbClr val="000000">
                    <a:alpha val="38000"/>
                  </a:srgbClr>
                </a:outerShdw>
              </a:effectLst>
              <a:latin typeface="Comic Sans MS" pitchFamily="66" charset="0"/>
            </a:endParaRPr>
          </a:p>
        </p:txBody>
      </p:sp>
      <p:cxnSp>
        <p:nvCxnSpPr>
          <p:cNvPr id="87" name="Straight Connector 86"/>
          <p:cNvCxnSpPr/>
          <p:nvPr/>
        </p:nvCxnSpPr>
        <p:spPr>
          <a:xfrm>
            <a:off x="6978062" y="3629009"/>
            <a:ext cx="0" cy="1546828"/>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a:off x="10509926" y="3325712"/>
            <a:ext cx="110422" cy="385422"/>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10291971" y="3053375"/>
            <a:ext cx="180497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 Starts </a:t>
            </a:r>
            <a:br>
              <a:rPr lang="en-CA" sz="1600" b="1" dirty="0" smtClean="0">
                <a:solidFill>
                  <a:schemeClr val="accent5"/>
                </a:solidFill>
              </a:rPr>
            </a:br>
            <a:r>
              <a:rPr lang="en-CA" sz="1600" b="1" dirty="0" smtClean="0">
                <a:solidFill>
                  <a:schemeClr val="accent5"/>
                </a:solidFill>
              </a:rPr>
              <a:t>NEW Day</a:t>
            </a:r>
            <a:endParaRPr lang="en-CA" b="1" dirty="0">
              <a:solidFill>
                <a:schemeClr val="accent5"/>
              </a:solidFill>
            </a:endParaRPr>
          </a:p>
        </p:txBody>
      </p:sp>
      <p:cxnSp>
        <p:nvCxnSpPr>
          <p:cNvPr id="81" name="Straight Connector 80"/>
          <p:cNvCxnSpPr/>
          <p:nvPr/>
        </p:nvCxnSpPr>
        <p:spPr>
          <a:xfrm>
            <a:off x="10492244" y="3760905"/>
            <a:ext cx="1" cy="1408998"/>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856598" y="5230657"/>
            <a:ext cx="1997710" cy="1620845"/>
            <a:chOff x="6856600" y="4873163"/>
            <a:chExt cx="1997710" cy="1620845"/>
          </a:xfrm>
        </p:grpSpPr>
        <p:sp>
          <p:nvSpPr>
            <p:cNvPr id="125" name="TextBox 124"/>
            <p:cNvSpPr txBox="1"/>
            <p:nvPr/>
          </p:nvSpPr>
          <p:spPr>
            <a:xfrm>
              <a:off x="6856600" y="5355235"/>
              <a:ext cx="1997710" cy="113877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1700" b="1" dirty="0" smtClean="0">
                  <a:solidFill>
                    <a:srgbClr val="96004B"/>
                  </a:solidFill>
                  <a:latin typeface="Comic Sans MS" pitchFamily="66" charset="0"/>
                </a:rPr>
                <a:t>1</a:t>
              </a:r>
              <a:r>
                <a:rPr lang="en-US" sz="1700" b="1" baseline="30000" dirty="0" smtClean="0">
                  <a:solidFill>
                    <a:srgbClr val="96004B"/>
                  </a:solidFill>
                  <a:latin typeface="Comic Sans MS" pitchFamily="66" charset="0"/>
                </a:rPr>
                <a:t>st</a:t>
              </a:r>
              <a:r>
                <a:rPr lang="en-US" sz="1700" b="1" dirty="0" smtClean="0">
                  <a:solidFill>
                    <a:srgbClr val="96004B"/>
                  </a:solidFill>
                  <a:latin typeface="Comic Sans MS" pitchFamily="66" charset="0"/>
                </a:rPr>
                <a:t>   Lamb:  </a:t>
              </a:r>
              <a:br>
                <a:rPr lang="en-US" sz="1700" b="1" dirty="0" smtClean="0">
                  <a:solidFill>
                    <a:srgbClr val="96004B"/>
                  </a:solidFill>
                  <a:latin typeface="Comic Sans MS" pitchFamily="66" charset="0"/>
                </a:rPr>
              </a:br>
              <a:r>
                <a:rPr lang="en-US" sz="1700" b="1" dirty="0" smtClean="0">
                  <a:solidFill>
                    <a:srgbClr val="96004B"/>
                  </a:solidFill>
                  <a:latin typeface="Comic Sans MS" pitchFamily="66" charset="0"/>
                </a:rPr>
                <a:t>morning sacrifice</a:t>
              </a:r>
              <a:br>
                <a:rPr lang="en-US" sz="1700" b="1" dirty="0" smtClean="0">
                  <a:solidFill>
                    <a:srgbClr val="96004B"/>
                  </a:solidFill>
                  <a:latin typeface="Comic Sans MS" pitchFamily="66" charset="0"/>
                </a:rPr>
              </a:br>
              <a:r>
                <a:rPr lang="en-US" sz="1700" b="1" dirty="0" smtClean="0">
                  <a:solidFill>
                    <a:srgbClr val="96004B"/>
                  </a:solidFill>
                  <a:latin typeface="Comic Sans MS" pitchFamily="66" charset="0"/>
                </a:rPr>
                <a:t>[was permanently moved]</a:t>
              </a:r>
              <a:endParaRPr lang="en-US" sz="1700" b="1" dirty="0">
                <a:solidFill>
                  <a:srgbClr val="96004B"/>
                </a:solidFill>
                <a:latin typeface="Comic Sans MS" pitchFamily="66" charset="0"/>
              </a:endParaRPr>
            </a:p>
          </p:txBody>
        </p:sp>
        <p:cxnSp>
          <p:nvCxnSpPr>
            <p:cNvPr id="126" name="Straight Arrow Connector 125"/>
            <p:cNvCxnSpPr/>
            <p:nvPr/>
          </p:nvCxnSpPr>
          <p:spPr>
            <a:xfrm flipV="1">
              <a:off x="7678677" y="4873163"/>
              <a:ext cx="0" cy="673134"/>
            </a:xfrm>
            <a:prstGeom prst="straightConnector1">
              <a:avLst/>
            </a:prstGeom>
            <a:ln w="57150">
              <a:solidFill>
                <a:srgbClr val="B83D68"/>
              </a:solidFill>
              <a:headEnd type="oval" w="med" len="med"/>
              <a:tailEnd type="triangle" w="med" len="med"/>
            </a:ln>
            <a:effectLst>
              <a:glow rad="1016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31" name="TextBox 29"/>
          <p:cNvSpPr txBox="1"/>
          <p:nvPr/>
        </p:nvSpPr>
        <p:spPr>
          <a:xfrm>
            <a:off x="6389215" y="1629014"/>
            <a:ext cx="5512098" cy="1328023"/>
          </a:xfrm>
          <a:prstGeom prst="roundRect">
            <a:avLst/>
          </a:prstGeom>
          <a:solidFill>
            <a:schemeClr val="tx2">
              <a:lumMod val="75000"/>
            </a:schemeClr>
          </a:solidFill>
          <a:ln w="57150">
            <a:solidFill>
              <a:schemeClr val="tx2">
                <a:lumMod val="60000"/>
                <a:lumOff val="40000"/>
              </a:schemeClr>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spc="150" dirty="0" smtClean="0">
                <a:ln w="11430"/>
                <a:solidFill>
                  <a:srgbClr val="F8F8F8"/>
                </a:solidFill>
                <a:effectLst>
                  <a:outerShdw blurRad="25400" algn="tl" rotWithShape="0">
                    <a:srgbClr val="000000">
                      <a:alpha val="43000"/>
                    </a:srgbClr>
                  </a:outerShdw>
                </a:effectLst>
                <a:latin typeface="Comic Sans MS" pitchFamily="66" charset="0"/>
              </a:rPr>
              <a:t>This “between the </a:t>
            </a:r>
            <a:r>
              <a:rPr lang="en-US" b="1" spc="150" dirty="0" err="1" smtClean="0">
                <a:ln w="11430"/>
                <a:solidFill>
                  <a:srgbClr val="00B0F0"/>
                </a:solidFill>
                <a:effectLst>
                  <a:outerShdw blurRad="25400" algn="tl" rotWithShape="0">
                    <a:srgbClr val="000000">
                      <a:alpha val="43000"/>
                    </a:srgbClr>
                  </a:outerShdw>
                </a:effectLst>
                <a:latin typeface="Comic Sans MS" pitchFamily="66" charset="0"/>
              </a:rPr>
              <a:t>evening</a:t>
            </a:r>
            <a:r>
              <a:rPr lang="en-US" b="1" spc="150" dirty="0" err="1" smtClean="0">
                <a:ln w="11430"/>
                <a:solidFill>
                  <a:srgbClr val="FF0000"/>
                </a:solidFill>
                <a:effectLst>
                  <a:outerShdw blurRad="25400" algn="tl" rotWithShape="0">
                    <a:srgbClr val="000000">
                      <a:alpha val="43000"/>
                    </a:srgbClr>
                  </a:outerShdw>
                </a:effectLst>
                <a:latin typeface="Comic Sans MS" pitchFamily="66" charset="0"/>
              </a:rPr>
              <a:t>S</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 provision was used by the Jews to have </a:t>
            </a:r>
            <a:br>
              <a:rPr lang="en-US"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b="1" u="sng" spc="150" dirty="0" smtClean="0">
                <a:ln w="11430"/>
                <a:solidFill>
                  <a:srgbClr val="F8F8F8"/>
                </a:solidFill>
                <a:effectLst>
                  <a:outerShdw blurRad="25400" algn="tl" rotWithShape="0">
                    <a:srgbClr val="000000">
                      <a:alpha val="43000"/>
                    </a:srgbClr>
                  </a:outerShdw>
                </a:effectLst>
                <a:latin typeface="Comic Sans MS" pitchFamily="66" charset="0"/>
              </a:rPr>
              <a:t>their</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b="1" u="sng" spc="150" dirty="0" smtClean="0">
                <a:ln w="11430"/>
                <a:solidFill>
                  <a:srgbClr val="F8F8F8"/>
                </a:solidFill>
                <a:effectLst>
                  <a:outerShdw blurRad="25400" algn="tl" rotWithShape="0">
                    <a:srgbClr val="000000">
                      <a:alpha val="43000"/>
                    </a:srgbClr>
                  </a:outerShdw>
                </a:effectLst>
                <a:latin typeface="Comic Sans MS" pitchFamily="66" charset="0"/>
              </a:rPr>
              <a:t>sacrifices</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b="1" u="sng" spc="150" dirty="0" smtClean="0">
                <a:ln w="11430"/>
                <a:solidFill>
                  <a:srgbClr val="F8F8F8"/>
                </a:solidFill>
                <a:effectLst>
                  <a:outerShdw blurRad="25400" algn="tl" rotWithShape="0">
                    <a:srgbClr val="000000">
                      <a:alpha val="43000"/>
                    </a:srgbClr>
                  </a:outerShdw>
                </a:effectLst>
                <a:latin typeface="Comic Sans MS" pitchFamily="66" charset="0"/>
              </a:rPr>
              <a:t>their</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 way on </a:t>
            </a:r>
            <a:br>
              <a:rPr lang="en-US"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b="1" u="sng" spc="150" dirty="0" smtClean="0">
                <a:ln w="11430"/>
                <a:solidFill>
                  <a:srgbClr val="F8F8F8"/>
                </a:solidFill>
                <a:effectLst>
                  <a:outerShdw blurRad="25400" algn="tl" rotWithShape="0">
                    <a:srgbClr val="000000">
                      <a:alpha val="43000"/>
                    </a:srgbClr>
                  </a:outerShdw>
                </a:effectLst>
                <a:latin typeface="Comic Sans MS" pitchFamily="66" charset="0"/>
              </a:rPr>
              <a:t>their</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 SAME day.  Do you know why?</a:t>
            </a:r>
            <a:endParaRPr lang="en-US"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32" name="TextBox 29"/>
          <p:cNvSpPr txBox="1"/>
          <p:nvPr/>
        </p:nvSpPr>
        <p:spPr>
          <a:xfrm>
            <a:off x="12413235" y="5012107"/>
            <a:ext cx="2638641" cy="919401"/>
          </a:xfrm>
          <a:prstGeom prst="roundRect">
            <a:avLst/>
          </a:prstGeom>
          <a:solidFill>
            <a:schemeClr val="accent1">
              <a:lumMod val="60000"/>
              <a:lumOff val="40000"/>
            </a:schemeClr>
          </a:solidFill>
          <a:ln w="57150">
            <a:solidFill>
              <a:srgbClr val="0070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002060"/>
                </a:solidFill>
                <a:effectLst>
                  <a:outerShdw blurRad="25400" algn="tl" rotWithShape="0">
                    <a:srgbClr val="000000">
                      <a:alpha val="43000"/>
                    </a:srgbClr>
                  </a:outerShdw>
                </a:effectLst>
                <a:latin typeface="Comic Sans MS" pitchFamily="66" charset="0"/>
              </a:rPr>
              <a:t>Remember: Yahuah knows the end from the beginning!</a:t>
            </a:r>
            <a:endParaRPr lang="en-US" sz="1600" b="1" spc="150" dirty="0">
              <a:ln w="11430"/>
              <a:solidFill>
                <a:srgbClr val="002060"/>
              </a:solidFill>
              <a:effectLst>
                <a:outerShdw blurRad="25400" algn="tl" rotWithShape="0">
                  <a:srgbClr val="000000">
                    <a:alpha val="43000"/>
                  </a:srgbClr>
                </a:outerShdw>
              </a:effectLst>
              <a:latin typeface="Comic Sans MS" pitchFamily="66" charset="0"/>
            </a:endParaRPr>
          </a:p>
        </p:txBody>
      </p:sp>
      <p:sp>
        <p:nvSpPr>
          <p:cNvPr id="42" name="Content Placeholder 3"/>
          <p:cNvSpPr txBox="1">
            <a:spLocks/>
          </p:cNvSpPr>
          <p:nvPr/>
        </p:nvSpPr>
        <p:spPr>
          <a:xfrm>
            <a:off x="1370980" y="898331"/>
            <a:ext cx="4947655" cy="2155044"/>
          </a:xfrm>
          <a:prstGeom prst="rect">
            <a:avLst/>
          </a:prstGeom>
        </p:spPr>
        <p:txBody>
          <a:bodyPr>
            <a:normAutofit fontScale="925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Clr>
                <a:srgbClr val="002060"/>
              </a:buClr>
              <a:buNone/>
            </a:pPr>
            <a:r>
              <a:rPr lang="en-US" sz="1600" b="1" dirty="0" smtClean="0">
                <a:solidFill>
                  <a:srgbClr val="0070C0"/>
                </a:solidFill>
              </a:rPr>
              <a:t>Yahuah allowed for the evening sacrifice to be offered “before dusk” for very good reasons.  </a:t>
            </a:r>
          </a:p>
          <a:p>
            <a:pPr marL="425196" indent="-342900">
              <a:lnSpc>
                <a:spcPct val="120000"/>
              </a:lnSpc>
              <a:buClr>
                <a:srgbClr val="002060"/>
              </a:buClr>
              <a:buAutoNum type="arabicParenR"/>
            </a:pPr>
            <a:r>
              <a:rPr lang="en-US" sz="1600" b="1" dirty="0" smtClean="0">
                <a:solidFill>
                  <a:srgbClr val="C00000"/>
                </a:solidFill>
              </a:rPr>
              <a:t>He knew what the priests were going to do;</a:t>
            </a:r>
          </a:p>
          <a:p>
            <a:pPr marL="425196" indent="-342900">
              <a:lnSpc>
                <a:spcPct val="120000"/>
              </a:lnSpc>
              <a:buClr>
                <a:srgbClr val="002060"/>
              </a:buClr>
              <a:buAutoNum type="arabicParenR"/>
            </a:pPr>
            <a:r>
              <a:rPr lang="en-US" sz="1600" b="1" dirty="0" smtClean="0">
                <a:solidFill>
                  <a:srgbClr val="006600"/>
                </a:solidFill>
              </a:rPr>
              <a:t>He could still accept their evening sacrifices as a time to look forward to Yahusha’s sacrifice;</a:t>
            </a:r>
          </a:p>
          <a:p>
            <a:pPr marL="425196" indent="-342900">
              <a:lnSpc>
                <a:spcPct val="120000"/>
              </a:lnSpc>
              <a:buClr>
                <a:srgbClr val="002060"/>
              </a:buClr>
              <a:buAutoNum type="arabicParenR"/>
            </a:pPr>
            <a:r>
              <a:rPr lang="en-US" sz="1600" b="1" dirty="0" smtClean="0">
                <a:solidFill>
                  <a:schemeClr val="accent6">
                    <a:lumMod val="75000"/>
                  </a:schemeClr>
                </a:solidFill>
              </a:rPr>
              <a:t>He could still accept their worship.</a:t>
            </a:r>
          </a:p>
        </p:txBody>
      </p:sp>
      <p:sp>
        <p:nvSpPr>
          <p:cNvPr id="47" name="Content Placeholder 3"/>
          <p:cNvSpPr txBox="1">
            <a:spLocks/>
          </p:cNvSpPr>
          <p:nvPr/>
        </p:nvSpPr>
        <p:spPr>
          <a:xfrm>
            <a:off x="6335206" y="939529"/>
            <a:ext cx="5412547" cy="689485"/>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Clr>
                <a:srgbClr val="002060"/>
              </a:buClr>
              <a:buNone/>
            </a:pPr>
            <a:r>
              <a:rPr lang="en-US" sz="1600" b="1" dirty="0" smtClean="0">
                <a:ln w="1905"/>
                <a:solidFill>
                  <a:schemeClr val="accent4">
                    <a:lumMod val="50000"/>
                  </a:schemeClr>
                </a:solidFill>
                <a:effectLst>
                  <a:innerShdw blurRad="69850" dist="43180" dir="5400000">
                    <a:srgbClr val="000000">
                      <a:alpha val="65000"/>
                    </a:srgbClr>
                  </a:innerShdw>
                </a:effectLst>
              </a:rPr>
              <a:t>However this did NOT give any permission to move the morning/boqer sacrifices to after sunrise.</a:t>
            </a:r>
          </a:p>
        </p:txBody>
      </p:sp>
      <p:sp>
        <p:nvSpPr>
          <p:cNvPr id="48" name="Rectangle 47"/>
          <p:cNvSpPr/>
          <p:nvPr/>
        </p:nvSpPr>
        <p:spPr>
          <a:xfrm>
            <a:off x="1527221" y="5820450"/>
            <a:ext cx="5076514" cy="923330"/>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Could it be Yahuah built the solution into the word evening/ereb to take care of a problem He knew was going to appear?</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endParaRPr>
          </a:p>
        </p:txBody>
      </p:sp>
      <p:grpSp>
        <p:nvGrpSpPr>
          <p:cNvPr id="50" name="Group 49"/>
          <p:cNvGrpSpPr/>
          <p:nvPr/>
        </p:nvGrpSpPr>
        <p:grpSpPr>
          <a:xfrm>
            <a:off x="7348828" y="3117765"/>
            <a:ext cx="3118012" cy="661881"/>
            <a:chOff x="6758024" y="3117765"/>
            <a:chExt cx="4335548" cy="661881"/>
          </a:xfrm>
        </p:grpSpPr>
        <p:pic>
          <p:nvPicPr>
            <p:cNvPr id="51" name="Picture 2" descr="C:\Users\Rae\Desktop\banner 6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8024" y="3124327"/>
              <a:ext cx="4335548" cy="65531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2" name="Rectangle 51"/>
            <p:cNvSpPr/>
            <p:nvPr/>
          </p:nvSpPr>
          <p:spPr>
            <a:xfrm>
              <a:off x="7063505" y="3117765"/>
              <a:ext cx="3575730" cy="584775"/>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We shall see!</a:t>
              </a:r>
              <a:endParaRPr lang="en-US" sz="3200" b="1" cap="none" spc="0" dirty="0">
                <a:ln w="50800"/>
                <a:solidFill>
                  <a:srgbClr val="002060"/>
                </a:solidFill>
                <a:effectLst>
                  <a:glow rad="127000">
                    <a:schemeClr val="accent2">
                      <a:lumMod val="20000"/>
                      <a:lumOff val="80000"/>
                      <a:alpha val="93000"/>
                    </a:schemeClr>
                  </a:glow>
                </a:effectLst>
                <a:latin typeface="MV Boli" pitchFamily="2" charset="0"/>
                <a:cs typeface="MV Boli" pitchFamily="2" charset="0"/>
              </a:endParaRPr>
            </a:p>
          </p:txBody>
        </p:sp>
      </p:grpSp>
      <p:sp>
        <p:nvSpPr>
          <p:cNvPr id="2" name="Rectangle 1"/>
          <p:cNvSpPr/>
          <p:nvPr/>
        </p:nvSpPr>
        <p:spPr>
          <a:xfrm>
            <a:off x="12211050" y="2960167"/>
            <a:ext cx="6096000" cy="2031325"/>
          </a:xfrm>
          <a:prstGeom prst="rect">
            <a:avLst/>
          </a:prstGeom>
        </p:spPr>
        <p:txBody>
          <a:bodyPr>
            <a:spAutoFit/>
          </a:bodyPr>
          <a:lstStyle/>
          <a:p>
            <a:r>
              <a:rPr lang="en-US" dirty="0" smtClean="0"/>
              <a:t>(CF July 25</a:t>
            </a:r>
            <a:r>
              <a:rPr lang="en-US" baseline="30000" dirty="0" smtClean="0"/>
              <a:t>th</a:t>
            </a:r>
            <a:r>
              <a:rPr lang="en-US" dirty="0" smtClean="0"/>
              <a:t>)  Comment for “We shall see” that must be remembered for Part 2:  This </a:t>
            </a:r>
            <a:r>
              <a:rPr lang="en-US" dirty="0"/>
              <a:t>comment is here because Yahuah made every provision to take care of the corruptness that would be found among the priesthood.  He designed a plan for Yahusha to fulfill every sacrifice, no matter what.  That's what I see.  That's mercy!  This will be brought out in Part 2.</a:t>
            </a:r>
          </a:p>
        </p:txBody>
      </p:sp>
      <p:sp>
        <p:nvSpPr>
          <p:cNvPr id="4" name="Rectangle 3"/>
          <p:cNvSpPr/>
          <p:nvPr/>
        </p:nvSpPr>
        <p:spPr>
          <a:xfrm>
            <a:off x="1481256" y="6900864"/>
            <a:ext cx="6096000" cy="1200329"/>
          </a:xfrm>
          <a:prstGeom prst="rect">
            <a:avLst/>
          </a:prstGeom>
          <a:solidFill>
            <a:schemeClr val="accent2">
              <a:lumMod val="20000"/>
              <a:lumOff val="80000"/>
            </a:schemeClr>
          </a:solidFill>
        </p:spPr>
        <p:txBody>
          <a:bodyPr>
            <a:spAutoFit/>
          </a:bodyPr>
          <a:lstStyle/>
          <a:p>
            <a:r>
              <a:rPr lang="en-US" dirty="0" smtClean="0"/>
              <a:t>July 25/19 </a:t>
            </a:r>
            <a:r>
              <a:rPr lang="en-US" dirty="0" err="1" smtClean="0"/>
              <a:t>crf</a:t>
            </a:r>
            <a:r>
              <a:rPr lang="en-US" dirty="0" smtClean="0"/>
              <a:t> for box above:  That </a:t>
            </a:r>
            <a:r>
              <a:rPr lang="en-US" dirty="0"/>
              <a:t>solution would be the varied definitions of dusk, day and night - specifically to work with a problem of the different placement of the evening sacrifice.</a:t>
            </a:r>
          </a:p>
        </p:txBody>
      </p:sp>
    </p:spTree>
    <p:extLst>
      <p:ext uri="{BB962C8B-B14F-4D97-AF65-F5344CB8AC3E}">
        <p14:creationId xmlns:p14="http://schemas.microsoft.com/office/powerpoint/2010/main" val="504744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animEffect transition="in" filter="fade">
                                      <p:cBhvr>
                                        <p:cTn id="7" dur="1000"/>
                                        <p:tgtEl>
                                          <p:spTgt spid="42">
                                            <p:txEl>
                                              <p:pRg st="1" end="1"/>
                                            </p:txEl>
                                          </p:spTgt>
                                        </p:tgtEl>
                                      </p:cBhvr>
                                    </p:animEffect>
                                    <p:anim calcmode="lin" valueType="num">
                                      <p:cBhvr>
                                        <p:cTn id="8"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xEl>
                                              <p:pRg st="2" end="2"/>
                                            </p:txEl>
                                          </p:spTgt>
                                        </p:tgtEl>
                                        <p:attrNameLst>
                                          <p:attrName>style.visibility</p:attrName>
                                        </p:attrNameLst>
                                      </p:cBhvr>
                                      <p:to>
                                        <p:strVal val="visible"/>
                                      </p:to>
                                    </p:set>
                                    <p:animEffect transition="in" filter="fade">
                                      <p:cBhvr>
                                        <p:cTn id="14" dur="1000"/>
                                        <p:tgtEl>
                                          <p:spTgt spid="42">
                                            <p:txEl>
                                              <p:pRg st="2" end="2"/>
                                            </p:txEl>
                                          </p:spTgt>
                                        </p:tgtEl>
                                      </p:cBhvr>
                                    </p:animEffect>
                                    <p:anim calcmode="lin" valueType="num">
                                      <p:cBhvr>
                                        <p:cTn id="15" dur="1000" fill="hold"/>
                                        <p:tgtEl>
                                          <p:spTgt spid="4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xEl>
                                              <p:pRg st="3" end="3"/>
                                            </p:txEl>
                                          </p:spTgt>
                                        </p:tgtEl>
                                        <p:attrNameLst>
                                          <p:attrName>style.visibility</p:attrName>
                                        </p:attrNameLst>
                                      </p:cBhvr>
                                      <p:to>
                                        <p:strVal val="visible"/>
                                      </p:to>
                                    </p:set>
                                    <p:animEffect transition="in" filter="fade">
                                      <p:cBhvr>
                                        <p:cTn id="21" dur="1000"/>
                                        <p:tgtEl>
                                          <p:spTgt spid="42">
                                            <p:txEl>
                                              <p:pRg st="3" end="3"/>
                                            </p:txEl>
                                          </p:spTgt>
                                        </p:tgtEl>
                                      </p:cBhvr>
                                    </p:animEffect>
                                    <p:anim calcmode="lin" valueType="num">
                                      <p:cBhvr>
                                        <p:cTn id="22" dur="1000" fill="hold"/>
                                        <p:tgtEl>
                                          <p:spTgt spid="4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1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1">
                                            <p:txEl>
                                              <p:pRg st="0" end="0"/>
                                            </p:txEl>
                                          </p:spTgt>
                                        </p:tgtEl>
                                        <p:attrNameLst>
                                          <p:attrName>style.visibility</p:attrName>
                                        </p:attrNameLst>
                                      </p:cBhvr>
                                      <p:to>
                                        <p:strVal val="visible"/>
                                      </p:to>
                                    </p:set>
                                    <p:animEffect transition="in" filter="wipe(left)">
                                      <p:cBhvr>
                                        <p:cTn id="33" dur="1750"/>
                                        <p:tgtEl>
                                          <p:spTgt spid="13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1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8">
                                            <p:txEl>
                                              <p:pRg st="0" end="0"/>
                                            </p:txEl>
                                          </p:spTgt>
                                        </p:tgtEl>
                                        <p:attrNameLst>
                                          <p:attrName>style.visibility</p:attrName>
                                        </p:attrNameLst>
                                      </p:cBhvr>
                                      <p:to>
                                        <p:strVal val="visible"/>
                                      </p:to>
                                    </p:set>
                                    <p:animEffect transition="in" filter="barn(inVertical)">
                                      <p:cBhvr>
                                        <p:cTn id="43" dur="125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7000">
              <a:schemeClr val="accent4">
                <a:lumMod val="50000"/>
              </a:schemeClr>
            </a:gs>
            <a:gs pos="6000">
              <a:schemeClr val="accent4">
                <a:lumMod val="60000"/>
                <a:lumOff val="40000"/>
              </a:schemeClr>
            </a:gs>
            <a:gs pos="68000">
              <a:schemeClr val="accent2">
                <a:lumMod val="20000"/>
                <a:lumOff val="80000"/>
              </a:schemeClr>
            </a:gs>
            <a:gs pos="92000">
              <a:schemeClr val="accent4">
                <a:lumMod val="20000"/>
                <a:lumOff val="80000"/>
              </a:schemeClr>
            </a:gs>
          </a:gsLst>
          <a:lin ang="16200000" scaled="0"/>
          <a:tileRect/>
        </a:gradFill>
        <a:effectLst/>
      </p:bgPr>
    </p:bg>
    <p:spTree>
      <p:nvGrpSpPr>
        <p:cNvPr id="1" name=""/>
        <p:cNvGrpSpPr/>
        <p:nvPr/>
      </p:nvGrpSpPr>
      <p:grpSpPr>
        <a:xfrm>
          <a:off x="0" y="0"/>
          <a:ext cx="0" cy="0"/>
          <a:chOff x="0" y="0"/>
          <a:chExt cx="0" cy="0"/>
        </a:xfrm>
      </p:grpSpPr>
      <p:pic>
        <p:nvPicPr>
          <p:cNvPr id="1027" name="Picture 3" descr="F:\Art 2.8 Yah at 12\pharisees seated 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1183" y="7987735"/>
            <a:ext cx="2438400" cy="1593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5" descr="C:\Users\Rae\Desktop\free-banner-clipart-clipartbol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6808445">
            <a:off x="-3110744" y="1935730"/>
            <a:ext cx="8469801" cy="31912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rt 2.8 Yah at 12\pharisee 10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1" y="689483"/>
            <a:ext cx="3187837" cy="425044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75360" y="3027312"/>
            <a:ext cx="13639800" cy="38630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221480"/>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rPr>
              <a:t>That’s something to think about!     </a:t>
            </a:r>
            <a:endParaRPr lang="en-US" sz="4800" b="1" cap="none" spc="150" dirty="0">
              <a:ln w="11430"/>
              <a:solidFill>
                <a:schemeClr val="accent2">
                  <a:lumMod val="40000"/>
                  <a:lumOff val="60000"/>
                </a:schemeClr>
              </a:solidFill>
              <a:effectLst>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72</a:t>
            </a:fld>
            <a:endParaRPr lang="en-US" dirty="0"/>
          </a:p>
        </p:txBody>
      </p:sp>
      <p:sp>
        <p:nvSpPr>
          <p:cNvPr id="17" name="TextBox 16"/>
          <p:cNvSpPr txBox="1"/>
          <p:nvPr/>
        </p:nvSpPr>
        <p:spPr>
          <a:xfrm rot="20897383">
            <a:off x="5818000" y="5488041"/>
            <a:ext cx="3516455" cy="1077218"/>
          </a:xfrm>
          <a:prstGeom prst="rect">
            <a:avLst/>
          </a:prstGeom>
          <a:noFill/>
        </p:spPr>
        <p:txBody>
          <a:bodyPr wrap="square" rtlCol="0">
            <a:prstTxWarp prst="textCanUp">
              <a:avLst>
                <a:gd name="adj" fmla="val 79896"/>
              </a:avLst>
            </a:prstTxWarp>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algn="ctr"/>
            <a:r>
              <a:rPr lang="en-US" sz="32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Next: Passover </a:t>
            </a:r>
            <a:br>
              <a:rPr lang="en-US" sz="32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br>
            <a:r>
              <a:rPr lang="en-US" sz="3200" b="1" dirty="0" smtClean="0">
                <a:ln w="11430"/>
                <a:solidFill>
                  <a:srgbClr val="1E270B"/>
                </a:solidFill>
                <a:effectLst>
                  <a:outerShdw blurRad="50800" dist="39000" dir="5460000" algn="tl">
                    <a:srgbClr val="000000">
                      <a:alpha val="38000"/>
                    </a:srgbClr>
                  </a:outerShdw>
                </a:effectLst>
                <a:latin typeface="MV Boli" pitchFamily="2" charset="0"/>
                <a:cs typeface="MV Boli" pitchFamily="2" charset="0"/>
              </a:rPr>
              <a:t>puzzle pieces! </a:t>
            </a:r>
            <a:endParaRPr lang="en-US" sz="2000" b="1" dirty="0">
              <a:ln w="11430"/>
              <a:solidFill>
                <a:srgbClr val="1E270B"/>
              </a:solidFill>
              <a:effectLst>
                <a:outerShdw blurRad="50800" dist="39000" dir="5460000" algn="tl">
                  <a:srgbClr val="000000">
                    <a:alpha val="38000"/>
                  </a:srgbClr>
                </a:outerShdw>
              </a:effectLst>
              <a:latin typeface="Comic Sans MS" pitchFamily="66" charset="0"/>
            </a:endParaRPr>
          </a:p>
        </p:txBody>
      </p:sp>
      <p:sp>
        <p:nvSpPr>
          <p:cNvPr id="18" name="Rectangle 17"/>
          <p:cNvSpPr/>
          <p:nvPr/>
        </p:nvSpPr>
        <p:spPr>
          <a:xfrm>
            <a:off x="2421114" y="0"/>
            <a:ext cx="9360213" cy="1012740"/>
          </a:xfrm>
          <a:prstGeom prst="rect">
            <a:avLst/>
          </a:prstGeom>
          <a:noFill/>
          <a:ln w="381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lgn="ctr"/>
            <a:r>
              <a:rPr lang="en-US" sz="3600" dirty="0" smtClean="0">
                <a:solidFill>
                  <a:schemeClr val="accent3">
                    <a:lumMod val="75000"/>
                  </a:schemeClr>
                </a:solidFill>
                <a:effectLst>
                  <a:glow rad="228600">
                    <a:schemeClr val="accent4">
                      <a:satMod val="175000"/>
                      <a:alpha val="40000"/>
                    </a:schemeClr>
                  </a:glow>
                </a:effectLst>
                <a:latin typeface="Ravie" pitchFamily="82" charset="0"/>
                <a:cs typeface="Raavi" pitchFamily="34" charset="0"/>
              </a:rPr>
              <a:t>The Priesthood Was Corrupt!</a:t>
            </a:r>
            <a:endParaRPr lang="en-US" sz="3600" dirty="0">
              <a:solidFill>
                <a:prstClr val="black"/>
              </a:solidFill>
              <a:effectLst>
                <a:glow rad="228600">
                  <a:schemeClr val="accent4">
                    <a:satMod val="175000"/>
                    <a:alpha val="40000"/>
                  </a:schemeClr>
                </a:glow>
              </a:effectLst>
            </a:endParaRPr>
          </a:p>
        </p:txBody>
      </p:sp>
      <p:sp>
        <p:nvSpPr>
          <p:cNvPr id="2" name="Oval 1"/>
          <p:cNvSpPr/>
          <p:nvPr/>
        </p:nvSpPr>
        <p:spPr>
          <a:xfrm rot="20231289">
            <a:off x="10244954" y="993736"/>
            <a:ext cx="1698460" cy="161830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effectLst>
            <a:glow rad="4826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642490" y="727773"/>
            <a:ext cx="7625028" cy="2841860"/>
          </a:xfrm>
          <a:prstGeom prst="rect">
            <a:avLst/>
          </a:prstGeom>
          <a:noFill/>
          <a:ln w="381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lgn="ctr"/>
            <a:r>
              <a:rPr lang="en-US" sz="3200" dirty="0" smtClean="0">
                <a:solidFill>
                  <a:prstClr val="black"/>
                </a:solidFill>
                <a:effectLst>
                  <a:glow rad="228600">
                    <a:schemeClr val="accent4">
                      <a:satMod val="175000"/>
                      <a:alpha val="40000"/>
                    </a:schemeClr>
                  </a:glow>
                </a:effectLst>
                <a:latin typeface="Comic Sans MS" pitchFamily="66" charset="0"/>
              </a:rPr>
              <a:t>Yahuah </a:t>
            </a:r>
            <a:r>
              <a:rPr lang="en-US" sz="3200" u="sng" dirty="0" smtClean="0">
                <a:solidFill>
                  <a:prstClr val="black"/>
                </a:solidFill>
                <a:effectLst>
                  <a:glow rad="228600">
                    <a:schemeClr val="accent4">
                      <a:satMod val="175000"/>
                      <a:alpha val="40000"/>
                    </a:schemeClr>
                  </a:glow>
                </a:effectLst>
                <a:latin typeface="Comic Sans MS" pitchFamily="66" charset="0"/>
              </a:rPr>
              <a:t>knew this from the foundation of the world</a:t>
            </a:r>
            <a:r>
              <a:rPr lang="en-US" sz="3200" dirty="0" smtClean="0">
                <a:solidFill>
                  <a:prstClr val="black"/>
                </a:solidFill>
                <a:effectLst>
                  <a:glow rad="228600">
                    <a:schemeClr val="accent4">
                      <a:satMod val="175000"/>
                      <a:alpha val="40000"/>
                    </a:schemeClr>
                  </a:glow>
                </a:effectLst>
                <a:latin typeface="Comic Sans MS" pitchFamily="66" charset="0"/>
              </a:rPr>
              <a:t>, yet He tried </a:t>
            </a:r>
            <a:r>
              <a:rPr lang="en-US" sz="3200" dirty="0">
                <a:solidFill>
                  <a:prstClr val="black"/>
                </a:solidFill>
                <a:effectLst>
                  <a:glow rad="228600">
                    <a:schemeClr val="accent4">
                      <a:satMod val="175000"/>
                      <a:alpha val="40000"/>
                    </a:schemeClr>
                  </a:glow>
                </a:effectLst>
                <a:latin typeface="Comic Sans MS" pitchFamily="66" charset="0"/>
              </a:rPr>
              <a:t>everything He could to work with </a:t>
            </a:r>
            <a:r>
              <a:rPr lang="en-US" sz="3200" dirty="0" smtClean="0">
                <a:solidFill>
                  <a:prstClr val="black"/>
                </a:solidFill>
                <a:effectLst>
                  <a:glow rad="228600">
                    <a:schemeClr val="accent4">
                      <a:satMod val="175000"/>
                      <a:alpha val="40000"/>
                    </a:schemeClr>
                  </a:glow>
                </a:effectLst>
                <a:latin typeface="Comic Sans MS" pitchFamily="66" charset="0"/>
              </a:rPr>
              <a:t>their rebellion </a:t>
            </a:r>
            <a:br>
              <a:rPr lang="en-US" sz="3200" dirty="0" smtClean="0">
                <a:solidFill>
                  <a:prstClr val="black"/>
                </a:solidFill>
                <a:effectLst>
                  <a:glow rad="228600">
                    <a:schemeClr val="accent4">
                      <a:satMod val="175000"/>
                      <a:alpha val="40000"/>
                    </a:schemeClr>
                  </a:glow>
                </a:effectLst>
                <a:latin typeface="Comic Sans MS" pitchFamily="66" charset="0"/>
              </a:rPr>
            </a:br>
            <a:r>
              <a:rPr lang="en-US" sz="3200" dirty="0" smtClean="0">
                <a:solidFill>
                  <a:prstClr val="black"/>
                </a:solidFill>
                <a:effectLst>
                  <a:glow rad="228600">
                    <a:schemeClr val="accent4">
                      <a:satMod val="175000"/>
                      <a:alpha val="40000"/>
                    </a:schemeClr>
                  </a:glow>
                </a:effectLst>
                <a:latin typeface="Comic Sans MS" pitchFamily="66" charset="0"/>
              </a:rPr>
              <a:t>to allow every evening sacrifice </a:t>
            </a:r>
            <a:br>
              <a:rPr lang="en-US" sz="3200" dirty="0" smtClean="0">
                <a:solidFill>
                  <a:prstClr val="black"/>
                </a:solidFill>
                <a:effectLst>
                  <a:glow rad="228600">
                    <a:schemeClr val="accent4">
                      <a:satMod val="175000"/>
                      <a:alpha val="40000"/>
                    </a:schemeClr>
                  </a:glow>
                </a:effectLst>
                <a:latin typeface="Comic Sans MS" pitchFamily="66" charset="0"/>
              </a:rPr>
            </a:br>
            <a:r>
              <a:rPr lang="en-US" sz="3200" dirty="0" smtClean="0">
                <a:solidFill>
                  <a:prstClr val="black"/>
                </a:solidFill>
                <a:effectLst>
                  <a:glow rad="228600">
                    <a:schemeClr val="accent4">
                      <a:satMod val="175000"/>
                      <a:alpha val="40000"/>
                    </a:schemeClr>
                  </a:glow>
                </a:effectLst>
                <a:latin typeface="Comic Sans MS" pitchFamily="66" charset="0"/>
              </a:rPr>
              <a:t>to be acceptable </a:t>
            </a:r>
            <a:r>
              <a:rPr lang="en-US" sz="3200" dirty="0">
                <a:solidFill>
                  <a:prstClr val="black"/>
                </a:solidFill>
                <a:effectLst>
                  <a:glow rad="228600">
                    <a:schemeClr val="accent4">
                      <a:satMod val="175000"/>
                      <a:alpha val="40000"/>
                    </a:schemeClr>
                  </a:glow>
                </a:effectLst>
                <a:latin typeface="Comic Sans MS" pitchFamily="66" charset="0"/>
              </a:rPr>
              <a:t>to Him.  </a:t>
            </a:r>
          </a:p>
        </p:txBody>
      </p:sp>
      <p:pic>
        <p:nvPicPr>
          <p:cNvPr id="3074" name="Picture 2" descr="F:\Art 2.8 Yah at 12\White men puzzle 6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0735" y="4921261"/>
            <a:ext cx="3419718" cy="1923277"/>
          </a:xfrm>
          <a:prstGeom prst="rect">
            <a:avLst/>
          </a:prstGeom>
          <a:noFill/>
          <a:extLst>
            <a:ext uri="{909E8E84-426E-40DD-AFC4-6F175D3DCCD1}">
              <a14:hiddenFill xmlns:a14="http://schemas.microsoft.com/office/drawing/2010/main">
                <a:solidFill>
                  <a:srgbClr val="FFFFFF"/>
                </a:solidFill>
              </a14:hiddenFill>
            </a:ext>
          </a:extLst>
        </p:spPr>
      </p:pic>
      <p:sp>
        <p:nvSpPr>
          <p:cNvPr id="14" name="Sun 13"/>
          <p:cNvSpPr/>
          <p:nvPr/>
        </p:nvSpPr>
        <p:spPr>
          <a:xfrm>
            <a:off x="923547" y="140843"/>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649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3750"/>
                                        <p:tgtEl>
                                          <p:spTgt spid="2"/>
                                        </p:tgtEl>
                                      </p:cBhvr>
                                    </p:animEffect>
                                  </p:childTnLst>
                                </p:cTn>
                              </p:par>
                            </p:childTnLst>
                          </p:cTn>
                        </p:par>
                        <p:par>
                          <p:cTn id="8" fill="hold">
                            <p:stCondLst>
                              <p:cond delay="3750"/>
                            </p:stCondLst>
                            <p:childTnLst>
                              <p:par>
                                <p:cTn id="9" presetID="42"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225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500"/>
                                        <p:tgtEl>
                                          <p:spTgt spid="17"/>
                                        </p:tgtEl>
                                      </p:cBhvr>
                                    </p:animEffect>
                                    <p:anim calcmode="lin" valueType="num">
                                      <p:cBhvr>
                                        <p:cTn id="24" dur="1500" fill="hold"/>
                                        <p:tgtEl>
                                          <p:spTgt spid="17"/>
                                        </p:tgtEl>
                                        <p:attrNameLst>
                                          <p:attrName>ppt_x</p:attrName>
                                        </p:attrNameLst>
                                      </p:cBhvr>
                                      <p:tavLst>
                                        <p:tav tm="0">
                                          <p:val>
                                            <p:strVal val="#ppt_x"/>
                                          </p:val>
                                        </p:tav>
                                        <p:tav tm="100000">
                                          <p:val>
                                            <p:strVal val="#ppt_x"/>
                                          </p:val>
                                        </p:tav>
                                      </p:tavLst>
                                    </p:anim>
                                    <p:anim calcmode="lin" valueType="num">
                                      <p:cBhvr>
                                        <p:cTn id="25"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268652" y="1366520"/>
            <a:ext cx="9758821" cy="5389880"/>
          </a:xfrm>
        </p:spPr>
        <p:txBody>
          <a:bodyPr>
            <a:normAutofit fontScale="85000" lnSpcReduction="10000"/>
            <a:scene3d>
              <a:camera prst="orthographicFront"/>
              <a:lightRig rig="threePt" dir="t"/>
            </a:scene3d>
            <a:sp3d extrusionH="57150">
              <a:bevelT w="38100" h="38100"/>
            </a:sp3d>
          </a:bodyPr>
          <a:lstStyle/>
          <a:p>
            <a:pPr marL="82296" indent="0">
              <a:lnSpc>
                <a:spcPct val="120000"/>
              </a:lnSpc>
              <a:buNone/>
            </a:pPr>
            <a:r>
              <a:rPr lang="en-US" dirty="0" smtClean="0">
                <a:latin typeface="Comic Sans MS" pitchFamily="66" charset="0"/>
              </a:rPr>
              <a:t>Several general facts </a:t>
            </a:r>
            <a:r>
              <a:rPr lang="en-US" dirty="0">
                <a:latin typeface="Comic Sans MS" pitchFamily="66" charset="0"/>
              </a:rPr>
              <a:t>need to be considered about </a:t>
            </a: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the </a:t>
            </a:r>
            <a:r>
              <a:rPr lang="en-US" dirty="0">
                <a:latin typeface="Comic Sans MS" pitchFamily="66" charset="0"/>
              </a:rPr>
              <a:t>Passover sacrifice before going further in </a:t>
            </a:r>
            <a:r>
              <a:rPr lang="en-US" dirty="0" smtClean="0">
                <a:latin typeface="Comic Sans MS" pitchFamily="66" charset="0"/>
              </a:rPr>
              <a:t>this </a:t>
            </a:r>
            <a:r>
              <a:rPr lang="en-US" dirty="0">
                <a:latin typeface="Comic Sans MS" pitchFamily="66" charset="0"/>
              </a:rPr>
              <a:t>study.  </a:t>
            </a: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Both the </a:t>
            </a:r>
            <a:r>
              <a:rPr lang="en-US" b="1" dirty="0">
                <a:solidFill>
                  <a:srgbClr val="0070C0"/>
                </a:solidFill>
                <a:latin typeface="Comic Sans MS" pitchFamily="66" charset="0"/>
              </a:rPr>
              <a:t>Day Season </a:t>
            </a:r>
            <a:r>
              <a:rPr lang="en-US" dirty="0" smtClean="0">
                <a:latin typeface="Comic Sans MS" pitchFamily="66" charset="0"/>
              </a:rPr>
              <a:t>and the </a:t>
            </a:r>
            <a:r>
              <a:rPr lang="en-US" b="1" dirty="0">
                <a:latin typeface="Comic Sans MS" pitchFamily="66" charset="0"/>
              </a:rPr>
              <a:t>Night </a:t>
            </a:r>
            <a:r>
              <a:rPr lang="en-US" b="1" dirty="0" smtClean="0">
                <a:latin typeface="Comic Sans MS" pitchFamily="66" charset="0"/>
              </a:rPr>
              <a:t>Season </a:t>
            </a:r>
            <a:r>
              <a:rPr lang="en-US" dirty="0" smtClean="0">
                <a:latin typeface="Comic Sans MS" pitchFamily="66" charset="0"/>
              </a:rPr>
              <a:t>qualify for </a:t>
            </a:r>
            <a:r>
              <a:rPr lang="en-US" dirty="0">
                <a:latin typeface="Comic Sans MS" pitchFamily="66" charset="0"/>
              </a:rPr>
              <a:t>“</a:t>
            </a:r>
            <a:r>
              <a:rPr lang="en-US" b="1" u="sng" dirty="0">
                <a:latin typeface="Comic Sans MS" pitchFamily="66" charset="0"/>
              </a:rPr>
              <a:t>between the </a:t>
            </a:r>
            <a:r>
              <a:rPr lang="en-US" b="1" u="sng" dirty="0" err="1" smtClean="0">
                <a:solidFill>
                  <a:srgbClr val="0070C0"/>
                </a:solidFill>
                <a:latin typeface="Comic Sans MS" pitchFamily="66" charset="0"/>
              </a:rPr>
              <a:t>mixing</a:t>
            </a:r>
            <a:r>
              <a:rPr lang="en-US" b="1" u="sng" dirty="0" err="1" smtClean="0">
                <a:solidFill>
                  <a:srgbClr val="C00000"/>
                </a:solidFill>
                <a:latin typeface="Comic Sans MS" pitchFamily="66" charset="0"/>
              </a:rPr>
              <a:t>S</a:t>
            </a:r>
            <a:r>
              <a:rPr lang="en-US" dirty="0" smtClean="0">
                <a:latin typeface="Comic Sans MS" pitchFamily="66" charset="0"/>
              </a:rPr>
              <a:t>”</a:t>
            </a:r>
            <a:r>
              <a:rPr lang="en-US" b="1" dirty="0" smtClean="0">
                <a:latin typeface="Comic Sans MS" pitchFamily="66" charset="0"/>
              </a:rPr>
              <a:t> </a:t>
            </a:r>
            <a:r>
              <a:rPr lang="en-US" dirty="0" smtClean="0">
                <a:latin typeface="Comic Sans MS" pitchFamily="66" charset="0"/>
              </a:rPr>
              <a:t>in the Old Testament:    </a:t>
            </a:r>
            <a:endParaRPr lang="en-US" dirty="0">
              <a:latin typeface="Comic Sans MS" pitchFamily="66" charset="0"/>
            </a:endParaRPr>
          </a:p>
          <a:p>
            <a:pPr marL="653796" lvl="0" indent="-571500">
              <a:lnSpc>
                <a:spcPct val="120000"/>
              </a:lnSpc>
              <a:buFont typeface="+mj-lt"/>
              <a:buAutoNum type="romanLcPeriod"/>
            </a:pPr>
            <a:r>
              <a:rPr lang="en-US" dirty="0">
                <a:latin typeface="Comic Sans MS" pitchFamily="66" charset="0"/>
              </a:rPr>
              <a:t>Every family was required to have their own Passover sacrifice and </a:t>
            </a:r>
            <a:r>
              <a:rPr lang="en-US" b="1" u="sng" dirty="0">
                <a:latin typeface="Comic Sans MS" pitchFamily="66" charset="0"/>
              </a:rPr>
              <a:t>eat it</a:t>
            </a:r>
            <a:r>
              <a:rPr lang="en-US" dirty="0">
                <a:latin typeface="Comic Sans MS" pitchFamily="66" charset="0"/>
              </a:rPr>
              <a:t> during the </a:t>
            </a:r>
            <a:r>
              <a:rPr lang="en-US" b="1" dirty="0">
                <a:latin typeface="Comic Sans MS" pitchFamily="66" charset="0"/>
              </a:rPr>
              <a:t>Night Season </a:t>
            </a:r>
            <a:r>
              <a:rPr lang="en-US" u="sng" dirty="0">
                <a:latin typeface="Comic Sans MS" pitchFamily="66" charset="0"/>
              </a:rPr>
              <a:t>until</a:t>
            </a:r>
            <a:r>
              <a:rPr lang="en-US" dirty="0">
                <a:latin typeface="Comic Sans MS" pitchFamily="66" charset="0"/>
              </a:rPr>
              <a:t> Messiah comes.  </a:t>
            </a:r>
            <a:r>
              <a:rPr lang="en-US" dirty="0" smtClean="0">
                <a:latin typeface="Comic Sans MS" pitchFamily="66" charset="0"/>
              </a:rPr>
              <a:t>Never </a:t>
            </a:r>
            <a:r>
              <a:rPr lang="en-US" dirty="0">
                <a:latin typeface="Comic Sans MS" pitchFamily="66" charset="0"/>
              </a:rPr>
              <a:t>was </a:t>
            </a:r>
            <a:r>
              <a:rPr lang="en-US" dirty="0" smtClean="0">
                <a:latin typeface="Comic Sans MS" pitchFamily="66" charset="0"/>
              </a:rPr>
              <a:t>there </a:t>
            </a:r>
            <a:r>
              <a:rPr lang="en-US" dirty="0">
                <a:latin typeface="Comic Sans MS" pitchFamily="66" charset="0"/>
              </a:rPr>
              <a:t>just one Passover sacrifice offered for the whole nation.  </a:t>
            </a:r>
            <a:r>
              <a:rPr lang="en-US" dirty="0">
                <a:solidFill>
                  <a:schemeClr val="accent3">
                    <a:lumMod val="75000"/>
                  </a:schemeClr>
                </a:solidFill>
                <a:latin typeface="Comic Sans MS" pitchFamily="66" charset="0"/>
              </a:rPr>
              <a:t>Each family’s Passover lamb sacrifice was a requirement </a:t>
            </a:r>
            <a:r>
              <a:rPr lang="en-US" dirty="0" smtClean="0">
                <a:solidFill>
                  <a:schemeClr val="accent3">
                    <a:lumMod val="75000"/>
                  </a:schemeClr>
                </a:solidFill>
                <a:latin typeface="Comic Sans MS" pitchFamily="66" charset="0"/>
              </a:rPr>
              <a:t>of </a:t>
            </a:r>
            <a:r>
              <a:rPr lang="en-US" b="1" dirty="0">
                <a:solidFill>
                  <a:schemeClr val="accent3">
                    <a:lumMod val="75000"/>
                  </a:schemeClr>
                </a:solidFill>
                <a:latin typeface="Comic Sans MS" pitchFamily="66" charset="0"/>
              </a:rPr>
              <a:t>Exodus 12</a:t>
            </a:r>
            <a:r>
              <a:rPr lang="en-US" dirty="0">
                <a:solidFill>
                  <a:schemeClr val="accent3">
                    <a:lumMod val="75000"/>
                  </a:schemeClr>
                </a:solidFill>
                <a:latin typeface="Comic Sans MS" pitchFamily="66" charset="0"/>
              </a:rPr>
              <a:t> for the next 1500 years </a:t>
            </a:r>
            <a:r>
              <a:rPr lang="en-US" dirty="0" smtClean="0">
                <a:solidFill>
                  <a:schemeClr val="accent3">
                    <a:lumMod val="75000"/>
                  </a:schemeClr>
                </a:solidFill>
                <a:latin typeface="Comic Sans MS" pitchFamily="66" charset="0"/>
              </a:rPr>
              <a:t>up to </a:t>
            </a:r>
            <a:r>
              <a:rPr lang="en-US" dirty="0">
                <a:solidFill>
                  <a:schemeClr val="accent3">
                    <a:lumMod val="75000"/>
                  </a:schemeClr>
                </a:solidFill>
                <a:latin typeface="Comic Sans MS" pitchFamily="66" charset="0"/>
              </a:rPr>
              <a:t>Yahusha’s </a:t>
            </a:r>
            <a:r>
              <a:rPr lang="en-US" dirty="0" smtClean="0">
                <a:solidFill>
                  <a:schemeClr val="accent3">
                    <a:lumMod val="75000"/>
                  </a:schemeClr>
                </a:solidFill>
                <a:latin typeface="Comic Sans MS" pitchFamily="66" charset="0"/>
              </a:rPr>
              <a:t>sacrifice.</a:t>
            </a:r>
            <a:endParaRPr lang="en-US" dirty="0">
              <a:solidFill>
                <a:schemeClr val="accent3">
                  <a:lumMod val="75000"/>
                </a:schemeClr>
              </a:solidFill>
              <a:latin typeface="Comic Sans MS" pitchFamily="66"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Title 2"/>
          <p:cNvSpPr txBox="1">
            <a:spLocks/>
          </p:cNvSpPr>
          <p:nvPr/>
        </p:nvSpPr>
        <p:spPr>
          <a:xfrm>
            <a:off x="1371600" y="-81280"/>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20000"/>
                    <a:lumOff val="80000"/>
                  </a:schemeClr>
                </a:solidFill>
              </a:rPr>
              <a:t> General Facts About:</a:t>
            </a:r>
            <a:endParaRPr lang="en-US" b="1" dirty="0">
              <a:ln>
                <a:solidFill>
                  <a:srgbClr val="002060"/>
                </a:solidFill>
              </a:ln>
              <a:solidFill>
                <a:schemeClr val="accent2">
                  <a:lumMod val="20000"/>
                  <a:lumOff val="80000"/>
                </a:schemeClr>
              </a:solidFill>
            </a:endParaRPr>
          </a:p>
        </p:txBody>
      </p:sp>
      <p:pic>
        <p:nvPicPr>
          <p:cNvPr id="3074" name="Picture 2" descr="C:\Users\Rae\Desktop\#2.9  BTE to T4 20 July\art for BTE\Passover sacrifice selected 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 y="3978990"/>
            <a:ext cx="2099945" cy="2099945"/>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2" descr="C:\Users\Rae\Desktop\bunny trail wood plaque 400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191" y="1581141"/>
            <a:ext cx="2048867" cy="8297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18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6517" y="1366520"/>
            <a:ext cx="10764203" cy="5389880"/>
          </a:xfrm>
        </p:spPr>
        <p:txBody>
          <a:bodyPr>
            <a:normAutofit fontScale="77500" lnSpcReduction="20000"/>
            <a:scene3d>
              <a:camera prst="orthographicFront"/>
              <a:lightRig rig="threePt" dir="t"/>
            </a:scene3d>
            <a:sp3d extrusionH="57150">
              <a:bevelT h="25400" prst="softRound"/>
            </a:sp3d>
          </a:bodyPr>
          <a:lstStyle/>
          <a:p>
            <a:pPr marL="82296" indent="0">
              <a:lnSpc>
                <a:spcPct val="120000"/>
              </a:lnSpc>
              <a:buNone/>
            </a:pPr>
            <a:r>
              <a:rPr lang="en-US" dirty="0" smtClean="0">
                <a:latin typeface="Comic Sans MS" pitchFamily="66" charset="0"/>
              </a:rPr>
              <a:t>(General) Passover facts for </a:t>
            </a:r>
            <a:r>
              <a:rPr lang="en-US" dirty="0">
                <a:latin typeface="Comic Sans MS" pitchFamily="66" charset="0"/>
              </a:rPr>
              <a:t>“</a:t>
            </a:r>
            <a:r>
              <a:rPr lang="en-US" b="1" u="sng" dirty="0">
                <a:latin typeface="Comic Sans MS" pitchFamily="66" charset="0"/>
              </a:rPr>
              <a:t>between the </a:t>
            </a:r>
            <a:r>
              <a:rPr lang="en-US" b="1" u="sng" dirty="0" err="1" smtClean="0">
                <a:solidFill>
                  <a:srgbClr val="0070C0"/>
                </a:solidFill>
                <a:latin typeface="Comic Sans MS" pitchFamily="66" charset="0"/>
              </a:rPr>
              <a:t>mixing</a:t>
            </a:r>
            <a:r>
              <a:rPr lang="en-US" b="1" u="sng" dirty="0" err="1" smtClean="0">
                <a:solidFill>
                  <a:srgbClr val="C00000"/>
                </a:solidFill>
                <a:latin typeface="Comic Sans MS" pitchFamily="66" charset="0"/>
              </a:rPr>
              <a:t>S</a:t>
            </a:r>
            <a:r>
              <a:rPr lang="en-US" dirty="0" smtClean="0">
                <a:latin typeface="Comic Sans MS" pitchFamily="66" charset="0"/>
              </a:rPr>
              <a:t>” continued:    </a:t>
            </a:r>
            <a:endParaRPr lang="en-US" dirty="0">
              <a:latin typeface="Comic Sans MS" pitchFamily="66" charset="0"/>
            </a:endParaRPr>
          </a:p>
          <a:p>
            <a:pPr marL="653796" lvl="0" indent="-571500">
              <a:lnSpc>
                <a:spcPct val="120000"/>
              </a:lnSpc>
              <a:buFont typeface="+mj-lt"/>
              <a:buAutoNum type="romanLcPeriod" startAt="2"/>
            </a:pPr>
            <a:r>
              <a:rPr lang="en-US" dirty="0" smtClean="0">
                <a:solidFill>
                  <a:schemeClr val="accent1">
                    <a:lumMod val="75000"/>
                  </a:schemeClr>
                </a:solidFill>
                <a:latin typeface="Comic Sans MS" pitchFamily="66" charset="0"/>
              </a:rPr>
              <a:t>When the Passover was eaten </a:t>
            </a:r>
            <a:r>
              <a:rPr lang="en-US" dirty="0">
                <a:solidFill>
                  <a:schemeClr val="accent1">
                    <a:lumMod val="75000"/>
                  </a:schemeClr>
                </a:solidFill>
                <a:latin typeface="Comic Sans MS" pitchFamily="66" charset="0"/>
              </a:rPr>
              <a:t>during the </a:t>
            </a:r>
            <a:r>
              <a:rPr lang="en-US" dirty="0">
                <a:solidFill>
                  <a:schemeClr val="tx1">
                    <a:lumMod val="75000"/>
                    <a:lumOff val="25000"/>
                  </a:schemeClr>
                </a:solidFill>
                <a:latin typeface="Comic Sans MS" pitchFamily="66" charset="0"/>
              </a:rPr>
              <a:t>Night Season, </a:t>
            </a:r>
            <a:r>
              <a:rPr lang="en-US" dirty="0" smtClean="0">
                <a:solidFill>
                  <a:schemeClr val="accent1">
                    <a:lumMod val="75000"/>
                  </a:schemeClr>
                </a:solidFill>
                <a:latin typeface="Comic Sans MS" pitchFamily="66" charset="0"/>
              </a:rPr>
              <a:t/>
            </a:r>
            <a:br>
              <a:rPr lang="en-US" dirty="0" smtClean="0">
                <a:solidFill>
                  <a:schemeClr val="accent1">
                    <a:lumMod val="75000"/>
                  </a:schemeClr>
                </a:solidFill>
                <a:latin typeface="Comic Sans MS" pitchFamily="66" charset="0"/>
              </a:rPr>
            </a:br>
            <a:r>
              <a:rPr lang="en-US" dirty="0" smtClean="0">
                <a:solidFill>
                  <a:schemeClr val="accent1">
                    <a:lumMod val="75000"/>
                  </a:schemeClr>
                </a:solidFill>
                <a:latin typeface="Comic Sans MS" pitchFamily="66" charset="0"/>
              </a:rPr>
              <a:t>the  story was to be related </a:t>
            </a:r>
            <a:r>
              <a:rPr lang="en-US" dirty="0">
                <a:solidFill>
                  <a:schemeClr val="accent1">
                    <a:lumMod val="75000"/>
                  </a:schemeClr>
                </a:solidFill>
                <a:latin typeface="Comic Sans MS" pitchFamily="66" charset="0"/>
              </a:rPr>
              <a:t>to their family in remembrance </a:t>
            </a:r>
            <a:r>
              <a:rPr lang="en-US" dirty="0" smtClean="0">
                <a:solidFill>
                  <a:schemeClr val="accent1">
                    <a:lumMod val="75000"/>
                  </a:schemeClr>
                </a:solidFill>
                <a:latin typeface="Comic Sans MS" pitchFamily="66" charset="0"/>
              </a:rPr>
              <a:t/>
            </a:r>
            <a:br>
              <a:rPr lang="en-US" dirty="0" smtClean="0">
                <a:solidFill>
                  <a:schemeClr val="accent1">
                    <a:lumMod val="75000"/>
                  </a:schemeClr>
                </a:solidFill>
                <a:latin typeface="Comic Sans MS" pitchFamily="66" charset="0"/>
              </a:rPr>
            </a:br>
            <a:r>
              <a:rPr lang="en-US" dirty="0" smtClean="0">
                <a:solidFill>
                  <a:schemeClr val="accent1">
                    <a:lumMod val="75000"/>
                  </a:schemeClr>
                </a:solidFill>
                <a:latin typeface="Comic Sans MS" pitchFamily="66" charset="0"/>
              </a:rPr>
              <a:t>of </a:t>
            </a:r>
            <a:r>
              <a:rPr lang="en-US" dirty="0">
                <a:solidFill>
                  <a:schemeClr val="accent1">
                    <a:lumMod val="75000"/>
                  </a:schemeClr>
                </a:solidFill>
                <a:latin typeface="Comic Sans MS" pitchFamily="66" charset="0"/>
              </a:rPr>
              <a:t>what happened in Egypt.</a:t>
            </a:r>
          </a:p>
          <a:p>
            <a:pPr marL="653796" lvl="0" indent="-571500">
              <a:lnSpc>
                <a:spcPct val="120000"/>
              </a:lnSpc>
              <a:buFont typeface="+mj-lt"/>
              <a:buAutoNum type="romanLcPeriod" startAt="2"/>
            </a:pPr>
            <a:r>
              <a:rPr lang="en-US" dirty="0" smtClean="0">
                <a:solidFill>
                  <a:schemeClr val="accent3">
                    <a:lumMod val="75000"/>
                  </a:schemeClr>
                </a:solidFill>
                <a:latin typeface="Comic Sans MS" pitchFamily="66" charset="0"/>
              </a:rPr>
              <a:t>Beginning with </a:t>
            </a:r>
            <a:r>
              <a:rPr lang="en-US" b="1" dirty="0">
                <a:solidFill>
                  <a:schemeClr val="accent3">
                    <a:lumMod val="75000"/>
                  </a:schemeClr>
                </a:solidFill>
                <a:latin typeface="Comic Sans MS" pitchFamily="66" charset="0"/>
              </a:rPr>
              <a:t>Exodus 12</a:t>
            </a:r>
            <a:r>
              <a:rPr lang="en-US" dirty="0">
                <a:solidFill>
                  <a:schemeClr val="accent3">
                    <a:lumMod val="75000"/>
                  </a:schemeClr>
                </a:solidFill>
                <a:latin typeface="Comic Sans MS" pitchFamily="66" charset="0"/>
              </a:rPr>
              <a:t>, every Passover lamb was a “type” </a:t>
            </a:r>
            <a:r>
              <a:rPr lang="en-US" dirty="0" smtClean="0">
                <a:solidFill>
                  <a:schemeClr val="accent3">
                    <a:lumMod val="75000"/>
                  </a:schemeClr>
                </a:solidFill>
                <a:latin typeface="Comic Sans MS" pitchFamily="66" charset="0"/>
              </a:rPr>
              <a:t/>
            </a:r>
            <a:br>
              <a:rPr lang="en-US" dirty="0" smtClean="0">
                <a:solidFill>
                  <a:schemeClr val="accent3">
                    <a:lumMod val="75000"/>
                  </a:schemeClr>
                </a:solidFill>
                <a:latin typeface="Comic Sans MS" pitchFamily="66" charset="0"/>
              </a:rPr>
            </a:br>
            <a:r>
              <a:rPr lang="en-US" dirty="0" smtClean="0">
                <a:solidFill>
                  <a:schemeClr val="accent3">
                    <a:lumMod val="75000"/>
                  </a:schemeClr>
                </a:solidFill>
                <a:latin typeface="Comic Sans MS" pitchFamily="66" charset="0"/>
              </a:rPr>
              <a:t>that </a:t>
            </a:r>
            <a:r>
              <a:rPr lang="en-US" dirty="0">
                <a:solidFill>
                  <a:schemeClr val="accent3">
                    <a:lumMod val="75000"/>
                  </a:schemeClr>
                </a:solidFill>
                <a:latin typeface="Comic Sans MS" pitchFamily="66" charset="0"/>
              </a:rPr>
              <a:t>had fulfillment through Yahusha’s “anti-type” sacrifice.</a:t>
            </a:r>
          </a:p>
          <a:p>
            <a:pPr marL="653796" lvl="0" indent="-571500">
              <a:lnSpc>
                <a:spcPct val="120000"/>
              </a:lnSpc>
              <a:buFont typeface="+mj-lt"/>
              <a:buAutoNum type="romanLcPeriod" startAt="2"/>
            </a:pPr>
            <a:r>
              <a:rPr lang="en-US" u="sng" dirty="0" smtClean="0">
                <a:latin typeface="Comic Sans MS" pitchFamily="66" charset="0"/>
              </a:rPr>
              <a:t>The</a:t>
            </a:r>
            <a:r>
              <a:rPr lang="en-US" b="1" u="sng" dirty="0" smtClean="0">
                <a:latin typeface="Comic Sans MS" pitchFamily="66" charset="0"/>
              </a:rPr>
              <a:t> </a:t>
            </a:r>
            <a:r>
              <a:rPr lang="en-US" b="1" u="sng" dirty="0">
                <a:latin typeface="Comic Sans MS" pitchFamily="66" charset="0"/>
              </a:rPr>
              <a:t>Passover sacrifice</a:t>
            </a:r>
            <a:r>
              <a:rPr lang="en-US" dirty="0">
                <a:latin typeface="Comic Sans MS" pitchFamily="66" charset="0"/>
              </a:rPr>
              <a:t> </a:t>
            </a:r>
            <a:r>
              <a:rPr lang="en-US" dirty="0" smtClean="0">
                <a:latin typeface="Comic Sans MS" pitchFamily="66" charset="0"/>
              </a:rPr>
              <a:t>was unique being </a:t>
            </a:r>
            <a:r>
              <a:rPr lang="en-US" dirty="0">
                <a:latin typeface="Comic Sans MS" pitchFamily="66" charset="0"/>
              </a:rPr>
              <a:t>“offered” “</a:t>
            </a:r>
            <a:r>
              <a:rPr lang="en-US" u="sng" dirty="0">
                <a:latin typeface="Comic Sans MS" pitchFamily="66" charset="0"/>
              </a:rPr>
              <a:t>between </a:t>
            </a:r>
            <a:r>
              <a:rPr lang="en-US" u="sng" dirty="0" smtClean="0">
                <a:latin typeface="Comic Sans MS" pitchFamily="66" charset="0"/>
              </a:rPr>
              <a:t/>
            </a:r>
            <a:br>
              <a:rPr lang="en-US" u="sng" dirty="0" smtClean="0">
                <a:latin typeface="Comic Sans MS" pitchFamily="66" charset="0"/>
              </a:rPr>
            </a:br>
            <a:r>
              <a:rPr lang="en-US" u="sng" dirty="0" smtClean="0">
                <a:latin typeface="Comic Sans MS" pitchFamily="66" charset="0"/>
              </a:rPr>
              <a:t>the </a:t>
            </a:r>
            <a:r>
              <a:rPr lang="en-US" b="1" u="sng" dirty="0" err="1">
                <a:solidFill>
                  <a:srgbClr val="0070C0"/>
                </a:solidFill>
                <a:latin typeface="Comic Sans MS" pitchFamily="66" charset="0"/>
              </a:rPr>
              <a:t>mixing</a:t>
            </a:r>
            <a:r>
              <a:rPr lang="en-US" b="1" u="sng" dirty="0" err="1">
                <a:solidFill>
                  <a:srgbClr val="C00000"/>
                </a:solidFill>
                <a:latin typeface="Comic Sans MS" pitchFamily="66" charset="0"/>
              </a:rPr>
              <a:t>S</a:t>
            </a:r>
            <a:r>
              <a:rPr lang="en-US" dirty="0" smtClean="0">
                <a:latin typeface="Comic Sans MS" pitchFamily="66" charset="0"/>
              </a:rPr>
              <a:t>” </a:t>
            </a:r>
            <a:r>
              <a:rPr lang="en-US" dirty="0">
                <a:latin typeface="Comic Sans MS" pitchFamily="66" charset="0"/>
              </a:rPr>
              <a:t>– which </a:t>
            </a:r>
            <a:r>
              <a:rPr lang="en-US" b="1" u="sng" dirty="0">
                <a:solidFill>
                  <a:schemeClr val="tx1">
                    <a:lumMod val="65000"/>
                    <a:lumOff val="35000"/>
                  </a:schemeClr>
                </a:solidFill>
                <a:latin typeface="Comic Sans MS" pitchFamily="66" charset="0"/>
              </a:rPr>
              <a:t>could be either the </a:t>
            </a:r>
            <a:r>
              <a:rPr lang="en-US" b="1" u="sng" dirty="0">
                <a:solidFill>
                  <a:srgbClr val="0070C0"/>
                </a:solidFill>
                <a:latin typeface="Comic Sans MS" pitchFamily="66" charset="0"/>
              </a:rPr>
              <a:t>Day Season</a:t>
            </a:r>
            <a:r>
              <a:rPr lang="en-US" b="1" dirty="0">
                <a:solidFill>
                  <a:srgbClr val="0070C0"/>
                </a:solidFill>
                <a:latin typeface="Comic Sans MS" pitchFamily="66" charset="0"/>
              </a:rPr>
              <a:t>,</a:t>
            </a:r>
            <a:r>
              <a:rPr lang="en-US" b="1" u="sng" dirty="0">
                <a:solidFill>
                  <a:srgbClr val="0070C0"/>
                </a:solidFill>
                <a:latin typeface="Comic Sans MS" pitchFamily="66" charset="0"/>
              </a:rPr>
              <a:t> </a:t>
            </a:r>
            <a:r>
              <a:rPr lang="en-US" b="1" u="sng" dirty="0" smtClean="0">
                <a:solidFill>
                  <a:schemeClr val="tx1">
                    <a:lumMod val="65000"/>
                    <a:lumOff val="35000"/>
                  </a:schemeClr>
                </a:solidFill>
                <a:latin typeface="Comic Sans MS" pitchFamily="66" charset="0"/>
              </a:rPr>
              <a:t/>
            </a:r>
            <a:br>
              <a:rPr lang="en-US" b="1" u="sng" dirty="0" smtClean="0">
                <a:solidFill>
                  <a:schemeClr val="tx1">
                    <a:lumMod val="65000"/>
                    <a:lumOff val="35000"/>
                  </a:schemeClr>
                </a:solidFill>
                <a:latin typeface="Comic Sans MS" pitchFamily="66" charset="0"/>
              </a:rPr>
            </a:br>
            <a:r>
              <a:rPr lang="en-US" b="1" u="sng" dirty="0" smtClean="0">
                <a:solidFill>
                  <a:schemeClr val="tx1">
                    <a:lumMod val="65000"/>
                    <a:lumOff val="35000"/>
                  </a:schemeClr>
                </a:solidFill>
                <a:latin typeface="Comic Sans MS" pitchFamily="66" charset="0"/>
              </a:rPr>
              <a:t>or </a:t>
            </a:r>
            <a:r>
              <a:rPr lang="en-US" b="1" u="sng" dirty="0">
                <a:solidFill>
                  <a:schemeClr val="tx1">
                    <a:lumMod val="65000"/>
                    <a:lumOff val="35000"/>
                  </a:schemeClr>
                </a:solidFill>
                <a:latin typeface="Comic Sans MS" pitchFamily="66" charset="0"/>
              </a:rPr>
              <a:t>the</a:t>
            </a:r>
            <a:r>
              <a:rPr lang="en-US" b="1" dirty="0">
                <a:solidFill>
                  <a:schemeClr val="tx1">
                    <a:lumMod val="65000"/>
                    <a:lumOff val="35000"/>
                  </a:schemeClr>
                </a:solidFill>
                <a:latin typeface="Comic Sans MS" pitchFamily="66" charset="0"/>
              </a:rPr>
              <a:t> </a:t>
            </a:r>
            <a:r>
              <a:rPr lang="en-US" b="1" u="sng" dirty="0">
                <a:latin typeface="Comic Sans MS" pitchFamily="66" charset="0"/>
              </a:rPr>
              <a:t>Night </a:t>
            </a:r>
            <a:r>
              <a:rPr lang="en-US" b="1" u="sng" dirty="0" smtClean="0">
                <a:latin typeface="Comic Sans MS" pitchFamily="66" charset="0"/>
              </a:rPr>
              <a:t>Season</a:t>
            </a:r>
            <a:r>
              <a:rPr lang="en-US" b="1" dirty="0" smtClean="0">
                <a:latin typeface="Comic Sans MS" pitchFamily="66" charset="0"/>
              </a:rPr>
              <a:t> </a:t>
            </a:r>
            <a:r>
              <a:rPr lang="en-US" b="1" u="sng" dirty="0">
                <a:solidFill>
                  <a:schemeClr val="tx1">
                    <a:lumMod val="65000"/>
                    <a:lumOff val="35000"/>
                  </a:schemeClr>
                </a:solidFill>
                <a:latin typeface="Comic Sans MS" pitchFamily="66" charset="0"/>
              </a:rPr>
              <a:t>depending on the circumstances </a:t>
            </a:r>
            <a:r>
              <a:rPr lang="en-US" b="1" u="sng" dirty="0" smtClean="0">
                <a:solidFill>
                  <a:schemeClr val="tx1">
                    <a:lumMod val="65000"/>
                    <a:lumOff val="35000"/>
                  </a:schemeClr>
                </a:solidFill>
                <a:latin typeface="Comic Sans MS" pitchFamily="66" charset="0"/>
              </a:rPr>
              <a:t/>
            </a:r>
            <a:br>
              <a:rPr lang="en-US" b="1" u="sng" dirty="0" smtClean="0">
                <a:solidFill>
                  <a:schemeClr val="tx1">
                    <a:lumMod val="65000"/>
                    <a:lumOff val="35000"/>
                  </a:schemeClr>
                </a:solidFill>
                <a:latin typeface="Comic Sans MS" pitchFamily="66" charset="0"/>
              </a:rPr>
            </a:br>
            <a:r>
              <a:rPr lang="en-US" b="1" u="sng" dirty="0" smtClean="0">
                <a:solidFill>
                  <a:schemeClr val="tx1">
                    <a:lumMod val="65000"/>
                    <a:lumOff val="35000"/>
                  </a:schemeClr>
                </a:solidFill>
                <a:latin typeface="Comic Sans MS" pitchFamily="66" charset="0"/>
              </a:rPr>
              <a:t>given </a:t>
            </a:r>
            <a:r>
              <a:rPr lang="en-US" b="1" u="sng" dirty="0">
                <a:solidFill>
                  <a:schemeClr val="tx1">
                    <a:lumMod val="65000"/>
                    <a:lumOff val="35000"/>
                  </a:schemeClr>
                </a:solidFill>
                <a:latin typeface="Comic Sans MS" pitchFamily="66" charset="0"/>
              </a:rPr>
              <a:t>in the content and the context of each </a:t>
            </a:r>
            <a:r>
              <a:rPr lang="en-US" b="1" u="sng" dirty="0" smtClean="0">
                <a:solidFill>
                  <a:schemeClr val="tx1">
                    <a:lumMod val="65000"/>
                    <a:lumOff val="35000"/>
                  </a:schemeClr>
                </a:solidFill>
                <a:latin typeface="Comic Sans MS" pitchFamily="66" charset="0"/>
              </a:rPr>
              <a:t>individual </a:t>
            </a:r>
            <a:r>
              <a:rPr lang="en-US" b="1" u="sng" dirty="0">
                <a:solidFill>
                  <a:schemeClr val="tx1">
                    <a:lumMod val="65000"/>
                    <a:lumOff val="35000"/>
                  </a:schemeClr>
                </a:solidFill>
                <a:latin typeface="Comic Sans MS" pitchFamily="66" charset="0"/>
              </a:rPr>
              <a:t>Scripture</a:t>
            </a:r>
            <a:r>
              <a:rPr lang="en-US" b="1" dirty="0">
                <a:latin typeface="Comic Sans MS" pitchFamily="66" charset="0"/>
              </a:rPr>
              <a:t> </a:t>
            </a:r>
            <a:r>
              <a:rPr lang="en-US" dirty="0">
                <a:latin typeface="Comic Sans MS" pitchFamily="66" charset="0"/>
              </a:rPr>
              <a:t>that uses </a:t>
            </a:r>
            <a:r>
              <a:rPr lang="en-US" dirty="0" smtClean="0">
                <a:latin typeface="Comic Sans MS" pitchFamily="66" charset="0"/>
              </a:rPr>
              <a:t>&lt;</a:t>
            </a:r>
            <a:r>
              <a:rPr lang="en-US" dirty="0" err="1" smtClean="0">
                <a:latin typeface="Comic Sans MS" pitchFamily="66" charset="0"/>
              </a:rPr>
              <a:t>beyn</a:t>
            </a:r>
            <a:r>
              <a:rPr lang="en-US" dirty="0" smtClean="0">
                <a:latin typeface="Comic Sans MS" pitchFamily="66" charset="0"/>
              </a:rPr>
              <a:t> ha </a:t>
            </a:r>
            <a:r>
              <a:rPr lang="en-US" dirty="0" err="1" smtClean="0">
                <a:latin typeface="Comic Sans MS" pitchFamily="66" charset="0"/>
              </a:rPr>
              <a:t>arbayim</a:t>
            </a:r>
            <a:r>
              <a:rPr lang="en-US" dirty="0" smtClean="0">
                <a:latin typeface="Comic Sans MS" pitchFamily="66" charset="0"/>
              </a:rPr>
              <a:t>&gt;.</a:t>
            </a:r>
            <a:endParaRPr lang="en-US" dirty="0">
              <a:latin typeface="Comic Sans MS" pitchFamily="66" charset="0"/>
            </a:endParaRPr>
          </a:p>
          <a:p>
            <a:pPr marL="653796" lvl="0" indent="-571500">
              <a:lnSpc>
                <a:spcPct val="120000"/>
              </a:lnSpc>
              <a:buFont typeface="+mj-lt"/>
              <a:buAutoNum type="romanLcPeriod" startAt="2"/>
            </a:pPr>
            <a:r>
              <a:rPr lang="en-US" dirty="0">
                <a:latin typeface="Comic Sans MS" pitchFamily="66" charset="0"/>
              </a:rPr>
              <a:t>The Passover sacrifice was </a:t>
            </a:r>
            <a:r>
              <a:rPr lang="en-US" b="1" u="sng" dirty="0">
                <a:solidFill>
                  <a:srgbClr val="C00000"/>
                </a:solidFill>
                <a:latin typeface="Comic Sans MS" pitchFamily="66" charset="0"/>
              </a:rPr>
              <a:t>always</a:t>
            </a:r>
            <a:r>
              <a:rPr lang="en-US" dirty="0">
                <a:latin typeface="Comic Sans MS" pitchFamily="66" charset="0"/>
              </a:rPr>
              <a:t> eaten during </a:t>
            </a:r>
            <a:r>
              <a:rPr lang="en-US" dirty="0" smtClean="0">
                <a:latin typeface="Comic Sans MS" pitchFamily="66" charset="0"/>
              </a:rPr>
              <a:t>the </a:t>
            </a:r>
            <a:r>
              <a:rPr lang="en-US" b="1" dirty="0" smtClean="0">
                <a:solidFill>
                  <a:schemeClr val="tx1">
                    <a:lumMod val="75000"/>
                    <a:lumOff val="25000"/>
                  </a:schemeClr>
                </a:solidFill>
                <a:latin typeface="Comic Sans MS" pitchFamily="66" charset="0"/>
              </a:rPr>
              <a:t>Night </a:t>
            </a:r>
            <a:r>
              <a:rPr lang="en-US" b="1" dirty="0">
                <a:solidFill>
                  <a:schemeClr val="tx1">
                    <a:lumMod val="75000"/>
                    <a:lumOff val="25000"/>
                  </a:schemeClr>
                </a:solidFill>
                <a:latin typeface="Comic Sans MS" pitchFamily="66" charset="0"/>
              </a:rPr>
              <a:t>Season</a:t>
            </a:r>
            <a:r>
              <a:rPr lang="en-US" dirty="0" smtClean="0">
                <a:solidFill>
                  <a:schemeClr val="tx1">
                    <a:lumMod val="75000"/>
                    <a:lumOff val="25000"/>
                  </a:schemeClr>
                </a:solidFill>
                <a:latin typeface="Comic Sans MS" pitchFamily="66" charset="0"/>
              </a:rPr>
              <a:t>.</a:t>
            </a:r>
            <a:endParaRPr lang="en-US" dirty="0">
              <a:solidFill>
                <a:schemeClr val="tx1">
                  <a:lumMod val="75000"/>
                  <a:lumOff val="25000"/>
                </a:schemeClr>
              </a:solidFill>
              <a:latin typeface="Comic Sans MS" pitchFamily="66"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Title 2"/>
          <p:cNvSpPr txBox="1">
            <a:spLocks/>
          </p:cNvSpPr>
          <p:nvPr/>
        </p:nvSpPr>
        <p:spPr>
          <a:xfrm>
            <a:off x="1371600" y="-81280"/>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20000"/>
                    <a:lumOff val="80000"/>
                  </a:schemeClr>
                </a:solidFill>
              </a:rPr>
              <a:t> General Facts About:</a:t>
            </a:r>
            <a:endParaRPr lang="en-US" b="1" dirty="0">
              <a:ln>
                <a:solidFill>
                  <a:srgbClr val="002060"/>
                </a:solidFill>
              </a:ln>
              <a:solidFill>
                <a:schemeClr val="accent2">
                  <a:lumMod val="20000"/>
                  <a:lumOff val="80000"/>
                </a:schemeClr>
              </a:solidFill>
            </a:endParaRPr>
          </a:p>
        </p:txBody>
      </p:sp>
      <p:pic>
        <p:nvPicPr>
          <p:cNvPr id="6" name="Picture 2" descr="C:\Users\Rae\Desktop\bunny trail wood plaque 400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63" y="204865"/>
            <a:ext cx="2048867" cy="8297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60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arn(inVertical)">
                                      <p:cBhvr>
                                        <p:cTn id="7" dur="2000"/>
                                        <p:tgtEl>
                                          <p:spTgt spid="4">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barn(inVertical)">
                                      <p:cBhvr>
                                        <p:cTn id="10"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590893" y="1291872"/>
            <a:ext cx="10249657" cy="5566128"/>
          </a:xfrm>
        </p:spPr>
        <p:txBody>
          <a:bodyPr>
            <a:normAutofit fontScale="92500" lnSpcReduction="20000"/>
            <a:scene3d>
              <a:camera prst="orthographicFront"/>
              <a:lightRig rig="threePt" dir="t"/>
            </a:scene3d>
            <a:sp3d extrusionH="57150">
              <a:bevelT w="38100" h="38100"/>
            </a:sp3d>
          </a:bodyPr>
          <a:lstStyle/>
          <a:p>
            <a:pPr marL="653796" lvl="0" indent="-571500">
              <a:lnSpc>
                <a:spcPct val="120000"/>
              </a:lnSpc>
              <a:buFont typeface="+mj-lt"/>
              <a:buAutoNum type="romanLcPeriod"/>
            </a:pPr>
            <a:r>
              <a:rPr lang="en-US" b="1" dirty="0">
                <a:solidFill>
                  <a:srgbClr val="C00000"/>
                </a:solidFill>
                <a:latin typeface="Tw Cen MT" pitchFamily="34" charset="0"/>
              </a:rPr>
              <a:t>1491</a:t>
            </a:r>
            <a:r>
              <a:rPr lang="en-US" dirty="0">
                <a:solidFill>
                  <a:srgbClr val="C00000"/>
                </a:solidFill>
                <a:latin typeface="Tw Cen MT" pitchFamily="34" charset="0"/>
              </a:rPr>
              <a:t> </a:t>
            </a:r>
            <a:r>
              <a:rPr lang="en-US" b="1" dirty="0">
                <a:solidFill>
                  <a:srgbClr val="C00000"/>
                </a:solidFill>
                <a:latin typeface="Tw Cen MT" pitchFamily="34" charset="0"/>
              </a:rPr>
              <a:t>BC  </a:t>
            </a:r>
            <a:r>
              <a:rPr lang="en-US" b="1" dirty="0" err="1">
                <a:solidFill>
                  <a:srgbClr val="C00000"/>
                </a:solidFill>
                <a:latin typeface="Tw Cen MT" pitchFamily="34" charset="0"/>
              </a:rPr>
              <a:t>Exo</a:t>
            </a:r>
            <a:r>
              <a:rPr lang="en-US" b="1" dirty="0">
                <a:solidFill>
                  <a:srgbClr val="C00000"/>
                </a:solidFill>
                <a:latin typeface="Tw Cen MT" pitchFamily="34" charset="0"/>
              </a:rPr>
              <a:t> </a:t>
            </a:r>
            <a:r>
              <a:rPr lang="en-US" b="1" dirty="0" smtClean="0">
                <a:solidFill>
                  <a:srgbClr val="C00000"/>
                </a:solidFill>
                <a:latin typeface="Tw Cen MT" pitchFamily="34" charset="0"/>
              </a:rPr>
              <a:t>12 (Narrative)</a:t>
            </a:r>
            <a:r>
              <a:rPr lang="en-US" dirty="0" smtClean="0">
                <a:solidFill>
                  <a:srgbClr val="C00000"/>
                </a:solidFill>
                <a:latin typeface="Tw Cen MT" pitchFamily="34" charset="0"/>
              </a:rPr>
              <a:t> </a:t>
            </a:r>
            <a:r>
              <a:rPr lang="en-US" dirty="0">
                <a:latin typeface="Tw Cen MT" pitchFamily="34" charset="0"/>
              </a:rPr>
              <a:t>– </a:t>
            </a:r>
            <a:r>
              <a:rPr lang="en-US" u="sng" dirty="0">
                <a:effectLst>
                  <a:glow rad="228600">
                    <a:schemeClr val="accent2">
                      <a:satMod val="175000"/>
                      <a:alpha val="40000"/>
                    </a:schemeClr>
                  </a:glow>
                </a:effectLst>
                <a:latin typeface="Tw Cen MT" pitchFamily="34" charset="0"/>
              </a:rPr>
              <a:t>Egypt</a:t>
            </a:r>
            <a:r>
              <a:rPr lang="en-US" dirty="0">
                <a:effectLst>
                  <a:glow rad="228600">
                    <a:schemeClr val="accent2">
                      <a:satMod val="175000"/>
                      <a:alpha val="40000"/>
                    </a:schemeClr>
                  </a:glow>
                </a:effectLst>
                <a:latin typeface="Tw Cen MT" pitchFamily="34" charset="0"/>
              </a:rPr>
              <a:t>:</a:t>
            </a:r>
            <a:r>
              <a:rPr lang="en-US" dirty="0">
                <a:latin typeface="Tw Cen MT" pitchFamily="34" charset="0"/>
              </a:rPr>
              <a:t>  The Passover lamb was </a:t>
            </a:r>
            <a:r>
              <a:rPr lang="en-US" u="sng" dirty="0">
                <a:latin typeface="Tw Cen MT" pitchFamily="34" charset="0"/>
              </a:rPr>
              <a:t>sacrificed</a:t>
            </a:r>
            <a:r>
              <a:rPr lang="en-US" dirty="0">
                <a:latin typeface="Tw Cen MT" pitchFamily="34" charset="0"/>
              </a:rPr>
              <a:t> and </a:t>
            </a:r>
            <a:r>
              <a:rPr lang="en-US" u="sng" dirty="0">
                <a:latin typeface="Tw Cen MT" pitchFamily="34" charset="0"/>
              </a:rPr>
              <a:t>eaten</a:t>
            </a:r>
            <a:r>
              <a:rPr lang="en-US" dirty="0">
                <a:latin typeface="Tw Cen MT" pitchFamily="34" charset="0"/>
              </a:rPr>
              <a:t> during the </a:t>
            </a:r>
            <a:r>
              <a:rPr lang="en-US" u="sng" dirty="0">
                <a:latin typeface="Tw Cen MT" pitchFamily="34" charset="0"/>
              </a:rPr>
              <a:t>Night Season</a:t>
            </a:r>
            <a:r>
              <a:rPr lang="en-US" dirty="0">
                <a:latin typeface="Tw Cen MT" pitchFamily="34" charset="0"/>
              </a:rPr>
              <a:t> due to circumstances of Egyptian bondage during the Day Season</a:t>
            </a:r>
            <a:r>
              <a:rPr lang="en-US" dirty="0" smtClean="0">
                <a:latin typeface="Tw Cen MT" pitchFamily="34" charset="0"/>
              </a:rPr>
              <a:t>.  </a:t>
            </a:r>
          </a:p>
          <a:p>
            <a:pPr lvl="1">
              <a:lnSpc>
                <a:spcPct val="120000"/>
              </a:lnSpc>
              <a:buFont typeface="Wingdings" pitchFamily="2" charset="2"/>
              <a:buChar char="ü"/>
            </a:pPr>
            <a:r>
              <a:rPr lang="en-US" b="1" dirty="0" smtClean="0">
                <a:solidFill>
                  <a:srgbClr val="0070C0"/>
                </a:solidFill>
                <a:latin typeface="Tw Cen MT" pitchFamily="34" charset="0"/>
              </a:rPr>
              <a:t>1490</a:t>
            </a:r>
            <a:r>
              <a:rPr lang="en-US" dirty="0" smtClean="0">
                <a:solidFill>
                  <a:srgbClr val="0070C0"/>
                </a:solidFill>
                <a:latin typeface="Tw Cen MT" pitchFamily="34" charset="0"/>
              </a:rPr>
              <a:t> </a:t>
            </a:r>
            <a:r>
              <a:rPr lang="en-US" b="1" dirty="0">
                <a:solidFill>
                  <a:srgbClr val="0070C0"/>
                </a:solidFill>
                <a:latin typeface="Tw Cen MT" pitchFamily="34" charset="0"/>
              </a:rPr>
              <a:t>BC  Lev </a:t>
            </a:r>
            <a:r>
              <a:rPr lang="en-US" b="1" dirty="0" smtClean="0">
                <a:solidFill>
                  <a:srgbClr val="0070C0"/>
                </a:solidFill>
                <a:latin typeface="Tw Cen MT" pitchFamily="34" charset="0"/>
              </a:rPr>
              <a:t>23 (Command)</a:t>
            </a:r>
            <a:r>
              <a:rPr lang="en-US" dirty="0" smtClean="0">
                <a:solidFill>
                  <a:srgbClr val="0070C0"/>
                </a:solidFill>
                <a:latin typeface="Tw Cen MT" pitchFamily="34" charset="0"/>
              </a:rPr>
              <a:t> </a:t>
            </a:r>
            <a:r>
              <a:rPr lang="en-US" dirty="0">
                <a:latin typeface="Tw Cen MT" pitchFamily="34" charset="0"/>
              </a:rPr>
              <a:t>– </a:t>
            </a:r>
            <a:r>
              <a:rPr lang="en-US" u="sng" dirty="0">
                <a:effectLst>
                  <a:glow rad="139700">
                    <a:schemeClr val="accent2">
                      <a:satMod val="175000"/>
                      <a:alpha val="40000"/>
                    </a:schemeClr>
                  </a:glow>
                </a:effectLst>
                <a:latin typeface="Tw Cen MT" pitchFamily="34" charset="0"/>
              </a:rPr>
              <a:t>Wilderness timeframe</a:t>
            </a:r>
            <a:r>
              <a:rPr lang="en-US" dirty="0">
                <a:effectLst>
                  <a:glow rad="139700">
                    <a:schemeClr val="accent2">
                      <a:satMod val="175000"/>
                      <a:alpha val="40000"/>
                    </a:schemeClr>
                  </a:glow>
                </a:effectLst>
                <a:latin typeface="Tw Cen MT" pitchFamily="34" charset="0"/>
              </a:rPr>
              <a:t>:  </a:t>
            </a:r>
            <a:r>
              <a:rPr lang="en-US" dirty="0" smtClean="0">
                <a:latin typeface="Tw Cen MT" pitchFamily="34" charset="0"/>
              </a:rPr>
              <a:t/>
            </a:r>
            <a:br>
              <a:rPr lang="en-US" dirty="0" smtClean="0">
                <a:latin typeface="Tw Cen MT" pitchFamily="34" charset="0"/>
              </a:rPr>
            </a:br>
            <a:r>
              <a:rPr lang="en-US" dirty="0" smtClean="0">
                <a:latin typeface="Tw Cen MT" pitchFamily="34" charset="0"/>
              </a:rPr>
              <a:t>General </a:t>
            </a:r>
            <a:r>
              <a:rPr lang="en-US" dirty="0">
                <a:latin typeface="Tw Cen MT" pitchFamily="34" charset="0"/>
              </a:rPr>
              <a:t>instructions for sacrificing the Passover that would have </a:t>
            </a:r>
            <a:r>
              <a:rPr lang="en-US" dirty="0" smtClean="0">
                <a:latin typeface="Tw Cen MT" pitchFamily="34" charset="0"/>
              </a:rPr>
              <a:t/>
            </a:r>
            <a:br>
              <a:rPr lang="en-US" dirty="0" smtClean="0">
                <a:latin typeface="Tw Cen MT" pitchFamily="34" charset="0"/>
              </a:rPr>
            </a:br>
            <a:r>
              <a:rPr lang="en-US" dirty="0" smtClean="0">
                <a:latin typeface="Tw Cen MT" pitchFamily="34" charset="0"/>
              </a:rPr>
              <a:t>been </a:t>
            </a:r>
            <a:r>
              <a:rPr lang="en-US" dirty="0">
                <a:latin typeface="Tw Cen MT" pitchFamily="34" charset="0"/>
              </a:rPr>
              <a:t>performed during the Day Season due to the large volume </a:t>
            </a:r>
            <a:r>
              <a:rPr lang="en-US" dirty="0" smtClean="0">
                <a:latin typeface="Tw Cen MT" pitchFamily="34" charset="0"/>
              </a:rPr>
              <a:t/>
            </a:r>
            <a:br>
              <a:rPr lang="en-US" dirty="0" smtClean="0">
                <a:latin typeface="Tw Cen MT" pitchFamily="34" charset="0"/>
              </a:rPr>
            </a:br>
            <a:r>
              <a:rPr lang="en-US" dirty="0" smtClean="0">
                <a:latin typeface="Tw Cen MT" pitchFamily="34" charset="0"/>
              </a:rPr>
              <a:t>of </a:t>
            </a:r>
            <a:r>
              <a:rPr lang="en-US" dirty="0">
                <a:latin typeface="Tw Cen MT" pitchFamily="34" charset="0"/>
              </a:rPr>
              <a:t>sacrifices, then </a:t>
            </a:r>
            <a:r>
              <a:rPr lang="en-US" dirty="0" smtClean="0">
                <a:latin typeface="Tw Cen MT" pitchFamily="34" charset="0"/>
              </a:rPr>
              <a:t>always eaten </a:t>
            </a:r>
            <a:r>
              <a:rPr lang="en-US" dirty="0">
                <a:latin typeface="Tw Cen MT" pitchFamily="34" charset="0"/>
              </a:rPr>
              <a:t>during the Night Season.  </a:t>
            </a:r>
            <a:r>
              <a:rPr lang="en-US" dirty="0" smtClean="0">
                <a:latin typeface="Tw Cen MT" pitchFamily="34" charset="0"/>
              </a:rPr>
              <a:t>  </a:t>
            </a:r>
          </a:p>
          <a:p>
            <a:pPr marL="653796" lvl="0" indent="-571500">
              <a:lnSpc>
                <a:spcPct val="120000"/>
              </a:lnSpc>
              <a:buFont typeface="+mj-lt"/>
              <a:buAutoNum type="romanLcPeriod"/>
            </a:pPr>
            <a:r>
              <a:rPr lang="en-US" b="1" dirty="0" smtClean="0">
                <a:solidFill>
                  <a:srgbClr val="C00000"/>
                </a:solidFill>
                <a:latin typeface="Tw Cen MT" pitchFamily="34" charset="0"/>
              </a:rPr>
              <a:t>1490</a:t>
            </a:r>
            <a:r>
              <a:rPr lang="en-US" dirty="0" smtClean="0">
                <a:solidFill>
                  <a:srgbClr val="C00000"/>
                </a:solidFill>
                <a:latin typeface="Tw Cen MT" pitchFamily="34" charset="0"/>
              </a:rPr>
              <a:t> </a:t>
            </a:r>
            <a:r>
              <a:rPr lang="en-US" b="1" dirty="0">
                <a:solidFill>
                  <a:srgbClr val="C00000"/>
                </a:solidFill>
                <a:latin typeface="Tw Cen MT" pitchFamily="34" charset="0"/>
              </a:rPr>
              <a:t>BC  Num </a:t>
            </a:r>
            <a:r>
              <a:rPr lang="en-US" b="1" dirty="0" smtClean="0">
                <a:solidFill>
                  <a:srgbClr val="C00000"/>
                </a:solidFill>
                <a:latin typeface="Tw Cen MT" pitchFamily="34" charset="0"/>
              </a:rPr>
              <a:t>9 (Narrative)</a:t>
            </a:r>
            <a:r>
              <a:rPr lang="en-US" dirty="0" smtClean="0">
                <a:solidFill>
                  <a:srgbClr val="C00000"/>
                </a:solidFill>
                <a:latin typeface="Tw Cen MT" pitchFamily="34" charset="0"/>
              </a:rPr>
              <a:t> </a:t>
            </a:r>
            <a:r>
              <a:rPr lang="en-US" dirty="0">
                <a:latin typeface="Tw Cen MT" pitchFamily="34" charset="0"/>
              </a:rPr>
              <a:t>– </a:t>
            </a:r>
            <a:r>
              <a:rPr lang="en-US" u="sng" dirty="0">
                <a:effectLst>
                  <a:glow rad="139700">
                    <a:schemeClr val="accent2">
                      <a:satMod val="175000"/>
                      <a:alpha val="40000"/>
                    </a:schemeClr>
                  </a:glow>
                </a:effectLst>
                <a:latin typeface="Tw Cen MT" pitchFamily="34" charset="0"/>
              </a:rPr>
              <a:t>2</a:t>
            </a:r>
            <a:r>
              <a:rPr lang="en-US" u="sng" baseline="30000" dirty="0">
                <a:effectLst>
                  <a:glow rad="139700">
                    <a:schemeClr val="accent2">
                      <a:satMod val="175000"/>
                      <a:alpha val="40000"/>
                    </a:schemeClr>
                  </a:glow>
                </a:effectLst>
                <a:latin typeface="Tw Cen MT" pitchFamily="34" charset="0"/>
              </a:rPr>
              <a:t>nd</a:t>
            </a:r>
            <a:r>
              <a:rPr lang="en-US" u="sng" dirty="0">
                <a:effectLst>
                  <a:glow rad="139700">
                    <a:schemeClr val="accent2">
                      <a:satMod val="175000"/>
                      <a:alpha val="40000"/>
                    </a:schemeClr>
                  </a:glow>
                </a:effectLst>
                <a:latin typeface="Tw Cen MT" pitchFamily="34" charset="0"/>
              </a:rPr>
              <a:t> year in the wilderness</a:t>
            </a:r>
            <a:r>
              <a:rPr lang="en-US" dirty="0">
                <a:effectLst>
                  <a:glow rad="139700">
                    <a:schemeClr val="accent2">
                      <a:satMod val="175000"/>
                      <a:alpha val="40000"/>
                    </a:schemeClr>
                  </a:glow>
                </a:effectLst>
                <a:latin typeface="Tw Cen MT" pitchFamily="34" charset="0"/>
              </a:rPr>
              <a:t>:  </a:t>
            </a:r>
            <a:r>
              <a:rPr lang="en-US" dirty="0">
                <a:latin typeface="Tw Cen MT" pitchFamily="34" charset="0"/>
              </a:rPr>
              <a:t>Passover sacrificed during the Day Season 14 days after </a:t>
            </a:r>
            <a:r>
              <a:rPr lang="en-US" dirty="0" smtClean="0">
                <a:latin typeface="Tw Cen MT" pitchFamily="34" charset="0"/>
              </a:rPr>
              <a:t/>
            </a:r>
            <a:br>
              <a:rPr lang="en-US" dirty="0" smtClean="0">
                <a:latin typeface="Tw Cen MT" pitchFamily="34" charset="0"/>
              </a:rPr>
            </a:br>
            <a:r>
              <a:rPr lang="en-US" dirty="0" smtClean="0">
                <a:latin typeface="Tw Cen MT" pitchFamily="34" charset="0"/>
              </a:rPr>
              <a:t>the </a:t>
            </a:r>
            <a:r>
              <a:rPr lang="en-US" dirty="0">
                <a:latin typeface="Tw Cen MT" pitchFamily="34" charset="0"/>
              </a:rPr>
              <a:t>w</a:t>
            </a:r>
            <a:r>
              <a:rPr lang="en-US" dirty="0" smtClean="0">
                <a:latin typeface="Tw Cen MT" pitchFamily="34" charset="0"/>
              </a:rPr>
              <a:t>ilderness </a:t>
            </a:r>
            <a:r>
              <a:rPr lang="en-US" dirty="0">
                <a:latin typeface="Tw Cen MT" pitchFamily="34" charset="0"/>
              </a:rPr>
              <a:t>sanctuary was raised up.  It would have been eaten during the Night Season</a:t>
            </a:r>
            <a:r>
              <a:rPr lang="en-US" dirty="0" smtClean="0">
                <a:latin typeface="Tw Cen MT" pitchFamily="34" charset="0"/>
              </a:rPr>
              <a:t>.  </a:t>
            </a:r>
            <a:r>
              <a:rPr lang="en-US" b="1" u="sng" dirty="0" smtClean="0">
                <a:solidFill>
                  <a:srgbClr val="C00000"/>
                </a:solidFill>
                <a:latin typeface="Tw Cen MT" pitchFamily="34" charset="0"/>
              </a:rPr>
              <a:t>This is the last Passover celebrated in the wilderness</a:t>
            </a:r>
            <a:r>
              <a:rPr lang="en-US" b="1" dirty="0" smtClean="0">
                <a:solidFill>
                  <a:srgbClr val="C00000"/>
                </a:solidFill>
                <a:latin typeface="Tw Cen MT" pitchFamily="34" charset="0"/>
              </a:rPr>
              <a:t>.</a:t>
            </a:r>
            <a:endParaRPr lang="en-US" b="1" dirty="0">
              <a:solidFill>
                <a:srgbClr val="C00000"/>
              </a:solidFill>
              <a:latin typeface="Tw Cen MT" pitchFamily="34"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1371600" y="-81280"/>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20000"/>
                    <a:lumOff val="80000"/>
                  </a:schemeClr>
                </a:solidFill>
              </a:rPr>
              <a:t> 6 Prime Examples:  Old Testament</a:t>
            </a:r>
            <a:endParaRPr lang="en-US" b="1" dirty="0">
              <a:ln>
                <a:solidFill>
                  <a:srgbClr val="002060"/>
                </a:solidFill>
              </a:ln>
              <a:solidFill>
                <a:schemeClr val="accent2">
                  <a:lumMod val="20000"/>
                  <a:lumOff val="80000"/>
                </a:schemeClr>
              </a:solidFill>
            </a:endParaRPr>
          </a:p>
        </p:txBody>
      </p:sp>
      <p:sp>
        <p:nvSpPr>
          <p:cNvPr id="2" name="Rectangle 1"/>
          <p:cNvSpPr/>
          <p:nvPr/>
        </p:nvSpPr>
        <p:spPr>
          <a:xfrm>
            <a:off x="-1569720" y="1495197"/>
            <a:ext cx="1513840" cy="3600986"/>
          </a:xfrm>
          <a:prstGeom prst="rect">
            <a:avLst/>
          </a:prstGeom>
          <a:solidFill>
            <a:schemeClr val="accent4">
              <a:lumMod val="20000"/>
              <a:lumOff val="80000"/>
            </a:schemeClr>
          </a:solidFill>
        </p:spPr>
        <p:txBody>
          <a:bodyPr wrap="square">
            <a:spAutoFit/>
          </a:bodyPr>
          <a:lstStyle/>
          <a:p>
            <a:r>
              <a:rPr lang="en-US" sz="1200" dirty="0"/>
              <a:t>Tim:  As I went through these passover examples YET AGAIN. I realized that not all of them are passover </a:t>
            </a:r>
            <a:r>
              <a:rPr lang="en-US" sz="1200" dirty="0" smtClean="0"/>
              <a:t>celebrations </a:t>
            </a:r>
            <a:r>
              <a:rPr lang="en-US" sz="1200" dirty="0"/>
              <a:t>- some are actual COMMANDS such as Lev 23:5 and Deut 16:6.  That left "9" in the list, until I realized I forgot the "Narrative &amp; Command" for the next Passover at the Last Supper.</a:t>
            </a:r>
          </a:p>
        </p:txBody>
      </p:sp>
      <p:pic>
        <p:nvPicPr>
          <p:cNvPr id="7" name="Picture 2" descr="C:\Users\Rae\Desktop\bunny trail wood plaque 400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13" y="204865"/>
            <a:ext cx="2048867" cy="8297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570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1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250"/>
                                        <p:tgtEl>
                                          <p:spTgt spid="4">
                                            <p:txEl>
                                              <p:pRg st="2" end="2"/>
                                            </p:txEl>
                                          </p:spTgt>
                                        </p:tgtEl>
                                      </p:cBhvr>
                                    </p:animEffect>
                                    <p:anim calcmode="lin" valueType="num">
                                      <p:cBhvr>
                                        <p:cTn id="13" dur="12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2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1625600" y="-81280"/>
            <a:ext cx="10571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20000"/>
                    <a:lumOff val="80000"/>
                  </a:schemeClr>
                </a:solidFill>
              </a:rPr>
              <a:t>What is Moses commanding?</a:t>
            </a:r>
            <a:endParaRPr lang="en-US" b="1" dirty="0">
              <a:ln>
                <a:solidFill>
                  <a:srgbClr val="002060"/>
                </a:solidFill>
              </a:ln>
              <a:solidFill>
                <a:schemeClr val="accent2">
                  <a:lumMod val="20000"/>
                  <a:lumOff val="80000"/>
                </a:schemeClr>
              </a:solidFill>
            </a:endParaRPr>
          </a:p>
        </p:txBody>
      </p:sp>
      <p:pic>
        <p:nvPicPr>
          <p:cNvPr id="9218" name="Picture 2" descr="C:\Users\Rae\Desktop\maroon banner.jp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605279" y="1540510"/>
            <a:ext cx="10298687" cy="50330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2199249" y="1752600"/>
            <a:ext cx="9017391" cy="538988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lvl="0">
              <a:buClr>
                <a:schemeClr val="bg1"/>
              </a:buClr>
              <a:buFont typeface="Wingdings" pitchFamily="2" charset="2"/>
              <a:buChar char="ü"/>
            </a:pPr>
            <a:r>
              <a:rPr lang="en-US" b="1" dirty="0">
                <a:ln w="50800"/>
                <a:solidFill>
                  <a:schemeClr val="bg1">
                    <a:shade val="50000"/>
                  </a:schemeClr>
                </a:solidFill>
                <a:latin typeface="Tw Cen MT" pitchFamily="34" charset="0"/>
              </a:rPr>
              <a:t>1451 BC  Deut </a:t>
            </a:r>
            <a:r>
              <a:rPr lang="en-US" b="1" dirty="0" smtClean="0">
                <a:ln w="50800"/>
                <a:solidFill>
                  <a:schemeClr val="bg1">
                    <a:shade val="50000"/>
                  </a:schemeClr>
                </a:solidFill>
                <a:latin typeface="Tw Cen MT" pitchFamily="34" charset="0"/>
              </a:rPr>
              <a:t>16:6  </a:t>
            </a:r>
            <a:r>
              <a:rPr lang="en-US" b="1" dirty="0" smtClean="0">
                <a:ln w="50800"/>
                <a:solidFill>
                  <a:srgbClr val="00B0F0"/>
                </a:solidFill>
                <a:latin typeface="Tw Cen MT" pitchFamily="34" charset="0"/>
              </a:rPr>
              <a:t>(Command – 40 years later)  </a:t>
            </a:r>
            <a:r>
              <a:rPr lang="en-US" sz="3800" b="1" dirty="0" smtClean="0">
                <a:ln w="50800"/>
                <a:solidFill>
                  <a:schemeClr val="bg1">
                    <a:shade val="50000"/>
                  </a:schemeClr>
                </a:solidFill>
                <a:latin typeface="Tw Cen MT" pitchFamily="34" charset="0"/>
              </a:rPr>
              <a:t/>
            </a:r>
            <a:br>
              <a:rPr lang="en-US" sz="3800" b="1" dirty="0" smtClean="0">
                <a:ln w="50800"/>
                <a:solidFill>
                  <a:schemeClr val="bg1">
                    <a:shade val="50000"/>
                  </a:schemeClr>
                </a:solidFill>
                <a:latin typeface="Tw Cen MT" pitchFamily="34" charset="0"/>
              </a:rPr>
            </a:br>
            <a:endParaRPr lang="en-US" sz="900" b="1" dirty="0" smtClean="0">
              <a:ln w="50800"/>
              <a:solidFill>
                <a:schemeClr val="bg1">
                  <a:shade val="50000"/>
                </a:schemeClr>
              </a:solidFill>
              <a:latin typeface="Tw Cen MT" pitchFamily="34" charset="0"/>
            </a:endParaRPr>
          </a:p>
          <a:p>
            <a:pPr marL="82296" lvl="0" indent="0">
              <a:buClr>
                <a:schemeClr val="bg1"/>
              </a:buClr>
              <a:buNone/>
            </a:pPr>
            <a:r>
              <a:rPr lang="en-US" b="1" dirty="0" smtClean="0">
                <a:ln w="50800"/>
                <a:solidFill>
                  <a:schemeClr val="accent3">
                    <a:lumMod val="20000"/>
                    <a:lumOff val="80000"/>
                  </a:schemeClr>
                </a:solidFill>
                <a:latin typeface="MV Boli" pitchFamily="2" charset="0"/>
                <a:cs typeface="MV Boli" pitchFamily="2" charset="0"/>
              </a:rPr>
              <a:t>In this Scripture Moses is definitely giving a command about Passover Sacrifices near the end of his life … and … it is considered a very controversial verse which will be explained in detail later after the </a:t>
            </a:r>
            <a:br>
              <a:rPr lang="en-US" b="1" dirty="0" smtClean="0">
                <a:ln w="50800"/>
                <a:solidFill>
                  <a:schemeClr val="accent3">
                    <a:lumMod val="20000"/>
                    <a:lumOff val="80000"/>
                  </a:schemeClr>
                </a:solidFill>
                <a:latin typeface="MV Boli" pitchFamily="2" charset="0"/>
                <a:cs typeface="MV Boli" pitchFamily="2" charset="0"/>
              </a:rPr>
            </a:br>
            <a:r>
              <a:rPr lang="en-US" b="1" dirty="0" smtClean="0">
                <a:ln w="50800"/>
                <a:solidFill>
                  <a:schemeClr val="accent3">
                    <a:lumMod val="20000"/>
                    <a:lumOff val="80000"/>
                  </a:schemeClr>
                </a:solidFill>
                <a:latin typeface="MV Boli" pitchFamily="2" charset="0"/>
                <a:cs typeface="MV Boli" pitchFamily="2" charset="0"/>
              </a:rPr>
              <a:t>complete research has been </a:t>
            </a:r>
            <a:br>
              <a:rPr lang="en-US" b="1" dirty="0" smtClean="0">
                <a:ln w="50800"/>
                <a:solidFill>
                  <a:schemeClr val="accent3">
                    <a:lumMod val="20000"/>
                    <a:lumOff val="80000"/>
                  </a:schemeClr>
                </a:solidFill>
                <a:latin typeface="MV Boli" pitchFamily="2" charset="0"/>
                <a:cs typeface="MV Boli" pitchFamily="2" charset="0"/>
              </a:rPr>
            </a:br>
            <a:r>
              <a:rPr lang="en-US" b="1" dirty="0" smtClean="0">
                <a:ln w="50800"/>
                <a:solidFill>
                  <a:schemeClr val="accent3">
                    <a:lumMod val="20000"/>
                    <a:lumOff val="80000"/>
                  </a:schemeClr>
                </a:solidFill>
                <a:latin typeface="MV Boli" pitchFamily="2" charset="0"/>
                <a:cs typeface="MV Boli" pitchFamily="2" charset="0"/>
              </a:rPr>
              <a:t>completed for … </a:t>
            </a:r>
            <a:br>
              <a:rPr lang="en-US" b="1" dirty="0" smtClean="0">
                <a:ln w="50800"/>
                <a:solidFill>
                  <a:schemeClr val="accent3">
                    <a:lumMod val="20000"/>
                    <a:lumOff val="80000"/>
                  </a:schemeClr>
                </a:solidFill>
                <a:latin typeface="MV Boli" pitchFamily="2" charset="0"/>
                <a:cs typeface="MV Boli" pitchFamily="2" charset="0"/>
              </a:rPr>
            </a:br>
            <a:r>
              <a:rPr lang="en-US" b="1" dirty="0" smtClean="0">
                <a:ln w="50800"/>
                <a:solidFill>
                  <a:schemeClr val="accent3">
                    <a:lumMod val="20000"/>
                    <a:lumOff val="80000"/>
                  </a:schemeClr>
                </a:solidFill>
                <a:latin typeface="MV Boli" pitchFamily="2" charset="0"/>
                <a:cs typeface="MV Boli" pitchFamily="2" charset="0"/>
              </a:rPr>
              <a:t>	“</a:t>
            </a:r>
            <a:r>
              <a:rPr lang="en-US" b="1" dirty="0" smtClean="0">
                <a:ln w="50800"/>
                <a:solidFill>
                  <a:schemeClr val="accent3">
                    <a:lumMod val="20000"/>
                    <a:lumOff val="80000"/>
                  </a:schemeClr>
                </a:solidFill>
                <a:effectLst/>
                <a:latin typeface="MV Boli" pitchFamily="2" charset="0"/>
                <a:cs typeface="MV Boli" pitchFamily="2" charset="0"/>
              </a:rPr>
              <a:t>between the </a:t>
            </a:r>
            <a:r>
              <a:rPr lang="en-US" b="1" dirty="0" err="1" smtClean="0">
                <a:ln w="50800"/>
                <a:solidFill>
                  <a:srgbClr val="0070C0"/>
                </a:solidFill>
                <a:effectLst>
                  <a:glow rad="165100">
                    <a:schemeClr val="bg1"/>
                  </a:glow>
                </a:effectLst>
                <a:latin typeface="MV Boli" pitchFamily="2" charset="0"/>
                <a:cs typeface="MV Boli" pitchFamily="2" charset="0"/>
              </a:rPr>
              <a:t>mixing</a:t>
            </a:r>
            <a:r>
              <a:rPr lang="en-US" b="1" dirty="0" err="1" smtClean="0">
                <a:ln w="50800"/>
                <a:solidFill>
                  <a:srgbClr val="C00000"/>
                </a:solidFill>
                <a:effectLst>
                  <a:glow rad="165100">
                    <a:schemeClr val="bg1"/>
                  </a:glow>
                </a:effectLst>
                <a:latin typeface="MV Boli" pitchFamily="2" charset="0"/>
                <a:cs typeface="MV Boli" pitchFamily="2" charset="0"/>
              </a:rPr>
              <a:t>S</a:t>
            </a:r>
            <a:r>
              <a:rPr lang="en-US" b="1" dirty="0" smtClean="0">
                <a:ln w="50800"/>
                <a:solidFill>
                  <a:schemeClr val="accent3">
                    <a:lumMod val="20000"/>
                    <a:lumOff val="80000"/>
                  </a:schemeClr>
                </a:solidFill>
                <a:latin typeface="MV Boli" pitchFamily="2" charset="0"/>
                <a:cs typeface="MV Boli" pitchFamily="2" charset="0"/>
              </a:rPr>
              <a:t> </a:t>
            </a:r>
            <a:r>
              <a:rPr lang="en-US" sz="1800" b="1" dirty="0" smtClean="0">
                <a:ln w="50800"/>
                <a:solidFill>
                  <a:schemeClr val="accent3">
                    <a:lumMod val="20000"/>
                    <a:lumOff val="80000"/>
                  </a:schemeClr>
                </a:solidFill>
                <a:latin typeface="MV Boli" pitchFamily="2" charset="0"/>
                <a:cs typeface="MV Boli" pitchFamily="2" charset="0"/>
              </a:rPr>
              <a:t>(</a:t>
            </a:r>
            <a:r>
              <a:rPr lang="en-US" sz="1800" b="1" dirty="0" smtClean="0">
                <a:ln w="50800"/>
                <a:solidFill>
                  <a:srgbClr val="00B0F0"/>
                </a:solidFill>
                <a:latin typeface="MV Boli" pitchFamily="2" charset="0"/>
                <a:cs typeface="MV Boli" pitchFamily="2" charset="0"/>
              </a:rPr>
              <a:t>evenings</a:t>
            </a:r>
            <a:r>
              <a:rPr lang="en-US" sz="1800" b="1" dirty="0" smtClean="0">
                <a:ln w="50800"/>
                <a:solidFill>
                  <a:schemeClr val="accent3">
                    <a:lumMod val="20000"/>
                    <a:lumOff val="80000"/>
                  </a:schemeClr>
                </a:solidFill>
                <a:latin typeface="MV Boli" pitchFamily="2" charset="0"/>
                <a:cs typeface="MV Boli" pitchFamily="2" charset="0"/>
              </a:rPr>
              <a:t>)</a:t>
            </a:r>
            <a:r>
              <a:rPr lang="en-US" sz="1800" b="1" dirty="0" smtClean="0">
                <a:ln w="50800"/>
                <a:solidFill>
                  <a:schemeClr val="accent3">
                    <a:lumMod val="20000"/>
                    <a:lumOff val="80000"/>
                  </a:schemeClr>
                </a:solidFill>
                <a:latin typeface="Comic Sans MS" pitchFamily="66" charset="0"/>
                <a:cs typeface="MV Boli" pitchFamily="2" charset="0"/>
              </a:rPr>
              <a:t>.</a:t>
            </a:r>
            <a:r>
              <a:rPr lang="en-US" b="1" dirty="0" smtClean="0">
                <a:ln w="50800"/>
                <a:solidFill>
                  <a:schemeClr val="accent3">
                    <a:lumMod val="20000"/>
                    <a:lumOff val="80000"/>
                  </a:schemeClr>
                </a:solidFill>
                <a:latin typeface="Comic Sans MS" pitchFamily="66" charset="0"/>
                <a:cs typeface="MV Boli" pitchFamily="2" charset="0"/>
              </a:rPr>
              <a:t>”</a:t>
            </a:r>
            <a:r>
              <a:rPr lang="en-US" sz="1400" b="1" dirty="0" smtClean="0">
                <a:ln w="50800"/>
                <a:solidFill>
                  <a:schemeClr val="accent3">
                    <a:lumMod val="20000"/>
                    <a:lumOff val="80000"/>
                  </a:schemeClr>
                </a:solidFill>
                <a:latin typeface="MV Boli" pitchFamily="2" charset="0"/>
                <a:cs typeface="MV Boli" pitchFamily="2" charset="0"/>
              </a:rPr>
              <a:t>  </a:t>
            </a:r>
            <a:endParaRPr lang="en-US" sz="1400" b="1" dirty="0">
              <a:ln w="50800"/>
              <a:solidFill>
                <a:schemeClr val="accent3">
                  <a:lumMod val="20000"/>
                  <a:lumOff val="80000"/>
                </a:schemeClr>
              </a:solidFill>
              <a:latin typeface="MV Boli" pitchFamily="2" charset="0"/>
              <a:cs typeface="MV Boli" pitchFamily="2" charset="0"/>
            </a:endParaRPr>
          </a:p>
        </p:txBody>
      </p:sp>
      <p:pic>
        <p:nvPicPr>
          <p:cNvPr id="9219" name="Picture 3" descr="C:\Users\Rae\Desktop\research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54896" y="4404842"/>
            <a:ext cx="1971992" cy="2143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Slide Number Placeholder 1"/>
          <p:cNvSpPr txBox="1">
            <a:spLocks/>
          </p:cNvSpPr>
          <p:nvPr/>
        </p:nvSpPr>
        <p:spPr>
          <a:xfrm>
            <a:off x="11109156" y="656517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76</a:t>
            </a:fld>
            <a:endParaRPr lang="en-US" dirty="0"/>
          </a:p>
        </p:txBody>
      </p:sp>
      <p:pic>
        <p:nvPicPr>
          <p:cNvPr id="9" name="Picture 2" descr="C:\Users\Rae\Desktop\bunny trail wood plaque 400 edi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363" y="204865"/>
            <a:ext cx="2048867" cy="8297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Sun 9"/>
          <p:cNvSpPr/>
          <p:nvPr/>
        </p:nvSpPr>
        <p:spPr>
          <a:xfrm>
            <a:off x="985519" y="76033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751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497584" y="1548882"/>
            <a:ext cx="9997440" cy="5207518"/>
          </a:xfrm>
        </p:spPr>
        <p:txBody>
          <a:bodyPr>
            <a:normAutofit fontScale="85000" lnSpcReduction="20000"/>
            <a:scene3d>
              <a:camera prst="orthographicFront"/>
              <a:lightRig rig="threePt" dir="t"/>
            </a:scene3d>
            <a:sp3d extrusionH="57150">
              <a:bevelT w="38100" h="38100" prst="angle"/>
            </a:sp3d>
          </a:bodyPr>
          <a:lstStyle/>
          <a:p>
            <a:pPr marL="653796" lvl="0" indent="-571500">
              <a:buFont typeface="+mj-lt"/>
              <a:buAutoNum type="romanLcPeriod" startAt="3"/>
            </a:pPr>
            <a:r>
              <a:rPr lang="en-US" b="1" dirty="0" smtClean="0">
                <a:solidFill>
                  <a:srgbClr val="C00000"/>
                </a:solidFill>
                <a:latin typeface="Tw Cen MT" pitchFamily="34" charset="0"/>
              </a:rPr>
              <a:t>1451</a:t>
            </a:r>
            <a:r>
              <a:rPr lang="en-US" dirty="0" smtClean="0">
                <a:solidFill>
                  <a:srgbClr val="C00000"/>
                </a:solidFill>
                <a:latin typeface="Tw Cen MT" pitchFamily="34" charset="0"/>
              </a:rPr>
              <a:t> </a:t>
            </a:r>
            <a:r>
              <a:rPr lang="en-US" b="1" dirty="0">
                <a:solidFill>
                  <a:srgbClr val="C00000"/>
                </a:solidFill>
                <a:latin typeface="Tw Cen MT" pitchFamily="34" charset="0"/>
              </a:rPr>
              <a:t>BC  Joshua </a:t>
            </a:r>
            <a:r>
              <a:rPr lang="en-US" b="1" dirty="0" smtClean="0">
                <a:solidFill>
                  <a:srgbClr val="C00000"/>
                </a:solidFill>
                <a:latin typeface="Tw Cen MT" pitchFamily="34" charset="0"/>
              </a:rPr>
              <a:t>5 (Narrative)</a:t>
            </a:r>
            <a:r>
              <a:rPr lang="en-US" dirty="0" smtClean="0">
                <a:solidFill>
                  <a:srgbClr val="C00000"/>
                </a:solidFill>
                <a:latin typeface="Tw Cen MT" pitchFamily="34" charset="0"/>
              </a:rPr>
              <a:t> </a:t>
            </a:r>
            <a:r>
              <a:rPr lang="en-US" dirty="0">
                <a:latin typeface="Tw Cen MT" pitchFamily="34" charset="0"/>
              </a:rPr>
              <a:t>– </a:t>
            </a:r>
            <a:r>
              <a:rPr lang="en-US" u="sng" dirty="0">
                <a:effectLst>
                  <a:glow rad="139700">
                    <a:schemeClr val="accent2">
                      <a:satMod val="175000"/>
                      <a:alpha val="40000"/>
                    </a:schemeClr>
                  </a:glow>
                </a:effectLst>
                <a:latin typeface="Tw Cen MT" pitchFamily="34" charset="0"/>
              </a:rPr>
              <a:t>C</a:t>
            </a:r>
            <a:r>
              <a:rPr lang="en-US" u="sng" dirty="0" smtClean="0">
                <a:effectLst>
                  <a:glow rad="139700">
                    <a:schemeClr val="accent2">
                      <a:satMod val="175000"/>
                      <a:alpha val="40000"/>
                    </a:schemeClr>
                  </a:glow>
                </a:effectLst>
                <a:latin typeface="Tw Cen MT" pitchFamily="34" charset="0"/>
              </a:rPr>
              <a:t>rossing </a:t>
            </a:r>
            <a:r>
              <a:rPr lang="en-US" u="sng" dirty="0">
                <a:effectLst>
                  <a:glow rad="139700">
                    <a:schemeClr val="accent2">
                      <a:satMod val="175000"/>
                      <a:alpha val="40000"/>
                    </a:schemeClr>
                  </a:glow>
                </a:effectLst>
                <a:latin typeface="Tw Cen MT" pitchFamily="34" charset="0"/>
              </a:rPr>
              <a:t>the Jordan River</a:t>
            </a:r>
            <a:r>
              <a:rPr lang="en-US" dirty="0">
                <a:effectLst>
                  <a:glow rad="139700">
                    <a:schemeClr val="accent2">
                      <a:satMod val="175000"/>
                      <a:alpha val="40000"/>
                    </a:schemeClr>
                  </a:glow>
                </a:effectLst>
                <a:latin typeface="Tw Cen MT" pitchFamily="34" charset="0"/>
              </a:rPr>
              <a:t>:  </a:t>
            </a:r>
            <a:r>
              <a:rPr lang="en-US" dirty="0">
                <a:latin typeface="Tw Cen MT" pitchFamily="34" charset="0"/>
              </a:rPr>
              <a:t>Passover sacrificed during the Day Season upon entrance into </a:t>
            </a:r>
            <a:r>
              <a:rPr lang="en-US" dirty="0" smtClean="0">
                <a:latin typeface="Tw Cen MT" pitchFamily="34" charset="0"/>
              </a:rPr>
              <a:t/>
            </a:r>
            <a:br>
              <a:rPr lang="en-US" dirty="0" smtClean="0">
                <a:latin typeface="Tw Cen MT" pitchFamily="34" charset="0"/>
              </a:rPr>
            </a:br>
            <a:r>
              <a:rPr lang="en-US" dirty="0" smtClean="0">
                <a:latin typeface="Tw Cen MT" pitchFamily="34" charset="0"/>
              </a:rPr>
              <a:t>the </a:t>
            </a:r>
            <a:r>
              <a:rPr lang="en-US" dirty="0">
                <a:latin typeface="Tw Cen MT" pitchFamily="34" charset="0"/>
              </a:rPr>
              <a:t>land; eaten during the Night Season</a:t>
            </a:r>
            <a:r>
              <a:rPr lang="en-US" dirty="0" smtClean="0">
                <a:latin typeface="Tw Cen MT" pitchFamily="34" charset="0"/>
              </a:rPr>
              <a:t>.  </a:t>
            </a:r>
          </a:p>
          <a:p>
            <a:pPr marL="653796" lvl="0" indent="-571500">
              <a:buFont typeface="+mj-lt"/>
              <a:buAutoNum type="romanLcPeriod" startAt="3"/>
            </a:pPr>
            <a:r>
              <a:rPr lang="en-US" b="1" dirty="0" smtClean="0">
                <a:solidFill>
                  <a:srgbClr val="C00000"/>
                </a:solidFill>
                <a:latin typeface="Tw Cen MT" pitchFamily="34" charset="0"/>
              </a:rPr>
              <a:t>726 </a:t>
            </a:r>
            <a:r>
              <a:rPr lang="en-US" b="1" dirty="0">
                <a:solidFill>
                  <a:srgbClr val="C00000"/>
                </a:solidFill>
                <a:latin typeface="Tw Cen MT" pitchFamily="34" charset="0"/>
              </a:rPr>
              <a:t>BC  2 </a:t>
            </a:r>
            <a:r>
              <a:rPr lang="en-US" b="1" dirty="0" smtClean="0">
                <a:solidFill>
                  <a:srgbClr val="C00000"/>
                </a:solidFill>
                <a:latin typeface="Tw Cen MT" pitchFamily="34" charset="0"/>
              </a:rPr>
              <a:t>Chron (Narrative) </a:t>
            </a:r>
            <a:r>
              <a:rPr lang="en-US" dirty="0">
                <a:latin typeface="Tw Cen MT" pitchFamily="34" charset="0"/>
              </a:rPr>
              <a:t>– </a:t>
            </a:r>
            <a:r>
              <a:rPr lang="en-US" u="sng" dirty="0">
                <a:effectLst>
                  <a:glow rad="139700">
                    <a:schemeClr val="accent2">
                      <a:satMod val="175000"/>
                      <a:alpha val="40000"/>
                    </a:schemeClr>
                  </a:glow>
                </a:effectLst>
                <a:latin typeface="Tw Cen MT" pitchFamily="34" charset="0"/>
              </a:rPr>
              <a:t>King Hezekiah’s reformation at Jerusalem</a:t>
            </a:r>
            <a:r>
              <a:rPr lang="en-US" dirty="0">
                <a:effectLst>
                  <a:glow rad="139700">
                    <a:schemeClr val="accent2">
                      <a:satMod val="175000"/>
                      <a:alpha val="40000"/>
                    </a:schemeClr>
                  </a:glow>
                </a:effectLst>
                <a:latin typeface="Tw Cen MT" pitchFamily="34" charset="0"/>
              </a:rPr>
              <a:t>:</a:t>
            </a:r>
            <a:r>
              <a:rPr lang="en-US" dirty="0">
                <a:latin typeface="Tw Cen MT" pitchFamily="34" charset="0"/>
              </a:rPr>
              <a:t>  Passover kept in the 2</a:t>
            </a:r>
            <a:r>
              <a:rPr lang="en-US" baseline="30000" dirty="0">
                <a:latin typeface="Tw Cen MT" pitchFamily="34" charset="0"/>
              </a:rPr>
              <a:t>nd</a:t>
            </a:r>
            <a:r>
              <a:rPr lang="en-US" dirty="0">
                <a:latin typeface="Tw Cen MT" pitchFamily="34" charset="0"/>
              </a:rPr>
              <a:t> month for 14 days.  Sacrifices during the Day Season; sacrifice eaten during the Night Season</a:t>
            </a:r>
            <a:r>
              <a:rPr lang="en-US" dirty="0" smtClean="0">
                <a:latin typeface="Tw Cen MT" pitchFamily="34" charset="0"/>
              </a:rPr>
              <a:t>.  </a:t>
            </a:r>
          </a:p>
          <a:p>
            <a:pPr marL="653796" lvl="0" indent="-571500">
              <a:buFont typeface="+mj-lt"/>
              <a:buAutoNum type="romanLcPeriod" startAt="3"/>
            </a:pPr>
            <a:r>
              <a:rPr lang="en-US" b="1" dirty="0" smtClean="0">
                <a:solidFill>
                  <a:srgbClr val="C00000"/>
                </a:solidFill>
                <a:latin typeface="Tw Cen MT" pitchFamily="34" charset="0"/>
              </a:rPr>
              <a:t>624 </a:t>
            </a:r>
            <a:r>
              <a:rPr lang="en-US" b="1" dirty="0">
                <a:solidFill>
                  <a:srgbClr val="C00000"/>
                </a:solidFill>
                <a:latin typeface="Tw Cen MT" pitchFamily="34" charset="0"/>
              </a:rPr>
              <a:t>BC  2 Kings 23; 2 Chron 34 &amp; </a:t>
            </a:r>
            <a:r>
              <a:rPr lang="en-US" b="1" dirty="0" smtClean="0">
                <a:solidFill>
                  <a:srgbClr val="C00000"/>
                </a:solidFill>
                <a:latin typeface="Tw Cen MT" pitchFamily="34" charset="0"/>
              </a:rPr>
              <a:t>35 (Narrative)</a:t>
            </a:r>
            <a:r>
              <a:rPr lang="en-US" dirty="0" smtClean="0">
                <a:solidFill>
                  <a:srgbClr val="C00000"/>
                </a:solidFill>
                <a:latin typeface="Tw Cen MT" pitchFamily="34" charset="0"/>
              </a:rPr>
              <a:t> </a:t>
            </a:r>
            <a:r>
              <a:rPr lang="en-US" dirty="0">
                <a:latin typeface="Tw Cen MT" pitchFamily="34" charset="0"/>
              </a:rPr>
              <a:t>– </a:t>
            </a:r>
            <a:r>
              <a:rPr lang="en-US" u="sng" dirty="0">
                <a:effectLst>
                  <a:glow rad="139700">
                    <a:schemeClr val="accent2">
                      <a:satMod val="175000"/>
                      <a:alpha val="40000"/>
                    </a:schemeClr>
                  </a:glow>
                </a:effectLst>
                <a:latin typeface="Tw Cen MT" pitchFamily="34" charset="0"/>
              </a:rPr>
              <a:t>King Josiah’s reformation at Jerusalem</a:t>
            </a:r>
            <a:r>
              <a:rPr lang="en-US" dirty="0">
                <a:effectLst>
                  <a:glow rad="139700">
                    <a:schemeClr val="accent2">
                      <a:satMod val="175000"/>
                      <a:alpha val="40000"/>
                    </a:schemeClr>
                  </a:glow>
                </a:effectLst>
                <a:latin typeface="Tw Cen MT" pitchFamily="34" charset="0"/>
              </a:rPr>
              <a:t>: </a:t>
            </a:r>
            <a:r>
              <a:rPr lang="en-US" dirty="0">
                <a:latin typeface="Tw Cen MT" pitchFamily="34" charset="0"/>
              </a:rPr>
              <a:t> 41,400 Passover sacrifices offered during the Day </a:t>
            </a:r>
            <a:r>
              <a:rPr lang="en-US" dirty="0" smtClean="0">
                <a:latin typeface="Tw Cen MT" pitchFamily="34" charset="0"/>
              </a:rPr>
              <a:t>Season, </a:t>
            </a:r>
            <a:r>
              <a:rPr lang="en-US" b="1" dirty="0" smtClean="0">
                <a:solidFill>
                  <a:srgbClr val="FF9900"/>
                </a:solidFill>
                <a:latin typeface="Tw Cen MT" pitchFamily="34" charset="0"/>
              </a:rPr>
              <a:t>through the twilight mixture</a:t>
            </a:r>
            <a:r>
              <a:rPr lang="en-US" dirty="0" smtClean="0">
                <a:solidFill>
                  <a:srgbClr val="FF0000"/>
                </a:solidFill>
                <a:latin typeface="Tw Cen MT" pitchFamily="34" charset="0"/>
              </a:rPr>
              <a:t> </a:t>
            </a:r>
            <a:r>
              <a:rPr lang="en-US" dirty="0">
                <a:latin typeface="Tw Cen MT" pitchFamily="34" charset="0"/>
              </a:rPr>
              <a:t>-</a:t>
            </a:r>
            <a:r>
              <a:rPr lang="en-US" dirty="0" smtClean="0">
                <a:latin typeface="Tw Cen MT" pitchFamily="34" charset="0"/>
              </a:rPr>
              <a:t> right </a:t>
            </a:r>
            <a:br>
              <a:rPr lang="en-US" dirty="0" smtClean="0">
                <a:latin typeface="Tw Cen MT" pitchFamily="34" charset="0"/>
              </a:rPr>
            </a:br>
            <a:r>
              <a:rPr lang="en-US" dirty="0" smtClean="0">
                <a:latin typeface="Tw Cen MT" pitchFamily="34" charset="0"/>
              </a:rPr>
              <a:t>up </a:t>
            </a:r>
            <a:r>
              <a:rPr lang="en-US" dirty="0">
                <a:latin typeface="Tw Cen MT" pitchFamily="34" charset="0"/>
              </a:rPr>
              <a:t>to the night; eaten during the </a:t>
            </a:r>
            <a:r>
              <a:rPr lang="en-US" dirty="0" smtClean="0">
                <a:latin typeface="Tw Cen MT" pitchFamily="34" charset="0"/>
              </a:rPr>
              <a:t>Night </a:t>
            </a:r>
            <a:r>
              <a:rPr lang="en-US" dirty="0">
                <a:latin typeface="Tw Cen MT" pitchFamily="34" charset="0"/>
              </a:rPr>
              <a:t>Season</a:t>
            </a:r>
            <a:r>
              <a:rPr lang="en-US" dirty="0" smtClean="0">
                <a:latin typeface="Tw Cen MT" pitchFamily="34" charset="0"/>
              </a:rPr>
              <a:t>.  </a:t>
            </a:r>
          </a:p>
          <a:p>
            <a:pPr marL="653796" lvl="0" indent="-571500">
              <a:buFont typeface="+mj-lt"/>
              <a:buAutoNum type="romanLcPeriod" startAt="3"/>
            </a:pPr>
            <a:r>
              <a:rPr lang="en-US" b="1" dirty="0" smtClean="0">
                <a:solidFill>
                  <a:srgbClr val="C00000"/>
                </a:solidFill>
                <a:latin typeface="Tw Cen MT" pitchFamily="34" charset="0"/>
              </a:rPr>
              <a:t>536 </a:t>
            </a:r>
            <a:r>
              <a:rPr lang="en-US" b="1" dirty="0">
                <a:solidFill>
                  <a:srgbClr val="C00000"/>
                </a:solidFill>
                <a:latin typeface="Tw Cen MT" pitchFamily="34" charset="0"/>
              </a:rPr>
              <a:t>BC  Ezra </a:t>
            </a:r>
            <a:r>
              <a:rPr lang="en-US" b="1" dirty="0" smtClean="0">
                <a:solidFill>
                  <a:srgbClr val="C00000"/>
                </a:solidFill>
                <a:latin typeface="Tw Cen MT" pitchFamily="34" charset="0"/>
              </a:rPr>
              <a:t>6 (Narrative)</a:t>
            </a:r>
            <a:r>
              <a:rPr lang="en-US" dirty="0" smtClean="0">
                <a:solidFill>
                  <a:srgbClr val="C00000"/>
                </a:solidFill>
                <a:latin typeface="Tw Cen MT" pitchFamily="34" charset="0"/>
              </a:rPr>
              <a:t> </a:t>
            </a:r>
            <a:r>
              <a:rPr lang="en-US" dirty="0">
                <a:latin typeface="Tw Cen MT" pitchFamily="34" charset="0"/>
              </a:rPr>
              <a:t>– </a:t>
            </a:r>
            <a:r>
              <a:rPr lang="en-US" u="sng" dirty="0">
                <a:effectLst>
                  <a:glow rad="139700">
                    <a:schemeClr val="accent2">
                      <a:satMod val="175000"/>
                      <a:alpha val="40000"/>
                    </a:schemeClr>
                  </a:glow>
                </a:effectLst>
                <a:latin typeface="Tw Cen MT" pitchFamily="34" charset="0"/>
              </a:rPr>
              <a:t>Return from Babylonian captivity</a:t>
            </a:r>
            <a:r>
              <a:rPr lang="en-US" dirty="0">
                <a:effectLst>
                  <a:glow rad="139700">
                    <a:schemeClr val="accent2">
                      <a:satMod val="175000"/>
                      <a:alpha val="40000"/>
                    </a:schemeClr>
                  </a:glow>
                </a:effectLst>
                <a:latin typeface="Tw Cen MT" pitchFamily="34" charset="0"/>
              </a:rPr>
              <a:t>:  </a:t>
            </a:r>
            <a:r>
              <a:rPr lang="en-US" dirty="0">
                <a:latin typeface="Tw Cen MT" pitchFamily="34" charset="0"/>
              </a:rPr>
              <a:t>Priests and Levites sacrificed the Passover lambs for all the congregation during the Day Season; eaten during the </a:t>
            </a:r>
            <a:r>
              <a:rPr lang="en-US" dirty="0" smtClean="0">
                <a:latin typeface="Tw Cen MT" pitchFamily="34" charset="0"/>
              </a:rPr>
              <a:t/>
            </a:r>
            <a:br>
              <a:rPr lang="en-US" dirty="0" smtClean="0">
                <a:latin typeface="Tw Cen MT" pitchFamily="34" charset="0"/>
              </a:rPr>
            </a:br>
            <a:r>
              <a:rPr lang="en-US" dirty="0" smtClean="0">
                <a:latin typeface="Tw Cen MT" pitchFamily="34" charset="0"/>
              </a:rPr>
              <a:t>Night </a:t>
            </a:r>
            <a:r>
              <a:rPr lang="en-US" dirty="0">
                <a:latin typeface="Tw Cen MT" pitchFamily="34" charset="0"/>
              </a:rPr>
              <a:t>Season.</a:t>
            </a:r>
          </a:p>
          <a:p>
            <a:pPr marL="653796" lvl="0" indent="-571500">
              <a:buFont typeface="+mj-lt"/>
              <a:buAutoNum type="romanLcPeriod" startAt="3"/>
            </a:pPr>
            <a:endParaRPr lang="en-US" dirty="0">
              <a:latin typeface="Tw Cen MT" pitchFamily="34"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1371600" y="-81280"/>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a:ln>
                  <a:solidFill>
                    <a:srgbClr val="002060"/>
                  </a:solidFill>
                </a:ln>
                <a:solidFill>
                  <a:schemeClr val="accent2">
                    <a:lumMod val="20000"/>
                    <a:lumOff val="80000"/>
                  </a:schemeClr>
                </a:solidFill>
              </a:rPr>
              <a:t>6</a:t>
            </a:r>
            <a:r>
              <a:rPr lang="en-US" b="1" dirty="0" smtClean="0">
                <a:ln>
                  <a:solidFill>
                    <a:srgbClr val="002060"/>
                  </a:solidFill>
                </a:ln>
                <a:solidFill>
                  <a:schemeClr val="accent2">
                    <a:lumMod val="20000"/>
                    <a:lumOff val="80000"/>
                  </a:schemeClr>
                </a:solidFill>
              </a:rPr>
              <a:t> Prime Examples:  Old Testament</a:t>
            </a:r>
            <a:endParaRPr lang="en-US" b="1" dirty="0">
              <a:ln>
                <a:solidFill>
                  <a:srgbClr val="002060"/>
                </a:solidFill>
              </a:ln>
              <a:solidFill>
                <a:schemeClr val="accent2">
                  <a:lumMod val="20000"/>
                  <a:lumOff val="80000"/>
                </a:schemeClr>
              </a:solidFill>
            </a:endParaRPr>
          </a:p>
        </p:txBody>
      </p:sp>
      <p:pic>
        <p:nvPicPr>
          <p:cNvPr id="5" name="Picture 2" descr="C:\Users\Rae\Desktop\bunny trail wood plaque 400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13" y="204865"/>
            <a:ext cx="2048867" cy="8297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546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250"/>
                                        <p:tgtEl>
                                          <p:spTgt spid="4">
                                            <p:txEl>
                                              <p:pRg st="1" end="1"/>
                                            </p:txEl>
                                          </p:spTgt>
                                        </p:tgtEl>
                                      </p:cBhvr>
                                    </p:animEffect>
                                    <p:anim calcmode="lin" valueType="num">
                                      <p:cBhvr>
                                        <p:cTn id="8" dur="12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250"/>
                                        <p:tgtEl>
                                          <p:spTgt spid="4">
                                            <p:txEl>
                                              <p:pRg st="2" end="2"/>
                                            </p:txEl>
                                          </p:spTgt>
                                        </p:tgtEl>
                                      </p:cBhvr>
                                    </p:animEffect>
                                    <p:anim calcmode="lin" valueType="num">
                                      <p:cBhvr>
                                        <p:cTn id="15" dur="12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2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250"/>
                                        <p:tgtEl>
                                          <p:spTgt spid="4">
                                            <p:txEl>
                                              <p:pRg st="3" end="3"/>
                                            </p:txEl>
                                          </p:spTgt>
                                        </p:tgtEl>
                                      </p:cBhvr>
                                    </p:animEffect>
                                    <p:anim calcmode="lin" valueType="num">
                                      <p:cBhvr>
                                        <p:cTn id="22" dur="12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2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1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539434" y="1389664"/>
            <a:ext cx="10441072" cy="4293500"/>
          </a:xfrm>
        </p:spPr>
        <p:txBody>
          <a:bodyPr>
            <a:normAutofit fontScale="92500" lnSpcReduction="20000"/>
            <a:scene3d>
              <a:camera prst="orthographicFront"/>
              <a:lightRig rig="threePt" dir="t"/>
            </a:scene3d>
            <a:sp3d extrusionH="57150">
              <a:bevelT w="82550" h="38100" prst="coolSlant"/>
            </a:sp3d>
          </a:bodyPr>
          <a:lstStyle/>
          <a:p>
            <a:pPr marL="653796" indent="-571500">
              <a:buFont typeface="+mj-lt"/>
              <a:buAutoNum type="romanLcPeriod" startAt="7"/>
            </a:pPr>
            <a:r>
              <a:rPr lang="en-US" sz="2900" b="1" dirty="0" smtClean="0">
                <a:solidFill>
                  <a:srgbClr val="C00000"/>
                </a:solidFill>
                <a:latin typeface="Tw Cen MT" pitchFamily="34" charset="0"/>
              </a:rPr>
              <a:t>Yahusha’s Passover  Luke 2 (Narrative)  </a:t>
            </a:r>
            <a:r>
              <a:rPr lang="en-US" sz="2900" dirty="0" smtClean="0">
                <a:latin typeface="Tw Cen MT" pitchFamily="34" charset="0"/>
              </a:rPr>
              <a:t>– </a:t>
            </a:r>
            <a:r>
              <a:rPr lang="en-US" sz="2900" dirty="0" smtClean="0">
                <a:effectLst>
                  <a:glow rad="139700">
                    <a:schemeClr val="accent1">
                      <a:satMod val="175000"/>
                      <a:alpha val="40000"/>
                    </a:schemeClr>
                  </a:glow>
                </a:effectLst>
                <a:latin typeface="Tw Cen MT" pitchFamily="34" charset="0"/>
              </a:rPr>
              <a:t>at age 12 in Jerusalem. </a:t>
            </a:r>
            <a:r>
              <a:rPr lang="en-US" sz="2900" dirty="0" smtClean="0">
                <a:latin typeface="Tw Cen MT" pitchFamily="34" charset="0"/>
              </a:rPr>
              <a:t> </a:t>
            </a:r>
          </a:p>
          <a:p>
            <a:pPr marL="653796" indent="-571500">
              <a:buFont typeface="+mj-lt"/>
              <a:buAutoNum type="romanLcPeriod" startAt="7"/>
            </a:pPr>
            <a:r>
              <a:rPr lang="en-US" sz="2900" b="1" dirty="0" smtClean="0">
                <a:solidFill>
                  <a:srgbClr val="C00000"/>
                </a:solidFill>
                <a:latin typeface="Tw Cen MT" pitchFamily="34" charset="0"/>
              </a:rPr>
              <a:t>Yahusha’s Passover  John 2 (Narrative)</a:t>
            </a:r>
            <a:r>
              <a:rPr lang="en-US" sz="2900" dirty="0" smtClean="0">
                <a:solidFill>
                  <a:srgbClr val="C00000"/>
                </a:solidFill>
                <a:latin typeface="Tw Cen MT" pitchFamily="34" charset="0"/>
              </a:rPr>
              <a:t> </a:t>
            </a:r>
            <a:r>
              <a:rPr lang="en-US" sz="2900" dirty="0" smtClean="0">
                <a:latin typeface="Tw Cen MT" pitchFamily="34" charset="0"/>
              </a:rPr>
              <a:t>– </a:t>
            </a:r>
            <a:r>
              <a:rPr lang="en-US" sz="2900" dirty="0" smtClean="0">
                <a:effectLst>
                  <a:glow rad="139700">
                    <a:schemeClr val="accent1">
                      <a:satMod val="175000"/>
                      <a:alpha val="40000"/>
                    </a:schemeClr>
                  </a:glow>
                </a:effectLst>
                <a:latin typeface="Tw Cen MT" pitchFamily="34" charset="0"/>
              </a:rPr>
              <a:t>at the beginning of His ministry.</a:t>
            </a:r>
          </a:p>
          <a:p>
            <a:pPr marL="653796" indent="-571500">
              <a:buFont typeface="+mj-lt"/>
              <a:buAutoNum type="romanLcPeriod" startAt="7"/>
            </a:pPr>
            <a:r>
              <a:rPr lang="en-US" sz="2900" b="1" dirty="0" smtClean="0">
                <a:solidFill>
                  <a:srgbClr val="C00000"/>
                </a:solidFill>
                <a:latin typeface="Tw Cen MT" pitchFamily="34" charset="0"/>
              </a:rPr>
              <a:t>Last Supper Passover Instructions  Synoptic Gospels  </a:t>
            </a:r>
            <a:r>
              <a:rPr lang="en-US" sz="2900" dirty="0" smtClean="0">
                <a:latin typeface="Tw Cen MT" pitchFamily="34" charset="0"/>
              </a:rPr>
              <a:t>(</a:t>
            </a:r>
            <a:r>
              <a:rPr lang="en-US" sz="2900" b="1" dirty="0" smtClean="0">
                <a:solidFill>
                  <a:srgbClr val="C00000"/>
                </a:solidFill>
                <a:latin typeface="Tw Cen MT" pitchFamily="34" charset="0"/>
              </a:rPr>
              <a:t>Narrative</a:t>
            </a:r>
            <a:r>
              <a:rPr lang="en-US" sz="2900" dirty="0" smtClean="0">
                <a:latin typeface="Tw Cen MT" pitchFamily="34" charset="0"/>
              </a:rPr>
              <a:t> &amp; </a:t>
            </a:r>
            <a:r>
              <a:rPr lang="en-US" sz="2900" b="1" dirty="0" smtClean="0">
                <a:solidFill>
                  <a:srgbClr val="0070C0"/>
                </a:solidFill>
                <a:latin typeface="Tw Cen MT" pitchFamily="34" charset="0"/>
              </a:rPr>
              <a:t>Command</a:t>
            </a:r>
            <a:r>
              <a:rPr lang="en-US" sz="2900" dirty="0" smtClean="0">
                <a:latin typeface="Tw Cen MT" pitchFamily="34" charset="0"/>
              </a:rPr>
              <a:t>) – </a:t>
            </a:r>
            <a:r>
              <a:rPr lang="en-US" sz="2900" dirty="0" smtClean="0">
                <a:effectLst>
                  <a:glow rad="139700">
                    <a:schemeClr val="accent4">
                      <a:satMod val="175000"/>
                      <a:alpha val="40000"/>
                    </a:schemeClr>
                  </a:glow>
                </a:effectLst>
                <a:latin typeface="Tw Cen MT" pitchFamily="34" charset="0"/>
              </a:rPr>
              <a:t>at the end of Yahusha’s ministry.  </a:t>
            </a:r>
            <a:r>
              <a:rPr lang="en-US" sz="2900" dirty="0" smtClean="0">
                <a:latin typeface="Tw Cen MT" pitchFamily="34" charset="0"/>
              </a:rPr>
              <a:t>In the last part of this story, Yahusha also gives a command of when they will celebrate the next Passover together.  </a:t>
            </a:r>
            <a:r>
              <a:rPr lang="en-US" sz="2100" dirty="0" smtClean="0">
                <a:latin typeface="Tw Cen MT" pitchFamily="34" charset="0"/>
              </a:rPr>
              <a:t>(</a:t>
            </a:r>
            <a:r>
              <a:rPr lang="en-US" sz="2400" dirty="0" smtClean="0">
                <a:latin typeface="Tw Cen MT" pitchFamily="34" charset="0"/>
              </a:rPr>
              <a:t>Matt 26:29; Mark 14:25; Luke 22:15.)</a:t>
            </a:r>
            <a:endParaRPr lang="en-US" sz="2100" dirty="0" smtClean="0">
              <a:latin typeface="Tw Cen MT" pitchFamily="34" charset="0"/>
            </a:endParaRPr>
          </a:p>
          <a:p>
            <a:pPr marL="653796" indent="-571500">
              <a:buFont typeface="+mj-lt"/>
              <a:buAutoNum type="romanLcPeriod" startAt="7"/>
            </a:pPr>
            <a:r>
              <a:rPr lang="en-US" sz="2900" b="1" dirty="0">
                <a:solidFill>
                  <a:srgbClr val="C00000"/>
                </a:solidFill>
                <a:latin typeface="Tw Cen MT" pitchFamily="34" charset="0"/>
              </a:rPr>
              <a:t>Crucifixion Day  John </a:t>
            </a:r>
            <a:r>
              <a:rPr lang="en-US" sz="2900" b="1" dirty="0" smtClean="0">
                <a:solidFill>
                  <a:srgbClr val="C00000"/>
                </a:solidFill>
                <a:latin typeface="Tw Cen MT" pitchFamily="34" charset="0"/>
              </a:rPr>
              <a:t>19 (Narrative)</a:t>
            </a:r>
            <a:r>
              <a:rPr lang="en-US" sz="2900" dirty="0" smtClean="0">
                <a:solidFill>
                  <a:srgbClr val="C00000"/>
                </a:solidFill>
                <a:latin typeface="Tw Cen MT" pitchFamily="34" charset="0"/>
              </a:rPr>
              <a:t> </a:t>
            </a:r>
            <a:r>
              <a:rPr lang="en-US" sz="2900" dirty="0">
                <a:latin typeface="Tw Cen MT" pitchFamily="34" charset="0"/>
              </a:rPr>
              <a:t>– </a:t>
            </a:r>
            <a:r>
              <a:rPr lang="en-US" sz="2900" b="1" dirty="0">
                <a:solidFill>
                  <a:srgbClr val="0070C0"/>
                </a:solidFill>
                <a:effectLst>
                  <a:glow rad="139700">
                    <a:schemeClr val="accent1">
                      <a:satMod val="175000"/>
                      <a:alpha val="40000"/>
                    </a:schemeClr>
                  </a:glow>
                </a:effectLst>
                <a:latin typeface="Tw Cen MT" pitchFamily="34" charset="0"/>
              </a:rPr>
              <a:t>Yahusha’s Passover </a:t>
            </a:r>
            <a:r>
              <a:rPr lang="en-US" sz="2900" b="1" dirty="0" smtClean="0">
                <a:solidFill>
                  <a:srgbClr val="0070C0"/>
                </a:solidFill>
                <a:effectLst>
                  <a:glow rad="139700">
                    <a:schemeClr val="accent1">
                      <a:satMod val="175000"/>
                      <a:alpha val="40000"/>
                    </a:schemeClr>
                  </a:glow>
                </a:effectLst>
                <a:latin typeface="Tw Cen MT" pitchFamily="34" charset="0"/>
              </a:rPr>
              <a:t/>
            </a:r>
            <a:br>
              <a:rPr lang="en-US" sz="2900" b="1" dirty="0" smtClean="0">
                <a:solidFill>
                  <a:srgbClr val="0070C0"/>
                </a:solidFill>
                <a:effectLst>
                  <a:glow rad="139700">
                    <a:schemeClr val="accent1">
                      <a:satMod val="175000"/>
                      <a:alpha val="40000"/>
                    </a:schemeClr>
                  </a:glow>
                </a:effectLst>
                <a:latin typeface="Tw Cen MT" pitchFamily="34" charset="0"/>
              </a:rPr>
            </a:br>
            <a:r>
              <a:rPr lang="en-US" sz="2900" b="1" dirty="0" smtClean="0">
                <a:solidFill>
                  <a:srgbClr val="0070C0"/>
                </a:solidFill>
                <a:effectLst>
                  <a:glow rad="139700">
                    <a:schemeClr val="accent1">
                      <a:satMod val="175000"/>
                      <a:alpha val="40000"/>
                    </a:schemeClr>
                  </a:glow>
                </a:effectLst>
                <a:latin typeface="Tw Cen MT" pitchFamily="34" charset="0"/>
              </a:rPr>
              <a:t>sacrifice at the end of His ministry</a:t>
            </a:r>
            <a:r>
              <a:rPr lang="en-US" sz="2900" b="1" dirty="0" smtClean="0">
                <a:solidFill>
                  <a:srgbClr val="0070C0"/>
                </a:solidFill>
                <a:latin typeface="Tw Cen MT" pitchFamily="34" charset="0"/>
              </a:rPr>
              <a:t> from the </a:t>
            </a:r>
            <a:r>
              <a:rPr lang="en-US" sz="2900" b="1" dirty="0">
                <a:solidFill>
                  <a:srgbClr val="0070C0"/>
                </a:solidFill>
                <a:latin typeface="Tw Cen MT" pitchFamily="34" charset="0"/>
              </a:rPr>
              <a:t>3</a:t>
            </a:r>
            <a:r>
              <a:rPr lang="en-US" sz="2900" b="1" baseline="30000" dirty="0">
                <a:solidFill>
                  <a:srgbClr val="0070C0"/>
                </a:solidFill>
                <a:latin typeface="Tw Cen MT" pitchFamily="34" charset="0"/>
              </a:rPr>
              <a:t>rd</a:t>
            </a:r>
            <a:r>
              <a:rPr lang="en-US" sz="2900" b="1" dirty="0">
                <a:solidFill>
                  <a:srgbClr val="0070C0"/>
                </a:solidFill>
                <a:latin typeface="Tw Cen MT" pitchFamily="34" charset="0"/>
              </a:rPr>
              <a:t> hour </a:t>
            </a:r>
            <a:r>
              <a:rPr lang="en-US" sz="2900" b="1" dirty="0" smtClean="0">
                <a:solidFill>
                  <a:srgbClr val="0070C0"/>
                </a:solidFill>
                <a:latin typeface="Tw Cen MT" pitchFamily="34" charset="0"/>
              </a:rPr>
              <a:t>to the </a:t>
            </a:r>
            <a:r>
              <a:rPr lang="en-US" sz="2900" b="1" dirty="0">
                <a:solidFill>
                  <a:srgbClr val="0070C0"/>
                </a:solidFill>
                <a:latin typeface="Tw Cen MT" pitchFamily="34" charset="0"/>
              </a:rPr>
              <a:t>9</a:t>
            </a:r>
            <a:r>
              <a:rPr lang="en-US" sz="2900" b="1" baseline="30000" dirty="0">
                <a:solidFill>
                  <a:srgbClr val="0070C0"/>
                </a:solidFill>
                <a:latin typeface="Tw Cen MT" pitchFamily="34" charset="0"/>
              </a:rPr>
              <a:t>th</a:t>
            </a:r>
            <a:r>
              <a:rPr lang="en-US" sz="2900" b="1" dirty="0">
                <a:solidFill>
                  <a:srgbClr val="0070C0"/>
                </a:solidFill>
                <a:latin typeface="Tw Cen MT" pitchFamily="34" charset="0"/>
              </a:rPr>
              <a:t> </a:t>
            </a:r>
            <a:r>
              <a:rPr lang="en-US" sz="2900" b="1" dirty="0" smtClean="0">
                <a:solidFill>
                  <a:srgbClr val="0070C0"/>
                </a:solidFill>
                <a:latin typeface="Tw Cen MT" pitchFamily="34" charset="0"/>
              </a:rPr>
              <a:t>hour. </a:t>
            </a:r>
            <a:r>
              <a:rPr lang="en-US" sz="2900" dirty="0" smtClean="0">
                <a:latin typeface="Tw Cen MT" pitchFamily="34" charset="0"/>
              </a:rPr>
              <a:t/>
            </a:r>
            <a:br>
              <a:rPr lang="en-US" sz="2900" dirty="0" smtClean="0">
                <a:latin typeface="Tw Cen MT" pitchFamily="34" charset="0"/>
              </a:rPr>
            </a:br>
            <a:r>
              <a:rPr lang="en-US" sz="2900" dirty="0" smtClean="0">
                <a:latin typeface="Tw Cen MT" pitchFamily="34" charset="0"/>
              </a:rPr>
              <a:t>All </a:t>
            </a:r>
            <a:r>
              <a:rPr lang="en-US" sz="2900" dirty="0">
                <a:latin typeface="Tw Cen MT" pitchFamily="34" charset="0"/>
              </a:rPr>
              <a:t>the Passover sacrifices for the previous 1500 years, </a:t>
            </a:r>
            <a:r>
              <a:rPr lang="en-US" sz="2900" dirty="0" smtClean="0">
                <a:latin typeface="Tw Cen MT" pitchFamily="34" charset="0"/>
              </a:rPr>
              <a:t>were </a:t>
            </a:r>
            <a:r>
              <a:rPr lang="en-US" sz="2900" dirty="0">
                <a:latin typeface="Tw Cen MT" pitchFamily="34" charset="0"/>
              </a:rPr>
              <a:t>“types” </a:t>
            </a:r>
            <a:r>
              <a:rPr lang="en-US" sz="2900" dirty="0" smtClean="0">
                <a:latin typeface="Tw Cen MT" pitchFamily="34" charset="0"/>
              </a:rPr>
              <a:t>that Yahusha’s sacrifice fulfilled through His “anti-type” sacrifice.  </a:t>
            </a:r>
            <a:br>
              <a:rPr lang="en-US" sz="2900" dirty="0" smtClean="0">
                <a:latin typeface="Tw Cen MT" pitchFamily="34" charset="0"/>
              </a:rPr>
            </a:br>
            <a:r>
              <a:rPr lang="en-US" sz="2400" dirty="0" smtClean="0">
                <a:latin typeface="Tw Cen MT" pitchFamily="34" charset="0"/>
              </a:rPr>
              <a:t>(More on the Gospel Passover’s in Part 2.)</a:t>
            </a:r>
          </a:p>
          <a:p>
            <a:pPr marL="653796" indent="-571500">
              <a:buFont typeface="+mj-lt"/>
              <a:buAutoNum type="romanLcPeriod" startAt="7"/>
            </a:pPr>
            <a:endParaRPr lang="en-US" dirty="0">
              <a:latin typeface="Tw Cen MT" pitchFamily="34" charset="0"/>
            </a:endParaRPr>
          </a:p>
          <a:p>
            <a:pPr marL="653796" lvl="0" indent="-571500">
              <a:buFont typeface="+mj-lt"/>
              <a:buAutoNum type="romanLcPeriod" startAt="7"/>
            </a:pPr>
            <a:endParaRPr lang="en-US" dirty="0">
              <a:latin typeface="Tw Cen MT" pitchFamily="34" charset="0"/>
            </a:endParaRPr>
          </a:p>
          <a:p>
            <a:pPr marL="653796" lvl="0" indent="-571500">
              <a:buFont typeface="+mj-lt"/>
              <a:buAutoNum type="romanLcPeriod" startAt="7"/>
            </a:pPr>
            <a:endParaRPr lang="en-US" dirty="0">
              <a:latin typeface="Tw Cen MT" pitchFamily="34" charset="0"/>
            </a:endParaRPr>
          </a:p>
        </p:txBody>
      </p:sp>
      <p:pic>
        <p:nvPicPr>
          <p:cNvPr id="1028" name="Picture 4" descr="C:\Users\Rae\Desktop\passover-post banner 10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1805651" y="-81280"/>
            <a:ext cx="10391038"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a:ln>
                  <a:solidFill>
                    <a:srgbClr val="002060"/>
                  </a:solidFill>
                </a:ln>
                <a:solidFill>
                  <a:schemeClr val="accent2">
                    <a:lumMod val="20000"/>
                    <a:lumOff val="80000"/>
                  </a:schemeClr>
                </a:solidFill>
              </a:rPr>
              <a:t>4</a:t>
            </a:r>
            <a:r>
              <a:rPr lang="en-US" b="1" dirty="0" smtClean="0">
                <a:ln>
                  <a:solidFill>
                    <a:srgbClr val="002060"/>
                  </a:solidFill>
                </a:ln>
                <a:solidFill>
                  <a:schemeClr val="accent2">
                    <a:lumMod val="20000"/>
                    <a:lumOff val="80000"/>
                  </a:schemeClr>
                </a:solidFill>
              </a:rPr>
              <a:t> Prime Examples:  New Testament</a:t>
            </a:r>
            <a:endParaRPr lang="en-US" b="1" dirty="0">
              <a:ln>
                <a:solidFill>
                  <a:srgbClr val="002060"/>
                </a:solidFill>
              </a:ln>
              <a:solidFill>
                <a:schemeClr val="accent2">
                  <a:lumMod val="20000"/>
                  <a:lumOff val="80000"/>
                </a:schemeClr>
              </a:solidFill>
            </a:endParaRPr>
          </a:p>
        </p:txBody>
      </p:sp>
      <p:sp>
        <p:nvSpPr>
          <p:cNvPr id="5" name="TextBox 29"/>
          <p:cNvSpPr txBox="1"/>
          <p:nvPr/>
        </p:nvSpPr>
        <p:spPr>
          <a:xfrm>
            <a:off x="2248678" y="5709838"/>
            <a:ext cx="9070932" cy="91940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What do all these Passover “Narratives &amp; Commands” have to do with &lt;</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beyn</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ha </a:t>
            </a:r>
            <a:r>
              <a:rPr lang="en-US" sz="2400" b="1" spc="150" dirty="0" err="1" smtClean="0">
                <a:ln w="11430"/>
                <a:solidFill>
                  <a:srgbClr val="F8F8F8"/>
                </a:solidFill>
                <a:effectLst>
                  <a:outerShdw blurRad="25400" algn="tl" rotWithShape="0">
                    <a:srgbClr val="000000">
                      <a:alpha val="43000"/>
                    </a:srgbClr>
                  </a:outerShdw>
                </a:effectLst>
                <a:latin typeface="Comic Sans MS" pitchFamily="66" charset="0"/>
              </a:rPr>
              <a:t>arbayim</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&gt;?</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4098" name="Picture 2" descr="C:\Users\Rae\Desktop\#2.9  BTE to T4 20 July\art for BTE\passover and cross  3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494" y="4397411"/>
            <a:ext cx="1901523" cy="122806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 name="Picture 2" descr="C:\Users\Rae\Desktop\bunny trail wood plaque 400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13" y="204865"/>
            <a:ext cx="2048867" cy="8297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40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250"/>
                                        <p:tgtEl>
                                          <p:spTgt spid="4">
                                            <p:txEl>
                                              <p:pRg st="2" end="2"/>
                                            </p:txEl>
                                          </p:spTgt>
                                        </p:tgtEl>
                                      </p:cBhvr>
                                    </p:animEffect>
                                    <p:anim calcmode="lin" valueType="num">
                                      <p:cBhvr>
                                        <p:cTn id="8" dur="12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2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wipe(left)">
                                      <p:cBhvr>
                                        <p:cTn id="14" dur="2000"/>
                                        <p:tgtEl>
                                          <p:spTgt spid="4">
                                            <p:txEl>
                                              <p:pRg st="3" end="3"/>
                                            </p:txEl>
                                          </p:spTgt>
                                        </p:tgtEl>
                                      </p:cBhvr>
                                    </p:animEffect>
                                  </p:childTnLst>
                                </p:cTn>
                              </p:par>
                            </p:childTnLst>
                          </p:cTn>
                        </p:par>
                        <p:par>
                          <p:cTn id="15" fill="hold">
                            <p:stCondLst>
                              <p:cond delay="2000"/>
                            </p:stCondLst>
                            <p:childTnLst>
                              <p:par>
                                <p:cTn id="16" presetID="21" presetClass="entr" presetSubtype="4"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heel(4)">
                                      <p:cBhvr>
                                        <p:cTn id="18" dur="20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rgbClr val="FF7A00"/>
            </a:gs>
            <a:gs pos="70000">
              <a:srgbClr val="FF0300"/>
            </a:gs>
            <a:gs pos="100000">
              <a:srgbClr val="4D0808"/>
            </a:gs>
          </a:gsLst>
          <a:lin ang="162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4144" y="50694"/>
            <a:ext cx="9997440" cy="1143000"/>
          </a:xfrm>
        </p:spPr>
        <p:txBody>
          <a:bodyPr>
            <a:scene3d>
              <a:camera prst="orthographicFront"/>
              <a:lightRig rig="threePt" dir="t"/>
            </a:scene3d>
            <a:sp3d extrusionH="57150">
              <a:bevelT h="25400" prst="softRound"/>
            </a:sp3d>
          </a:bodyPr>
          <a:lstStyle/>
          <a:p>
            <a:r>
              <a:rPr lang="en-US" dirty="0">
                <a:solidFill>
                  <a:srgbClr val="C00000"/>
                </a:solidFill>
              </a:rPr>
              <a:t>C</a:t>
            </a:r>
            <a:r>
              <a:rPr lang="en-US" dirty="0" smtClean="0">
                <a:solidFill>
                  <a:srgbClr val="C00000"/>
                </a:solidFill>
              </a:rPr>
              <a:t>)  Sacrificing the Passover Lamb</a:t>
            </a:r>
            <a:endParaRPr lang="en-US" dirty="0">
              <a:solidFill>
                <a:srgbClr val="C00000"/>
              </a:solidFill>
            </a:endParaRPr>
          </a:p>
        </p:txBody>
      </p:sp>
      <p:sp>
        <p:nvSpPr>
          <p:cNvPr id="4" name="Content Placeholder 3"/>
          <p:cNvSpPr>
            <a:spLocks noGrp="1"/>
          </p:cNvSpPr>
          <p:nvPr>
            <p:ph idx="1"/>
          </p:nvPr>
        </p:nvSpPr>
        <p:spPr>
          <a:xfrm>
            <a:off x="1587571" y="1068834"/>
            <a:ext cx="10308959" cy="1341413"/>
          </a:xfrm>
        </p:spPr>
        <p:txBody>
          <a:bodyPr>
            <a:normAutofit fontScale="70000" lnSpcReduction="20000"/>
            <a:scene3d>
              <a:camera prst="orthographicFront"/>
              <a:lightRig rig="threePt" dir="t"/>
            </a:scene3d>
            <a:sp3d extrusionH="57150">
              <a:bevelT h="25400" prst="softRound"/>
            </a:sp3d>
          </a:bodyPr>
          <a:lstStyle/>
          <a:p>
            <a:pPr marL="82296" indent="0">
              <a:lnSpc>
                <a:spcPct val="120000"/>
              </a:lnSpc>
              <a:buNone/>
            </a:pPr>
            <a:r>
              <a:rPr lang="en-US" dirty="0"/>
              <a:t>In Egypt the Passover sacrifice and meal was during the </a:t>
            </a:r>
            <a:r>
              <a:rPr lang="en-US" dirty="0">
                <a:solidFill>
                  <a:schemeClr val="accent2">
                    <a:lumMod val="20000"/>
                    <a:lumOff val="80000"/>
                  </a:schemeClr>
                </a:solidFill>
                <a:effectLst>
                  <a:glow rad="127000">
                    <a:srgbClr val="002060"/>
                  </a:glow>
                </a:effectLst>
              </a:rPr>
              <a:t>Night Season</a:t>
            </a:r>
            <a:r>
              <a:rPr lang="en-US" dirty="0"/>
              <a:t>. </a:t>
            </a:r>
            <a:r>
              <a:rPr lang="en-US" dirty="0" smtClean="0"/>
              <a:t> </a:t>
            </a:r>
            <a:br>
              <a:rPr lang="en-US" dirty="0" smtClean="0"/>
            </a:br>
            <a:r>
              <a:rPr lang="en-US" dirty="0" smtClean="0"/>
              <a:t>Only </a:t>
            </a:r>
            <a:r>
              <a:rPr lang="en-US" dirty="0"/>
              <a:t>when the Hebrews came into the land was the sacrifice during </a:t>
            </a:r>
            <a:r>
              <a:rPr lang="en-US" dirty="0" smtClean="0"/>
              <a:t/>
            </a:r>
            <a:br>
              <a:rPr lang="en-US" dirty="0" smtClean="0"/>
            </a:br>
            <a:r>
              <a:rPr lang="en-US" dirty="0" smtClean="0"/>
              <a:t>the </a:t>
            </a:r>
            <a:r>
              <a:rPr lang="en-US" b="1" dirty="0">
                <a:solidFill>
                  <a:srgbClr val="0070C0"/>
                </a:solidFill>
              </a:rPr>
              <a:t>Day Season</a:t>
            </a:r>
            <a:r>
              <a:rPr lang="en-US" dirty="0">
                <a:solidFill>
                  <a:srgbClr val="0070C0"/>
                </a:solidFill>
              </a:rPr>
              <a:t>.  </a:t>
            </a:r>
            <a:r>
              <a:rPr lang="en-US" dirty="0"/>
              <a:t>The meal was </a:t>
            </a:r>
            <a:r>
              <a:rPr lang="en-US" dirty="0">
                <a:ln>
                  <a:solidFill>
                    <a:srgbClr val="0000FF"/>
                  </a:solidFill>
                </a:ln>
                <a:solidFill>
                  <a:schemeClr val="accent3">
                    <a:lumMod val="60000"/>
                    <a:lumOff val="40000"/>
                  </a:schemeClr>
                </a:solidFill>
              </a:rPr>
              <a:t>always</a:t>
            </a:r>
            <a:r>
              <a:rPr lang="en-US" dirty="0"/>
              <a:t> </a:t>
            </a:r>
            <a:r>
              <a:rPr lang="en-US" dirty="0" smtClean="0"/>
              <a:t>eaten during </a:t>
            </a:r>
            <a:r>
              <a:rPr lang="en-US" dirty="0"/>
              <a:t>the </a:t>
            </a:r>
            <a:r>
              <a:rPr lang="en-US" dirty="0">
                <a:solidFill>
                  <a:schemeClr val="accent2">
                    <a:lumMod val="20000"/>
                    <a:lumOff val="80000"/>
                  </a:schemeClr>
                </a:solidFill>
                <a:effectLst>
                  <a:glow rad="127000">
                    <a:srgbClr val="002060"/>
                  </a:glow>
                </a:effectLst>
              </a:rPr>
              <a:t>Night Season</a:t>
            </a:r>
            <a:r>
              <a:rPr lang="en-US" dirty="0" smtClean="0"/>
              <a:t>.</a:t>
            </a:r>
            <a:endParaRPr lang="en-US" dirty="0"/>
          </a:p>
          <a:p>
            <a:pPr marL="82296" indent="0">
              <a:buNone/>
            </a:pPr>
            <a:r>
              <a:rPr lang="en-US" sz="1500" dirty="0"/>
              <a:t> </a:t>
            </a:r>
          </a:p>
        </p:txBody>
      </p:sp>
      <p:sp>
        <p:nvSpPr>
          <p:cNvPr id="5" name="Rectangle 4"/>
          <p:cNvSpPr/>
          <p:nvPr/>
        </p:nvSpPr>
        <p:spPr>
          <a:xfrm>
            <a:off x="115540" y="2296775"/>
            <a:ext cx="1184940" cy="1200329"/>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#6</a:t>
            </a:r>
          </a:p>
          <a:p>
            <a:pPr algn="ctr"/>
            <a:r>
              <a:rPr lang="en-US" b="1" cap="none"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12:6</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endPar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Egypt</a:t>
            </a:r>
            <a:endPar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bwMode="auto">
          <a:xfrm>
            <a:off x="4859972" y="2351851"/>
            <a:ext cx="6864668" cy="1857375"/>
          </a:xfrm>
          <a:prstGeom prst="rect">
            <a:avLst/>
          </a:prstGeom>
          <a:noFill/>
          <a:ln w="28575">
            <a:solidFill>
              <a:schemeClr val="accent6"/>
            </a:solidFill>
          </a:ln>
        </p:spPr>
      </p:pic>
      <p:sp>
        <p:nvSpPr>
          <p:cNvPr id="8" name="Rectangle 7"/>
          <p:cNvSpPr/>
          <p:nvPr/>
        </p:nvSpPr>
        <p:spPr>
          <a:xfrm>
            <a:off x="5025372" y="3632474"/>
            <a:ext cx="1619121"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Content Placeholder 3"/>
          <p:cNvSpPr txBox="1">
            <a:spLocks/>
          </p:cNvSpPr>
          <p:nvPr/>
        </p:nvSpPr>
        <p:spPr>
          <a:xfrm>
            <a:off x="1531437" y="4520798"/>
            <a:ext cx="10308959" cy="1935987"/>
          </a:xfrm>
          <a:prstGeom prst="rect">
            <a:avLst/>
          </a:prstGeom>
          <a:solidFill>
            <a:schemeClr val="accent5">
              <a:lumMod val="20000"/>
              <a:lumOff val="80000"/>
            </a:schemeClr>
          </a:solidFill>
          <a:scene3d>
            <a:camera prst="orthographicFront"/>
            <a:lightRig rig="threePt" dir="t"/>
          </a:scene3d>
          <a:sp3d>
            <a:bevelT w="152400" h="50800" prst="softRound"/>
          </a:sp3d>
        </p:spPr>
        <p:txBody>
          <a:bodyPr>
            <a:normAutofit fontScale="62500" lnSpcReduction="20000"/>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Font typeface="Wingdings 2"/>
              <a:buNone/>
            </a:pPr>
            <a:r>
              <a:rPr lang="en-US" b="1" dirty="0" smtClean="0">
                <a:solidFill>
                  <a:srgbClr val="0070C0"/>
                </a:solidFill>
              </a:rPr>
              <a:t>Note #1</a:t>
            </a:r>
            <a:r>
              <a:rPr lang="en-US" dirty="0" smtClean="0">
                <a:solidFill>
                  <a:srgbClr val="0070C0"/>
                </a:solidFill>
              </a:rPr>
              <a:t>:</a:t>
            </a:r>
            <a:r>
              <a:rPr lang="en-US" b="1" dirty="0" smtClean="0">
                <a:solidFill>
                  <a:srgbClr val="0070C0"/>
                </a:solidFill>
              </a:rPr>
              <a:t>  </a:t>
            </a:r>
            <a:r>
              <a:rPr lang="en-US" b="1" dirty="0" err="1" smtClean="0">
                <a:solidFill>
                  <a:srgbClr val="0070C0"/>
                </a:solidFill>
              </a:rPr>
              <a:t>Exo</a:t>
            </a:r>
            <a:r>
              <a:rPr lang="en-US" b="1" dirty="0" smtClean="0">
                <a:solidFill>
                  <a:srgbClr val="0070C0"/>
                </a:solidFill>
              </a:rPr>
              <a:t> 12:6</a:t>
            </a:r>
            <a:r>
              <a:rPr lang="en-US" dirty="0" smtClean="0">
                <a:solidFill>
                  <a:srgbClr val="0070C0"/>
                </a:solidFill>
              </a:rPr>
              <a:t> </a:t>
            </a:r>
            <a:r>
              <a:rPr lang="en-US" dirty="0" smtClean="0"/>
              <a:t>applies directly to the Passover lamb in Egypt for the first time in Torah.  “Between the </a:t>
            </a:r>
            <a:r>
              <a:rPr lang="en-US" b="1" u="sng" dirty="0" err="1" smtClean="0">
                <a:solidFill>
                  <a:srgbClr val="0070C0"/>
                </a:solidFill>
              </a:rPr>
              <a:t>mixing</a:t>
            </a:r>
            <a:r>
              <a:rPr lang="en-US" b="1" u="sng" dirty="0" err="1" smtClean="0">
                <a:solidFill>
                  <a:srgbClr val="C00000"/>
                </a:solidFill>
              </a:rPr>
              <a:t>S</a:t>
            </a:r>
            <a:r>
              <a:rPr lang="en-US" dirty="0" smtClean="0"/>
              <a:t>” can be applied to either the </a:t>
            </a:r>
            <a:r>
              <a:rPr lang="en-US" dirty="0" smtClean="0">
                <a:solidFill>
                  <a:srgbClr val="0070C0"/>
                </a:solidFill>
              </a:rPr>
              <a:t>Day Season </a:t>
            </a:r>
            <a:r>
              <a:rPr lang="en-US" dirty="0" smtClean="0"/>
              <a:t>or Night Season.  </a:t>
            </a:r>
            <a:r>
              <a:rPr lang="en-US" b="1" dirty="0" smtClean="0">
                <a:solidFill>
                  <a:srgbClr val="C00000"/>
                </a:solidFill>
              </a:rPr>
              <a:t>The </a:t>
            </a:r>
            <a:r>
              <a:rPr lang="en-US" b="1" dirty="0" smtClean="0">
                <a:solidFill>
                  <a:schemeClr val="accent2">
                    <a:lumMod val="20000"/>
                    <a:lumOff val="80000"/>
                  </a:schemeClr>
                </a:solidFill>
                <a:effectLst>
                  <a:glow rad="127000">
                    <a:srgbClr val="002060"/>
                  </a:glow>
                </a:effectLst>
              </a:rPr>
              <a:t>Night Season </a:t>
            </a:r>
            <a:r>
              <a:rPr lang="en-US" b="1" dirty="0" smtClean="0">
                <a:solidFill>
                  <a:srgbClr val="C00000"/>
                </a:solidFill>
              </a:rPr>
              <a:t>option applies </a:t>
            </a:r>
            <a:r>
              <a:rPr lang="en-US" b="1" u="sng" dirty="0" smtClean="0">
                <a:solidFill>
                  <a:srgbClr val="C00000"/>
                </a:solidFill>
              </a:rPr>
              <a:t>only</a:t>
            </a:r>
            <a:r>
              <a:rPr lang="en-US" b="1" dirty="0" smtClean="0">
                <a:solidFill>
                  <a:srgbClr val="C00000"/>
                </a:solidFill>
              </a:rPr>
              <a:t> to Exodus 12 when in Egypt.  </a:t>
            </a:r>
            <a:br>
              <a:rPr lang="en-US" b="1" dirty="0" smtClean="0">
                <a:solidFill>
                  <a:srgbClr val="C00000"/>
                </a:solidFill>
              </a:rPr>
            </a:br>
            <a:r>
              <a:rPr lang="en-US" dirty="0" smtClean="0"/>
              <a:t>It is now time to consider some extra information that will shed light on not only what happened in Egypt that night, but why this phrase “between the </a:t>
            </a:r>
            <a:r>
              <a:rPr lang="en-US" b="1" u="sng" dirty="0" err="1" smtClean="0">
                <a:solidFill>
                  <a:srgbClr val="0070C0"/>
                </a:solidFill>
              </a:rPr>
              <a:t>mixing</a:t>
            </a:r>
            <a:r>
              <a:rPr lang="en-US" b="1" u="sng" dirty="0" err="1" smtClean="0">
                <a:solidFill>
                  <a:srgbClr val="C00000"/>
                </a:solidFill>
              </a:rPr>
              <a:t>S</a:t>
            </a:r>
            <a:r>
              <a:rPr lang="en-US" dirty="0" smtClean="0"/>
              <a:t>” comes to </a:t>
            </a:r>
            <a:br>
              <a:rPr lang="en-US" dirty="0" smtClean="0"/>
            </a:br>
            <a:r>
              <a:rPr lang="en-US" dirty="0" smtClean="0"/>
              <a:t>the forefront.  </a:t>
            </a:r>
            <a:endParaRPr lang="en-US" dirty="0"/>
          </a:p>
        </p:txBody>
      </p:sp>
      <p:sp>
        <p:nvSpPr>
          <p:cNvPr id="10" name="Content Placeholder 3"/>
          <p:cNvSpPr txBox="1">
            <a:spLocks/>
          </p:cNvSpPr>
          <p:nvPr/>
        </p:nvSpPr>
        <p:spPr>
          <a:xfrm>
            <a:off x="1587423" y="2192697"/>
            <a:ext cx="3163077" cy="2477398"/>
          </a:xfrm>
          <a:prstGeom prst="rect">
            <a:avLst/>
          </a:prstGeom>
        </p:spPr>
        <p:txBody>
          <a:bodyPr>
            <a:normAutofit fontScale="550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Font typeface="Wingdings 2"/>
              <a:buNone/>
            </a:pPr>
            <a:r>
              <a:rPr lang="en-US" sz="1500" dirty="0" smtClean="0">
                <a:solidFill>
                  <a:srgbClr val="0070C0"/>
                </a:solidFill>
              </a:rPr>
              <a:t> </a:t>
            </a:r>
            <a:r>
              <a:rPr lang="en-US" b="1" dirty="0" err="1" smtClean="0">
                <a:solidFill>
                  <a:srgbClr val="0070C0"/>
                </a:solidFill>
              </a:rPr>
              <a:t>Exo</a:t>
            </a:r>
            <a:r>
              <a:rPr lang="en-US" b="1" dirty="0" smtClean="0">
                <a:solidFill>
                  <a:srgbClr val="0070C0"/>
                </a:solidFill>
              </a:rPr>
              <a:t> 12:6</a:t>
            </a:r>
            <a:r>
              <a:rPr lang="en-US" dirty="0" smtClean="0">
                <a:solidFill>
                  <a:srgbClr val="0070C0"/>
                </a:solidFill>
              </a:rPr>
              <a:t>   </a:t>
            </a:r>
            <a:r>
              <a:rPr lang="en-US" dirty="0" smtClean="0"/>
              <a:t>And ye shall keep it until the fourteenth day of the same month: Then the whole assembly of the congregation of Israel shall kill it in the evening </a:t>
            </a:r>
            <a:r>
              <a:rPr lang="en-US" i="1" dirty="0" smtClean="0"/>
              <a:t>(</a:t>
            </a:r>
            <a:r>
              <a:rPr lang="en-US" i="1" dirty="0" smtClean="0">
                <a:solidFill>
                  <a:schemeClr val="accent2">
                    <a:lumMod val="20000"/>
                    <a:lumOff val="80000"/>
                  </a:schemeClr>
                </a:solidFill>
                <a:effectLst>
                  <a:glow rad="127000">
                    <a:srgbClr val="002060"/>
                  </a:glow>
                </a:effectLst>
              </a:rPr>
              <a:t>between the </a:t>
            </a:r>
            <a:r>
              <a:rPr lang="en-US" i="1" u="sng" dirty="0" err="1" smtClean="0">
                <a:solidFill>
                  <a:srgbClr val="00B0F0"/>
                </a:solidFill>
                <a:effectLst>
                  <a:glow rad="127000">
                    <a:srgbClr val="002060"/>
                  </a:glow>
                </a:effectLst>
              </a:rPr>
              <a:t>mixing</a:t>
            </a:r>
            <a:r>
              <a:rPr lang="en-US" b="1" i="1" u="sng" dirty="0" err="1" smtClean="0">
                <a:solidFill>
                  <a:srgbClr val="C00000"/>
                </a:solidFill>
                <a:effectLst>
                  <a:glow rad="127000">
                    <a:srgbClr val="002060"/>
                  </a:glow>
                </a:effectLst>
              </a:rPr>
              <a:t>S</a:t>
            </a:r>
            <a:r>
              <a:rPr lang="en-US" i="1" dirty="0" smtClean="0"/>
              <a:t>:  </a:t>
            </a:r>
            <a:br>
              <a:rPr lang="en-US" i="1" dirty="0" smtClean="0"/>
            </a:br>
            <a:r>
              <a:rPr lang="en-US" i="1" dirty="0" smtClean="0"/>
              <a:t>or  &lt;</a:t>
            </a:r>
            <a:r>
              <a:rPr lang="en-US" i="1" dirty="0" err="1" smtClean="0">
                <a:solidFill>
                  <a:schemeClr val="accent2">
                    <a:lumMod val="20000"/>
                    <a:lumOff val="80000"/>
                  </a:schemeClr>
                </a:solidFill>
                <a:effectLst>
                  <a:glow rad="127000">
                    <a:srgbClr val="002060"/>
                  </a:glow>
                </a:effectLst>
              </a:rPr>
              <a:t>beyn</a:t>
            </a:r>
            <a:r>
              <a:rPr lang="en-US" i="1" dirty="0" smtClean="0">
                <a:solidFill>
                  <a:schemeClr val="accent2">
                    <a:lumMod val="20000"/>
                    <a:lumOff val="80000"/>
                  </a:schemeClr>
                </a:solidFill>
                <a:effectLst>
                  <a:glow rad="127000">
                    <a:srgbClr val="002060"/>
                  </a:glow>
                </a:effectLst>
              </a:rPr>
              <a:t> ha `</a:t>
            </a:r>
            <a:r>
              <a:rPr lang="en-US" i="1" dirty="0" err="1" smtClean="0">
                <a:solidFill>
                  <a:schemeClr val="accent2">
                    <a:lumMod val="20000"/>
                    <a:lumOff val="80000"/>
                  </a:schemeClr>
                </a:solidFill>
                <a:effectLst>
                  <a:glow rad="127000">
                    <a:srgbClr val="002060"/>
                  </a:glow>
                </a:effectLst>
              </a:rPr>
              <a:t>arbayim</a:t>
            </a:r>
            <a:r>
              <a:rPr lang="en-US" i="1" dirty="0" smtClean="0"/>
              <a:t>&gt;).</a:t>
            </a:r>
            <a:endParaRPr lang="en-US" dirty="0"/>
          </a:p>
        </p:txBody>
      </p:sp>
    </p:spTree>
    <p:extLst>
      <p:ext uri="{BB962C8B-B14F-4D97-AF65-F5344CB8AC3E}">
        <p14:creationId xmlns:p14="http://schemas.microsoft.com/office/powerpoint/2010/main" val="1010624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up)">
                                      <p:cBhvr>
                                        <p:cTn id="24" dur="22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216778"/>
            <a:ext cx="11925300" cy="717942"/>
          </a:xfrm>
        </p:spPr>
        <p:txBody>
          <a:bodyPr>
            <a:normAutofit/>
            <a:scene3d>
              <a:camera prst="orthographicFront"/>
              <a:lightRig rig="threePt" dir="t"/>
            </a:scene3d>
            <a:sp3d extrusionH="57150">
              <a:bevelT w="38100" h="38100" prst="angle"/>
            </a:sp3d>
          </a:bodyPr>
          <a:lstStyle/>
          <a:p>
            <a:pPr algn="ctr"/>
            <a:r>
              <a:rPr lang="en-US" sz="4800" cap="none" dirty="0" smtClean="0">
                <a:ln w="12700">
                  <a:solidFill>
                    <a:schemeClr val="tx2">
                      <a:satMod val="155000"/>
                    </a:schemeClr>
                  </a:solidFill>
                  <a:prstDash val="solid"/>
                </a:ln>
                <a:solidFill>
                  <a:schemeClr val="accent5"/>
                </a:solidFill>
                <a:effectLst>
                  <a:outerShdw blurRad="41275" dist="20320" dir="1800000" algn="tl" rotWithShape="0">
                    <a:srgbClr val="000000">
                      <a:alpha val="40000"/>
                    </a:srgbClr>
                  </a:outerShdw>
                </a:effectLst>
              </a:rPr>
              <a:t>What can you expect from this study?</a:t>
            </a:r>
            <a:endParaRPr lang="en-US" sz="4800" dirty="0">
              <a:solidFill>
                <a:schemeClr val="accent5"/>
              </a:solidFill>
            </a:endParaRPr>
          </a:p>
        </p:txBody>
      </p:sp>
      <p:sp>
        <p:nvSpPr>
          <p:cNvPr id="4" name="Content Placeholder 3"/>
          <p:cNvSpPr>
            <a:spLocks noGrp="1"/>
          </p:cNvSpPr>
          <p:nvPr>
            <p:ph sz="half" idx="1"/>
          </p:nvPr>
        </p:nvSpPr>
        <p:spPr>
          <a:xfrm>
            <a:off x="504825" y="1178560"/>
            <a:ext cx="11084560" cy="5405119"/>
          </a:xfrm>
        </p:spPr>
        <p:txBody>
          <a:bodyPr>
            <a:normAutofit/>
            <a:scene3d>
              <a:camera prst="orthographicFront"/>
              <a:lightRig rig="threePt" dir="t"/>
            </a:scene3d>
            <a:sp3d extrusionH="57150">
              <a:bevelT w="82550" h="38100" prst="coolSlant"/>
            </a:sp3d>
          </a:bodyPr>
          <a:lstStyle/>
          <a:p>
            <a:pPr marL="82296" indent="0">
              <a:buNone/>
            </a:pPr>
            <a:r>
              <a:rPr lang="en-US" b="1" u="sng" dirty="0" smtClean="0">
                <a:solidFill>
                  <a:schemeClr val="accent5">
                    <a:lumMod val="75000"/>
                  </a:schemeClr>
                </a:solidFill>
              </a:rPr>
              <a:t>Question</a:t>
            </a:r>
            <a:r>
              <a:rPr lang="en-US" b="1" dirty="0" smtClean="0">
                <a:solidFill>
                  <a:schemeClr val="accent5">
                    <a:lumMod val="75000"/>
                  </a:schemeClr>
                </a:solidFill>
              </a:rPr>
              <a:t>:</a:t>
            </a:r>
            <a:r>
              <a:rPr lang="en-US" dirty="0" smtClean="0">
                <a:solidFill>
                  <a:schemeClr val="accent5">
                    <a:lumMod val="75000"/>
                  </a:schemeClr>
                </a:solidFill>
              </a:rPr>
              <a:t>  </a:t>
            </a:r>
            <a:r>
              <a:rPr lang="en-US" dirty="0" smtClean="0">
                <a:solidFill>
                  <a:srgbClr val="0070C0"/>
                </a:solidFill>
              </a:rPr>
              <a:t>Should this study present </a:t>
            </a:r>
            <a:r>
              <a:rPr lang="en-US" dirty="0">
                <a:solidFill>
                  <a:srgbClr val="0070C0"/>
                </a:solidFill>
              </a:rPr>
              <a:t>the truth as found in the Torah </a:t>
            </a:r>
            <a:r>
              <a:rPr lang="en-US" dirty="0" smtClean="0">
                <a:solidFill>
                  <a:srgbClr val="0070C0"/>
                </a:solidFill>
              </a:rPr>
              <a:t>to detect and expose any </a:t>
            </a:r>
            <a:r>
              <a:rPr lang="en-US" dirty="0">
                <a:solidFill>
                  <a:srgbClr val="0070C0"/>
                </a:solidFill>
              </a:rPr>
              <a:t>controversial </a:t>
            </a:r>
            <a:r>
              <a:rPr lang="en-US" dirty="0" smtClean="0">
                <a:solidFill>
                  <a:srgbClr val="0070C0"/>
                </a:solidFill>
              </a:rPr>
              <a:t>teaching? </a:t>
            </a:r>
            <a:br>
              <a:rPr lang="en-US" dirty="0" smtClean="0">
                <a:solidFill>
                  <a:srgbClr val="0070C0"/>
                </a:solidFill>
              </a:rPr>
            </a:br>
            <a:endParaRPr lang="en-US" dirty="0" smtClean="0">
              <a:solidFill>
                <a:srgbClr val="0070C0"/>
              </a:solidFill>
            </a:endParaRPr>
          </a:p>
          <a:p>
            <a:r>
              <a:rPr lang="en-US" dirty="0" smtClean="0"/>
              <a:t>While </a:t>
            </a:r>
            <a:r>
              <a:rPr lang="en-US" dirty="0"/>
              <a:t>at first it may seem unusual that this </a:t>
            </a:r>
            <a:r>
              <a:rPr lang="en-US" dirty="0" smtClean="0"/>
              <a:t/>
            </a:r>
            <a:br>
              <a:rPr lang="en-US" dirty="0" smtClean="0"/>
            </a:br>
            <a:r>
              <a:rPr lang="en-US" dirty="0" smtClean="0"/>
              <a:t>phrase </a:t>
            </a:r>
            <a:r>
              <a:rPr lang="en-US" dirty="0"/>
              <a:t>“between the </a:t>
            </a:r>
            <a:r>
              <a:rPr lang="en-US" b="1" dirty="0" err="1">
                <a:solidFill>
                  <a:srgbClr val="0070C0"/>
                </a:solidFill>
              </a:rPr>
              <a:t>evening</a:t>
            </a:r>
            <a:r>
              <a:rPr lang="en-US" b="1" dirty="0" err="1">
                <a:solidFill>
                  <a:srgbClr val="C00000"/>
                </a:solidFill>
              </a:rPr>
              <a:t>S</a:t>
            </a:r>
            <a:r>
              <a:rPr lang="en-US" dirty="0"/>
              <a:t>” needs to </a:t>
            </a:r>
            <a:r>
              <a:rPr lang="en-US" dirty="0" smtClean="0"/>
              <a:t/>
            </a:r>
            <a:br>
              <a:rPr lang="en-US" dirty="0" smtClean="0"/>
            </a:br>
            <a:r>
              <a:rPr lang="en-US" dirty="0" smtClean="0"/>
              <a:t>be addressed </a:t>
            </a:r>
            <a:r>
              <a:rPr lang="en-US" dirty="0"/>
              <a:t>at all, </a:t>
            </a:r>
            <a:r>
              <a:rPr lang="en-US" dirty="0">
                <a:solidFill>
                  <a:srgbClr val="FF9900"/>
                </a:solidFill>
              </a:rPr>
              <a:t>it must be </a:t>
            </a:r>
            <a:r>
              <a:rPr lang="en-US" dirty="0" smtClean="0">
                <a:solidFill>
                  <a:srgbClr val="FF9900"/>
                </a:solidFill>
              </a:rPr>
              <a:t>examined </a:t>
            </a:r>
            <a:br>
              <a:rPr lang="en-US" dirty="0" smtClean="0">
                <a:solidFill>
                  <a:srgbClr val="FF9900"/>
                </a:solidFill>
              </a:rPr>
            </a:br>
            <a:r>
              <a:rPr lang="en-US" dirty="0" smtClean="0">
                <a:solidFill>
                  <a:srgbClr val="FF9900"/>
                </a:solidFill>
              </a:rPr>
              <a:t>ONLY </a:t>
            </a:r>
            <a:r>
              <a:rPr lang="en-US" dirty="0">
                <a:solidFill>
                  <a:srgbClr val="FF9900"/>
                </a:solidFill>
              </a:rPr>
              <a:t>because theologians and many </a:t>
            </a:r>
            <a:r>
              <a:rPr lang="en-US" dirty="0" smtClean="0">
                <a:solidFill>
                  <a:srgbClr val="FF9900"/>
                </a:solidFill>
              </a:rPr>
              <a:t/>
            </a:r>
            <a:br>
              <a:rPr lang="en-US" dirty="0" smtClean="0">
                <a:solidFill>
                  <a:srgbClr val="FF9900"/>
                </a:solidFill>
              </a:rPr>
            </a:br>
            <a:r>
              <a:rPr lang="en-US" dirty="0" smtClean="0">
                <a:solidFill>
                  <a:srgbClr val="FF9900"/>
                </a:solidFill>
              </a:rPr>
              <a:t>teachers </a:t>
            </a:r>
            <a:r>
              <a:rPr lang="en-US" dirty="0">
                <a:solidFill>
                  <a:srgbClr val="FF9900"/>
                </a:solidFill>
              </a:rPr>
              <a:t>are using this phrase to define </a:t>
            </a:r>
            <a:r>
              <a:rPr lang="en-US" dirty="0" smtClean="0">
                <a:solidFill>
                  <a:srgbClr val="FF9900"/>
                </a:solidFill>
              </a:rPr>
              <a:t/>
            </a:r>
            <a:br>
              <a:rPr lang="en-US" dirty="0" smtClean="0">
                <a:solidFill>
                  <a:srgbClr val="FF9900"/>
                </a:solidFill>
              </a:rPr>
            </a:br>
            <a:r>
              <a:rPr lang="en-US" u="sng" dirty="0" smtClean="0">
                <a:solidFill>
                  <a:srgbClr val="FF9900"/>
                </a:solidFill>
              </a:rPr>
              <a:t>when </a:t>
            </a:r>
            <a:r>
              <a:rPr lang="en-US" u="sng" dirty="0">
                <a:solidFill>
                  <a:srgbClr val="0070C0"/>
                </a:solidFill>
              </a:rPr>
              <a:t>Yahuah’s day begins</a:t>
            </a:r>
            <a:r>
              <a:rPr lang="en-US" dirty="0">
                <a:solidFill>
                  <a:srgbClr val="0070C0"/>
                </a:solidFill>
              </a:rPr>
              <a:t>.  </a:t>
            </a:r>
          </a:p>
        </p:txBody>
      </p:sp>
      <p:pic>
        <p:nvPicPr>
          <p:cNvPr id="5" name="Picture 10" descr="C:\Users\Rae\Desktop\Art on Desktop\white man clip art\3d white people\quiz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995" y="2317750"/>
            <a:ext cx="3199479" cy="2728279"/>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pic>
        <p:nvPicPr>
          <p:cNvPr id="6" name="Picture 5" descr="C:\Users\Rae\Desktop\Art on Desktop\white man clip art\3d white people\quiz tim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398" y="4312760"/>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Rae\Desktop\Art on Desktop\white man clip art\agree thumbs up &amp; dow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1403" y="2317750"/>
            <a:ext cx="2466976" cy="17049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220632" y="5236685"/>
            <a:ext cx="1244428" cy="1350962"/>
            <a:chOff x="714375" y="3810351"/>
            <a:chExt cx="1244428" cy="1350962"/>
          </a:xfrm>
        </p:grpSpPr>
        <p:sp>
          <p:nvSpPr>
            <p:cNvPr id="9" name="Oval 8"/>
            <p:cNvSpPr/>
            <p:nvPr/>
          </p:nvSpPr>
          <p:spPr>
            <a:xfrm>
              <a:off x="727065" y="3810351"/>
              <a:ext cx="1231738" cy="123191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Unusual for  day-start!</a:t>
              </a:r>
              <a:endParaRPr lang="en-US" sz="1200" b="1" dirty="0">
                <a:ln>
                  <a:solidFill>
                    <a:srgbClr val="006600"/>
                  </a:solidFill>
                </a:ln>
                <a:solidFill>
                  <a:srgbClr val="99FF33"/>
                </a:solidFill>
              </a:endParaRPr>
            </a:p>
          </p:txBody>
        </p:sp>
      </p:grpSp>
      <p:sp>
        <p:nvSpPr>
          <p:cNvPr id="3" name="Rectangle 2"/>
          <p:cNvSpPr/>
          <p:nvPr/>
        </p:nvSpPr>
        <p:spPr>
          <a:xfrm>
            <a:off x="8932778" y="5031806"/>
            <a:ext cx="2771913" cy="156966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3200" b="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mic Sans MS" pitchFamily="66" charset="0"/>
              </a:rPr>
              <a:t>What’s that </a:t>
            </a:r>
            <a:br>
              <a:rPr lang="en-US" sz="3200" b="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mic Sans MS" pitchFamily="66" charset="0"/>
              </a:rPr>
            </a:br>
            <a:r>
              <a:rPr lang="en-US" sz="3200" b="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mic Sans MS" pitchFamily="66" charset="0"/>
              </a:rPr>
              <a:t>capital “S”</a:t>
            </a:r>
            <a:br>
              <a:rPr lang="en-US" sz="3200" b="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mic Sans MS" pitchFamily="66" charset="0"/>
              </a:rPr>
            </a:br>
            <a:r>
              <a:rPr lang="en-US" sz="3200" b="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mic Sans MS" pitchFamily="66" charset="0"/>
              </a:rPr>
              <a:t>all about?</a:t>
            </a:r>
            <a:endParaRPr lang="en-US" sz="3200" b="1" cap="none" spc="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mic Sans MS" pitchFamily="66" charset="0"/>
            </a:endParaRPr>
          </a:p>
        </p:txBody>
      </p:sp>
      <p:sp>
        <p:nvSpPr>
          <p:cNvPr id="11" name="Teardrop 10"/>
          <p:cNvSpPr/>
          <p:nvPr/>
        </p:nvSpPr>
        <p:spPr>
          <a:xfrm>
            <a:off x="6233323" y="3295650"/>
            <a:ext cx="533324" cy="405289"/>
          </a:xfrm>
          <a:prstGeom prst="teardrop">
            <a:avLst>
              <a:gd name="adj" fmla="val 138904"/>
            </a:avLst>
          </a:prstGeom>
          <a:noFill/>
          <a:ln w="57150">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lbow Connector 12"/>
          <p:cNvCxnSpPr/>
          <p:nvPr/>
        </p:nvCxnSpPr>
        <p:spPr>
          <a:xfrm>
            <a:off x="6953250" y="3291364"/>
            <a:ext cx="2008103" cy="1945321"/>
          </a:xfrm>
          <a:prstGeom prst="bentConnector3">
            <a:avLst>
              <a:gd name="adj1" fmla="val 79883"/>
            </a:avLst>
          </a:prstGeom>
          <a:ln w="57150">
            <a:solidFill>
              <a:srgbClr val="C00000"/>
            </a:solidFill>
            <a:headEnd type="oval" w="med" len="med"/>
            <a:tailEnd type="oval"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245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2000"/>
                                        <p:tgtEl>
                                          <p:spTgt spid="13"/>
                                        </p:tgtEl>
                                      </p:cBhvr>
                                    </p:animEffect>
                                  </p:childTnLst>
                                </p:cTn>
                              </p:par>
                            </p:childTnLst>
                          </p:cTn>
                        </p:par>
                        <p:par>
                          <p:cTn id="19" fill="hold">
                            <p:stCondLst>
                              <p:cond delay="4000"/>
                            </p:stCondLst>
                            <p:childTnLst>
                              <p:par>
                                <p:cTn id="20" presetID="16" presetClass="entr" presetSubtype="21"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1500"/>
                                        <p:tgtEl>
                                          <p:spTgt spid="3"/>
                                        </p:tgtEl>
                                      </p:cBhvr>
                                    </p:animEffect>
                                  </p:childTnLst>
                                </p:cTn>
                              </p:par>
                            </p:childTnLst>
                          </p:cTn>
                        </p:par>
                        <p:par>
                          <p:cTn id="23" fill="hold">
                            <p:stCondLst>
                              <p:cond delay="5500"/>
                            </p:stCondLst>
                            <p:childTnLst>
                              <p:par>
                                <p:cTn id="24" presetID="22" presetClass="entr" presetSubtype="1" fill="hold" nodeType="afterEffect">
                                  <p:stCondLst>
                                    <p:cond delay="150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rgbClr val="FF7A00"/>
            </a:gs>
            <a:gs pos="70000">
              <a:srgbClr val="FF0300"/>
            </a:gs>
            <a:gs pos="100000">
              <a:srgbClr val="4D0808"/>
            </a:gs>
          </a:gsLst>
          <a:lin ang="162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4144" y="41363"/>
            <a:ext cx="9997440" cy="1143000"/>
          </a:xfrm>
        </p:spPr>
        <p:txBody>
          <a:bodyPr>
            <a:scene3d>
              <a:camera prst="orthographicFront"/>
              <a:lightRig rig="threePt" dir="t"/>
            </a:scene3d>
            <a:sp3d extrusionH="57150">
              <a:bevelT h="25400" prst="softRound"/>
            </a:sp3d>
          </a:bodyPr>
          <a:lstStyle/>
          <a:p>
            <a:r>
              <a:rPr lang="en-US" dirty="0">
                <a:solidFill>
                  <a:srgbClr val="C00000"/>
                </a:solidFill>
              </a:rPr>
              <a:t>C</a:t>
            </a:r>
            <a:r>
              <a:rPr lang="en-US" dirty="0" smtClean="0">
                <a:solidFill>
                  <a:srgbClr val="C00000"/>
                </a:solidFill>
              </a:rPr>
              <a:t>)  Sacrificing the Passover Lamb</a:t>
            </a:r>
            <a:endParaRPr lang="en-US" dirty="0">
              <a:solidFill>
                <a:srgbClr val="C00000"/>
              </a:solidFill>
            </a:endParaRPr>
          </a:p>
        </p:txBody>
      </p:sp>
      <p:sp>
        <p:nvSpPr>
          <p:cNvPr id="5" name="Rectangle 4"/>
          <p:cNvSpPr/>
          <p:nvPr/>
        </p:nvSpPr>
        <p:spPr>
          <a:xfrm>
            <a:off x="52129" y="2296775"/>
            <a:ext cx="1358064" cy="1200329"/>
          </a:xfrm>
          <a:prstGeom prst="rect">
            <a:avLst/>
          </a:prstGeom>
          <a:noFill/>
        </p:spPr>
        <p:txBody>
          <a:bodyPr wrap="none" lIns="91440" tIns="45720" rIns="91440" bIns="4572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#7</a:t>
            </a: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Lev 23:5</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endPar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Command</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Content Placeholder 3"/>
          <p:cNvSpPr txBox="1">
            <a:spLocks/>
          </p:cNvSpPr>
          <p:nvPr/>
        </p:nvSpPr>
        <p:spPr>
          <a:xfrm>
            <a:off x="1658614" y="2354174"/>
            <a:ext cx="10193863" cy="921461"/>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85000" lnSpcReduction="10000"/>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b="1" dirty="0">
                <a:solidFill>
                  <a:srgbClr val="0070C0"/>
                </a:solidFill>
                <a:latin typeface="Comic Sans MS" pitchFamily="66" charset="0"/>
              </a:rPr>
              <a:t>Lev 23:5</a:t>
            </a:r>
            <a:r>
              <a:rPr lang="en-US" dirty="0">
                <a:solidFill>
                  <a:srgbClr val="0070C0"/>
                </a:solidFill>
                <a:latin typeface="Comic Sans MS" pitchFamily="66" charset="0"/>
              </a:rPr>
              <a:t>   </a:t>
            </a:r>
            <a:r>
              <a:rPr lang="en-US" dirty="0">
                <a:latin typeface="Comic Sans MS" pitchFamily="66" charset="0"/>
              </a:rPr>
              <a:t>In the fourteenth day of the first month at even </a:t>
            </a:r>
            <a:r>
              <a:rPr lang="en-US" sz="2400" i="1" dirty="0">
                <a:latin typeface="Comic Sans MS" pitchFamily="66" charset="0"/>
              </a:rPr>
              <a:t>(between the </a:t>
            </a:r>
            <a:r>
              <a:rPr lang="en-US" sz="2400" b="1" i="1" dirty="0" err="1" smtClean="0">
                <a:solidFill>
                  <a:srgbClr val="0070C0"/>
                </a:solidFill>
                <a:latin typeface="Comic Sans MS" pitchFamily="66" charset="0"/>
              </a:rPr>
              <a:t>mixing</a:t>
            </a:r>
            <a:r>
              <a:rPr lang="en-US" sz="2400" b="1" i="1" dirty="0" err="1" smtClean="0">
                <a:solidFill>
                  <a:srgbClr val="C00000"/>
                </a:solidFill>
                <a:latin typeface="Comic Sans MS" pitchFamily="66" charset="0"/>
              </a:rPr>
              <a:t>S</a:t>
            </a:r>
            <a:r>
              <a:rPr lang="en-US" sz="2400" i="1" dirty="0">
                <a:latin typeface="Comic Sans MS" pitchFamily="66" charset="0"/>
              </a:rPr>
              <a:t>:  or </a:t>
            </a:r>
            <a:r>
              <a:rPr lang="en-US" sz="2400" i="1" dirty="0" smtClean="0">
                <a:latin typeface="Comic Sans MS" pitchFamily="66" charset="0"/>
              </a:rPr>
              <a:t>&lt;</a:t>
            </a:r>
            <a:r>
              <a:rPr lang="en-US" sz="2400" i="1" dirty="0" err="1">
                <a:latin typeface="Comic Sans MS" pitchFamily="66" charset="0"/>
              </a:rPr>
              <a:t>beyn</a:t>
            </a:r>
            <a:r>
              <a:rPr lang="en-US" sz="2400" i="1" dirty="0">
                <a:latin typeface="Comic Sans MS" pitchFamily="66" charset="0"/>
              </a:rPr>
              <a:t> </a:t>
            </a:r>
            <a:r>
              <a:rPr lang="en-US" sz="2400" i="1" dirty="0" smtClean="0">
                <a:latin typeface="Comic Sans MS" pitchFamily="66" charset="0"/>
              </a:rPr>
              <a:t>ha </a:t>
            </a:r>
            <a:r>
              <a:rPr lang="en-US" sz="2400" i="1" dirty="0">
                <a:latin typeface="Comic Sans MS" pitchFamily="66" charset="0"/>
              </a:rPr>
              <a:t>`</a:t>
            </a:r>
            <a:r>
              <a:rPr lang="en-US" sz="2400" i="1" dirty="0" err="1" smtClean="0">
                <a:latin typeface="Comic Sans MS" pitchFamily="66" charset="0"/>
              </a:rPr>
              <a:t>arbayim</a:t>
            </a:r>
            <a:r>
              <a:rPr lang="en-US" sz="2400" i="1" dirty="0">
                <a:latin typeface="Comic Sans MS" pitchFamily="66" charset="0"/>
              </a:rPr>
              <a:t>&gt;)</a:t>
            </a:r>
            <a:r>
              <a:rPr lang="en-US" sz="2400" dirty="0">
                <a:latin typeface="Comic Sans MS" pitchFamily="66" charset="0"/>
              </a:rPr>
              <a:t> </a:t>
            </a:r>
            <a:r>
              <a:rPr lang="en-US" dirty="0">
                <a:latin typeface="Comic Sans MS" pitchFamily="66" charset="0"/>
              </a:rPr>
              <a:t>is Yahuah's Passover.   </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6914" y="3450804"/>
            <a:ext cx="5135563" cy="2429811"/>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9114369" y="5160723"/>
            <a:ext cx="1619121"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Content Placeholder 3"/>
          <p:cNvSpPr txBox="1">
            <a:spLocks/>
          </p:cNvSpPr>
          <p:nvPr/>
        </p:nvSpPr>
        <p:spPr>
          <a:xfrm>
            <a:off x="1658614" y="1046146"/>
            <a:ext cx="10193863" cy="1250630"/>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Font typeface="Wingdings 2"/>
              <a:buNone/>
            </a:pPr>
            <a:r>
              <a:rPr lang="en-US" b="1" dirty="0" smtClean="0">
                <a:latin typeface="Comic Sans MS" pitchFamily="66" charset="0"/>
              </a:rPr>
              <a:t>Note</a:t>
            </a:r>
            <a:r>
              <a:rPr lang="en-US" dirty="0" smtClean="0">
                <a:latin typeface="Comic Sans MS" pitchFamily="66" charset="0"/>
              </a:rPr>
              <a:t>:</a:t>
            </a:r>
            <a:r>
              <a:rPr lang="en-US" b="1" dirty="0" smtClean="0">
                <a:latin typeface="Comic Sans MS" pitchFamily="66" charset="0"/>
              </a:rPr>
              <a:t>  </a:t>
            </a:r>
            <a:r>
              <a:rPr lang="en-US" b="1" dirty="0" smtClean="0">
                <a:solidFill>
                  <a:srgbClr val="0070C0"/>
                </a:solidFill>
                <a:latin typeface="Comic Sans MS" pitchFamily="66" charset="0"/>
              </a:rPr>
              <a:t>Lev 23:5 </a:t>
            </a:r>
            <a:r>
              <a:rPr lang="en-US" dirty="0" smtClean="0">
                <a:latin typeface="Comic Sans MS" pitchFamily="66" charset="0"/>
              </a:rPr>
              <a:t>is written by Moses as a </a:t>
            </a:r>
            <a:r>
              <a:rPr lang="en-US" b="1" dirty="0" smtClean="0">
                <a:solidFill>
                  <a:srgbClr val="0070C0"/>
                </a:solidFill>
                <a:latin typeface="Comic Sans MS" pitchFamily="66" charset="0"/>
              </a:rPr>
              <a:t>general command </a:t>
            </a:r>
            <a:r>
              <a:rPr lang="en-US" dirty="0" smtClean="0">
                <a:latin typeface="Comic Sans MS" pitchFamily="66" charset="0"/>
              </a:rPr>
              <a:t>for Passover.  In general, this verse could apply to both the sacrificing and eating of the Passover lamb until Yahusha takes that place.  </a:t>
            </a:r>
            <a:endParaRPr lang="en-US" dirty="0">
              <a:latin typeface="Comic Sans MS" pitchFamily="66" charset="0"/>
            </a:endParaRPr>
          </a:p>
        </p:txBody>
      </p:sp>
      <p:sp>
        <p:nvSpPr>
          <p:cNvPr id="14" name="TextBox 29"/>
          <p:cNvSpPr txBox="1"/>
          <p:nvPr/>
        </p:nvSpPr>
        <p:spPr>
          <a:xfrm>
            <a:off x="7041013" y="6035977"/>
            <a:ext cx="4016577" cy="715089"/>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spc="150" dirty="0" smtClean="0">
                <a:ln w="11430"/>
                <a:solidFill>
                  <a:srgbClr val="F8F8F8"/>
                </a:solidFill>
                <a:effectLst>
                  <a:outerShdw blurRad="25400" algn="tl" rotWithShape="0">
                    <a:srgbClr val="000000">
                      <a:alpha val="43000"/>
                    </a:srgbClr>
                  </a:outerShdw>
                </a:effectLst>
                <a:latin typeface="Comic Sans MS" pitchFamily="66" charset="0"/>
              </a:rPr>
              <a:t>No mention of day-start </a:t>
            </a:r>
            <a:br>
              <a:rPr lang="en-US"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b="1" spc="150" dirty="0" smtClean="0">
                <a:ln w="11430"/>
                <a:solidFill>
                  <a:srgbClr val="F8F8F8"/>
                </a:solidFill>
                <a:effectLst>
                  <a:outerShdw blurRad="25400" algn="tl" rotWithShape="0">
                    <a:srgbClr val="000000">
                      <a:alpha val="43000"/>
                    </a:srgbClr>
                  </a:outerShdw>
                </a:effectLst>
                <a:latin typeface="Comic Sans MS" pitchFamily="66" charset="0"/>
              </a:rPr>
              <a:t>information in Lev 23:5.</a:t>
            </a:r>
            <a:endParaRPr lang="en-US" b="1" spc="150" dirty="0">
              <a:ln w="11430"/>
              <a:solidFill>
                <a:srgbClr val="F8F8F8"/>
              </a:solidFill>
              <a:effectLst>
                <a:outerShdw blurRad="25400" algn="tl" rotWithShape="0">
                  <a:srgbClr val="000000">
                    <a:alpha val="43000"/>
                  </a:srgbClr>
                </a:outerShdw>
              </a:effectLst>
              <a:latin typeface="Comic Sans MS" pitchFamily="66" charset="0"/>
            </a:endParaRPr>
          </a:p>
        </p:txBody>
      </p:sp>
      <p:grpSp>
        <p:nvGrpSpPr>
          <p:cNvPr id="9" name="Group 8"/>
          <p:cNvGrpSpPr/>
          <p:nvPr/>
        </p:nvGrpSpPr>
        <p:grpSpPr>
          <a:xfrm>
            <a:off x="258360" y="4037290"/>
            <a:ext cx="2512008" cy="2232843"/>
            <a:chOff x="258360" y="4037290"/>
            <a:chExt cx="2512008" cy="2232843"/>
          </a:xfrm>
        </p:grpSpPr>
        <p:sp>
          <p:nvSpPr>
            <p:cNvPr id="2" name="Oval 1"/>
            <p:cNvSpPr/>
            <p:nvPr/>
          </p:nvSpPr>
          <p:spPr>
            <a:xfrm>
              <a:off x="258360" y="4037290"/>
              <a:ext cx="2512008" cy="19136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57150">
              <a:solidFill>
                <a:schemeClr val="accent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4643" y="5562247"/>
              <a:ext cx="1239442" cy="707886"/>
            </a:xfrm>
            <a:prstGeom prst="rect">
              <a:avLst/>
            </a:prstGeom>
            <a:noFill/>
          </p:spPr>
          <p:txBody>
            <a:bodyPr wrap="none" lIns="91440" tIns="45720" rIns="91440" bIns="45720">
              <a:spAutoFit/>
            </a:bodyPr>
            <a:lstStyle/>
            <a:p>
              <a:pPr algn="ctr"/>
              <a:r>
                <a:rPr lang="en-US" sz="2000" b="1" cap="none" spc="0" dirty="0" smtClean="0">
                  <a:ln w="1905"/>
                  <a:solidFill>
                    <a:schemeClr val="accent1">
                      <a:lumMod val="75000"/>
                    </a:schemeClr>
                  </a:solidFill>
                  <a:effectLst>
                    <a:innerShdw blurRad="69850" dist="43180" dir="5400000">
                      <a:srgbClr val="000000">
                        <a:alpha val="65000"/>
                      </a:srgbClr>
                    </a:innerShdw>
                  </a:effectLst>
                  <a:latin typeface="Comic Sans MS" pitchFamily="66" charset="0"/>
                </a:rPr>
                <a:t>Passover</a:t>
              </a:r>
              <a:br>
                <a:rPr lang="en-US" sz="2000" b="1" cap="none" spc="0" dirty="0" smtClean="0">
                  <a:ln w="1905"/>
                  <a:solidFill>
                    <a:schemeClr val="accent1">
                      <a:lumMod val="75000"/>
                    </a:schemeClr>
                  </a:solidFill>
                  <a:effectLst>
                    <a:innerShdw blurRad="69850" dist="43180" dir="5400000">
                      <a:srgbClr val="000000">
                        <a:alpha val="65000"/>
                      </a:srgbClr>
                    </a:innerShdw>
                  </a:effectLst>
                  <a:latin typeface="Comic Sans MS" pitchFamily="66" charset="0"/>
                </a:rPr>
              </a:br>
              <a:r>
                <a:rPr lang="en-US" sz="2000" b="1" cap="none" spc="0" dirty="0" smtClean="0">
                  <a:ln w="1905"/>
                  <a:solidFill>
                    <a:schemeClr val="accent1">
                      <a:lumMod val="75000"/>
                    </a:schemeClr>
                  </a:solidFill>
                  <a:effectLst>
                    <a:innerShdw blurRad="69850" dist="43180" dir="5400000">
                      <a:srgbClr val="000000">
                        <a:alpha val="65000"/>
                      </a:srgbClr>
                    </a:innerShdw>
                  </a:effectLst>
                  <a:latin typeface="Comic Sans MS" pitchFamily="66" charset="0"/>
                </a:rPr>
                <a:t>Day</a:t>
              </a:r>
              <a:endParaRPr lang="en-US" sz="2000" b="1" cap="none" spc="0" dirty="0">
                <a:ln w="1905"/>
                <a:solidFill>
                  <a:schemeClr val="accent1">
                    <a:lumMod val="75000"/>
                  </a:schemeClr>
                </a:solidFill>
                <a:effectLst>
                  <a:innerShdw blurRad="69850" dist="43180" dir="5400000">
                    <a:srgbClr val="000000">
                      <a:alpha val="65000"/>
                    </a:srgbClr>
                  </a:innerShdw>
                </a:effectLst>
                <a:latin typeface="Comic Sans MS" pitchFamily="66" charset="0"/>
              </a:endParaRPr>
            </a:p>
          </p:txBody>
        </p:sp>
      </p:grpSp>
      <p:grpSp>
        <p:nvGrpSpPr>
          <p:cNvPr id="10" name="Group 9"/>
          <p:cNvGrpSpPr/>
          <p:nvPr/>
        </p:nvGrpSpPr>
        <p:grpSpPr>
          <a:xfrm>
            <a:off x="2560962" y="3541847"/>
            <a:ext cx="1643605" cy="2963271"/>
            <a:chOff x="2560962" y="3541847"/>
            <a:chExt cx="1643605" cy="2963271"/>
          </a:xfrm>
        </p:grpSpPr>
        <p:sp>
          <p:nvSpPr>
            <p:cNvPr id="4" name="Rounded Rectangle 3"/>
            <p:cNvSpPr/>
            <p:nvPr/>
          </p:nvSpPr>
          <p:spPr>
            <a:xfrm>
              <a:off x="2560962" y="3541847"/>
              <a:ext cx="1643605" cy="2609328"/>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57150"/>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84901" y="5797232"/>
              <a:ext cx="1308371" cy="707886"/>
            </a:xfrm>
            <a:prstGeom prst="rect">
              <a:avLst/>
            </a:prstGeom>
            <a:noFill/>
          </p:spPr>
          <p:txBody>
            <a:bodyPr wrap="none" lIns="91440" tIns="45720" rIns="91440" bIns="45720">
              <a:spAutoFit/>
            </a:bodyPr>
            <a:lstStyle/>
            <a:p>
              <a:pPr algn="ctr"/>
              <a:r>
                <a:rPr lang="en-US" sz="2000" b="1" cap="none" spc="0"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Passover</a:t>
              </a:r>
              <a:br>
                <a:rPr lang="en-US" sz="2000" b="1" cap="none" spc="0"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br>
              <a:r>
                <a:rPr lang="en-US" sz="2000" b="1" cap="none" spc="0" dirty="0" smtClean="0">
                  <a:ln w="1905"/>
                  <a:solidFill>
                    <a:schemeClr val="accent3">
                      <a:lumMod val="75000"/>
                    </a:schemeClr>
                  </a:solidFill>
                  <a:effectLst>
                    <a:innerShdw blurRad="69850" dist="43180" dir="5400000">
                      <a:srgbClr val="000000">
                        <a:alpha val="65000"/>
                      </a:srgbClr>
                    </a:innerShdw>
                  </a:effectLst>
                  <a:latin typeface="Comic Sans MS" pitchFamily="66" charset="0"/>
                </a:rPr>
                <a:t>Sacrifice</a:t>
              </a:r>
              <a:endParaRPr lang="en-US" sz="2000" b="1" cap="none" spc="0" dirty="0">
                <a:ln w="1905"/>
                <a:solidFill>
                  <a:schemeClr val="accent3">
                    <a:lumMod val="75000"/>
                  </a:schemeClr>
                </a:solidFill>
                <a:effectLst>
                  <a:innerShdw blurRad="69850" dist="43180" dir="5400000">
                    <a:srgbClr val="000000">
                      <a:alpha val="65000"/>
                    </a:srgbClr>
                  </a:innerShdw>
                </a:effectLst>
                <a:latin typeface="Comic Sans MS" pitchFamily="66" charset="0"/>
              </a:endParaRPr>
            </a:p>
          </p:txBody>
        </p:sp>
      </p:grpSp>
      <p:grpSp>
        <p:nvGrpSpPr>
          <p:cNvPr id="17" name="Group 16"/>
          <p:cNvGrpSpPr/>
          <p:nvPr/>
        </p:nvGrpSpPr>
        <p:grpSpPr>
          <a:xfrm>
            <a:off x="3993272" y="4544098"/>
            <a:ext cx="2803635" cy="2128702"/>
            <a:chOff x="3993272" y="4544098"/>
            <a:chExt cx="2803635" cy="2128702"/>
          </a:xfrm>
        </p:grpSpPr>
        <p:sp>
          <p:nvSpPr>
            <p:cNvPr id="6" name="Round Diagonal Corner Rectangle 5"/>
            <p:cNvSpPr/>
            <p:nvPr/>
          </p:nvSpPr>
          <p:spPr>
            <a:xfrm>
              <a:off x="3993272" y="4544098"/>
              <a:ext cx="2803635" cy="2128702"/>
            </a:xfrm>
            <a:prstGeom prst="round2DiagRect">
              <a:avLst>
                <a:gd name="adj1" fmla="val 28252"/>
                <a:gd name="adj2" fmla="val 0"/>
              </a:avLst>
            </a:prstGeom>
            <a:blipFill dpi="0" rotWithShape="1">
              <a:blip r:embed="rId5">
                <a:extLst>
                  <a:ext uri="{28A0092B-C50C-407E-A947-70E740481C1C}">
                    <a14:useLocalDpi xmlns:a14="http://schemas.microsoft.com/office/drawing/2010/main" val="0"/>
                  </a:ext>
                </a:extLst>
              </a:blip>
              <a:srcRect/>
              <a:stretch>
                <a:fillRect/>
              </a:stretch>
            </a:blipFill>
            <a:ln w="57150">
              <a:solidFill>
                <a:schemeClr val="accent4">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56601" y="6267168"/>
              <a:ext cx="2476976" cy="400110"/>
            </a:xfrm>
            <a:prstGeom prst="rect">
              <a:avLst/>
            </a:prstGeom>
            <a:noFill/>
          </p:spPr>
          <p:txBody>
            <a:bodyPr wrap="square" lIns="91440" tIns="45720" rIns="91440" bIns="45720">
              <a:spAutoFit/>
            </a:bodyPr>
            <a:lstStyle/>
            <a:p>
              <a:pPr algn="ctr"/>
              <a:r>
                <a:rPr lang="en-US" sz="2000" b="1" cap="none" spc="0" dirty="0" smtClean="0">
                  <a:ln w="1905"/>
                  <a:solidFill>
                    <a:schemeClr val="bg1"/>
                  </a:solidFill>
                  <a:effectLst>
                    <a:innerShdw blurRad="69850" dist="43180" dir="5400000">
                      <a:srgbClr val="000000">
                        <a:alpha val="65000"/>
                      </a:srgbClr>
                    </a:innerShdw>
                  </a:effectLst>
                  <a:latin typeface="Comic Sans MS" pitchFamily="66" charset="0"/>
                </a:rPr>
                <a:t>Passover Meal</a:t>
              </a:r>
              <a:endParaRPr lang="en-US" sz="2000" b="1" cap="none" spc="0" dirty="0">
                <a:ln w="1905"/>
                <a:solidFill>
                  <a:schemeClr val="bg1"/>
                </a:solidFill>
                <a:effectLst>
                  <a:innerShdw blurRad="69850" dist="43180" dir="5400000">
                    <a:srgbClr val="000000">
                      <a:alpha val="65000"/>
                    </a:srgbClr>
                  </a:innerShdw>
                </a:effectLst>
                <a:latin typeface="Comic Sans MS" pitchFamily="66" charset="0"/>
              </a:endParaRPr>
            </a:p>
          </p:txBody>
        </p:sp>
      </p:grpSp>
      <p:sp>
        <p:nvSpPr>
          <p:cNvPr id="18" name="TextBox 29"/>
          <p:cNvSpPr txBox="1"/>
          <p:nvPr/>
        </p:nvSpPr>
        <p:spPr>
          <a:xfrm>
            <a:off x="4473365" y="3606234"/>
            <a:ext cx="2008288" cy="715089"/>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spc="150" dirty="0" smtClean="0">
                <a:ln w="11430"/>
                <a:solidFill>
                  <a:srgbClr val="F8F8F8"/>
                </a:solidFill>
                <a:effectLst>
                  <a:outerShdw blurRad="25400" algn="tl" rotWithShape="0">
                    <a:srgbClr val="000000">
                      <a:alpha val="43000"/>
                    </a:srgbClr>
                  </a:outerShdw>
                </a:effectLst>
                <a:latin typeface="Comic Sans MS" pitchFamily="66" charset="0"/>
              </a:rPr>
              <a:t>3 Definitions</a:t>
            </a:r>
            <a:br>
              <a:rPr lang="en-US"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b="1" spc="150" dirty="0" smtClean="0">
                <a:ln w="11430"/>
                <a:solidFill>
                  <a:srgbClr val="F8F8F8"/>
                </a:solidFill>
                <a:effectLst>
                  <a:outerShdw blurRad="25400" algn="tl" rotWithShape="0">
                    <a:srgbClr val="000000">
                      <a:alpha val="43000"/>
                    </a:srgbClr>
                  </a:outerShdw>
                </a:effectLst>
                <a:latin typeface="Comic Sans MS" pitchFamily="66" charset="0"/>
              </a:rPr>
              <a:t>for Passover</a:t>
            </a:r>
            <a:endParaRPr lang="en-US" b="1" spc="150" dirty="0">
              <a:ln w="11430"/>
              <a:solidFill>
                <a:srgbClr val="F8F8F8"/>
              </a:solidFill>
              <a:effectLst>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2310739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750"/>
                                        <p:tgtEl>
                                          <p:spTgt spid="7">
                                            <p:txEl>
                                              <p:pRg st="0" end="0"/>
                                            </p:txEl>
                                          </p:spTgt>
                                        </p:tgtEl>
                                      </p:cBhvr>
                                    </p:animEffect>
                                  </p:childTnLst>
                                </p:cTn>
                              </p:par>
                            </p:childTnLst>
                          </p:cTn>
                        </p:par>
                        <p:par>
                          <p:cTn id="30" fill="hold">
                            <p:stCondLst>
                              <p:cond delay="1750"/>
                            </p:stCondLst>
                            <p:childTnLst>
                              <p:par>
                                <p:cTn id="31" presetID="22" presetClass="entr" presetSubtype="8" fill="hold" nodeType="after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75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left)">
                                      <p:cBhvr>
                                        <p:cTn id="43" dur="1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8230" y="154203"/>
            <a:ext cx="9266178" cy="755221"/>
          </a:xfrm>
        </p:spPr>
        <p:txBody>
          <a:bodyPr>
            <a:normAutofit fontScale="90000"/>
            <a:scene3d>
              <a:camera prst="orthographicFront"/>
              <a:lightRig rig="threePt" dir="t"/>
            </a:scene3d>
            <a:sp3d extrusionH="57150">
              <a:bevelT h="25400" prst="softRound"/>
            </a:sp3d>
          </a:bodyPr>
          <a:lstStyle/>
          <a:p>
            <a:r>
              <a:rPr lang="en-US" dirty="0" smtClean="0"/>
              <a:t>Recalling Exodus 12 History</a:t>
            </a:r>
            <a:endParaRPr lang="en-US" dirty="0"/>
          </a:p>
        </p:txBody>
      </p:sp>
      <p:sp>
        <p:nvSpPr>
          <p:cNvPr id="7" name="Content Placeholder 6"/>
          <p:cNvSpPr>
            <a:spLocks noGrp="1"/>
          </p:cNvSpPr>
          <p:nvPr>
            <p:ph sz="quarter" idx="2"/>
          </p:nvPr>
        </p:nvSpPr>
        <p:spPr>
          <a:xfrm>
            <a:off x="311211" y="1679509"/>
            <a:ext cx="6158204" cy="5029201"/>
          </a:xfrm>
          <a:ln>
            <a:noFill/>
          </a:ln>
        </p:spPr>
        <p:txBody>
          <a:bodyPr>
            <a:noAutofit/>
          </a:bodyPr>
          <a:lstStyle/>
          <a:p>
            <a:pPr marL="576072" indent="-457200">
              <a:buClr>
                <a:schemeClr val="tx2"/>
              </a:buClr>
              <a:buFont typeface="+mj-lt"/>
              <a:buAutoNum type="arabicParenR"/>
            </a:pPr>
            <a:r>
              <a:rPr lang="en-US" sz="1800" dirty="0"/>
              <a:t>The increased pressure that was mounting over </a:t>
            </a:r>
            <a:r>
              <a:rPr lang="en-US" sz="1800" dirty="0" smtClean="0"/>
              <a:t>the Hebrews </a:t>
            </a:r>
            <a:r>
              <a:rPr lang="en-US" sz="1800" dirty="0"/>
              <a:t>since ALL the previous plagues had led to </a:t>
            </a:r>
            <a:r>
              <a:rPr lang="en-US" sz="1800" dirty="0" smtClean="0"/>
              <a:t>much </a:t>
            </a:r>
            <a:r>
              <a:rPr lang="en-US" sz="1800" dirty="0"/>
              <a:t>harsher slavery and inspection!  </a:t>
            </a:r>
            <a:endParaRPr lang="en-US" sz="1800" dirty="0" smtClean="0"/>
          </a:p>
          <a:p>
            <a:pPr marL="576072" indent="-457200">
              <a:buClr>
                <a:schemeClr val="tx2"/>
              </a:buClr>
              <a:buFont typeface="+mj-lt"/>
              <a:buAutoNum type="arabicParenR"/>
            </a:pPr>
            <a:r>
              <a:rPr lang="en-US" sz="1800" dirty="0" smtClean="0">
                <a:solidFill>
                  <a:srgbClr val="C00000"/>
                </a:solidFill>
              </a:rPr>
              <a:t>This </a:t>
            </a:r>
            <a:r>
              <a:rPr lang="en-US" sz="1800" b="1" u="sng" dirty="0">
                <a:solidFill>
                  <a:srgbClr val="C00000"/>
                </a:solidFill>
              </a:rPr>
              <a:t>forced work</a:t>
            </a:r>
            <a:r>
              <a:rPr lang="en-US" sz="1800" dirty="0">
                <a:solidFill>
                  <a:srgbClr val="C00000"/>
                </a:solidFill>
              </a:rPr>
              <a:t> would have been </a:t>
            </a:r>
            <a:r>
              <a:rPr lang="en-US" sz="1800" dirty="0" smtClean="0">
                <a:solidFill>
                  <a:srgbClr val="C00000"/>
                </a:solidFill>
              </a:rPr>
              <a:t>required all </a:t>
            </a:r>
            <a:r>
              <a:rPr lang="en-US" sz="1800" dirty="0">
                <a:solidFill>
                  <a:srgbClr val="C00000"/>
                </a:solidFill>
              </a:rPr>
              <a:t>through the daytime hours (7 days a week).  </a:t>
            </a:r>
            <a:endParaRPr lang="en-US" sz="1800" dirty="0" smtClean="0">
              <a:solidFill>
                <a:srgbClr val="C00000"/>
              </a:solidFill>
            </a:endParaRPr>
          </a:p>
          <a:p>
            <a:pPr marL="576072" indent="-457200">
              <a:buClr>
                <a:schemeClr val="tx2"/>
              </a:buClr>
              <a:buFont typeface="+mj-lt"/>
              <a:buAutoNum type="arabicParenR"/>
            </a:pPr>
            <a:r>
              <a:rPr lang="en-US" sz="1800" dirty="0" smtClean="0">
                <a:solidFill>
                  <a:schemeClr val="accent4">
                    <a:lumMod val="50000"/>
                  </a:schemeClr>
                </a:solidFill>
              </a:rPr>
              <a:t>The </a:t>
            </a:r>
            <a:r>
              <a:rPr lang="en-US" sz="1800" dirty="0">
                <a:solidFill>
                  <a:schemeClr val="accent4">
                    <a:lumMod val="50000"/>
                  </a:schemeClr>
                </a:solidFill>
              </a:rPr>
              <a:t>only time the </a:t>
            </a:r>
            <a:r>
              <a:rPr lang="en-US" sz="1800" dirty="0" smtClean="0">
                <a:solidFill>
                  <a:schemeClr val="accent4">
                    <a:lumMod val="50000"/>
                  </a:schemeClr>
                </a:solidFill>
              </a:rPr>
              <a:t>Hebrews </a:t>
            </a:r>
            <a:r>
              <a:rPr lang="en-US" sz="1800" dirty="0">
                <a:solidFill>
                  <a:schemeClr val="accent4">
                    <a:lumMod val="50000"/>
                  </a:schemeClr>
                </a:solidFill>
              </a:rPr>
              <a:t>would find relief </a:t>
            </a:r>
            <a:r>
              <a:rPr lang="en-US" sz="1800" dirty="0" smtClean="0">
                <a:solidFill>
                  <a:schemeClr val="accent4">
                    <a:lumMod val="50000"/>
                  </a:schemeClr>
                </a:solidFill>
              </a:rPr>
              <a:t>from </a:t>
            </a:r>
            <a:br>
              <a:rPr lang="en-US" sz="1800" dirty="0" smtClean="0">
                <a:solidFill>
                  <a:schemeClr val="accent4">
                    <a:lumMod val="50000"/>
                  </a:schemeClr>
                </a:solidFill>
              </a:rPr>
            </a:br>
            <a:r>
              <a:rPr lang="en-US" sz="1800" dirty="0" smtClean="0">
                <a:solidFill>
                  <a:schemeClr val="accent4">
                    <a:lumMod val="50000"/>
                  </a:schemeClr>
                </a:solidFill>
              </a:rPr>
              <a:t>this slavery was </a:t>
            </a:r>
            <a:r>
              <a:rPr lang="en-US" sz="1800" dirty="0">
                <a:solidFill>
                  <a:schemeClr val="accent4">
                    <a:lumMod val="50000"/>
                  </a:schemeClr>
                </a:solidFill>
              </a:rPr>
              <a:t>during the night hours.  </a:t>
            </a:r>
            <a:endParaRPr lang="en-US" sz="1800" dirty="0" smtClean="0">
              <a:solidFill>
                <a:schemeClr val="accent4">
                  <a:lumMod val="50000"/>
                </a:schemeClr>
              </a:solidFill>
            </a:endParaRPr>
          </a:p>
          <a:p>
            <a:pPr marL="576072" indent="-457200">
              <a:buClr>
                <a:schemeClr val="tx2"/>
              </a:buClr>
              <a:buFont typeface="+mj-lt"/>
              <a:buAutoNum type="arabicParenR"/>
            </a:pPr>
            <a:r>
              <a:rPr lang="en-US" sz="1800" dirty="0" smtClean="0">
                <a:solidFill>
                  <a:srgbClr val="002060"/>
                </a:solidFill>
              </a:rPr>
              <a:t>Yahuah’s </a:t>
            </a:r>
            <a:r>
              <a:rPr lang="en-US" sz="1800" dirty="0">
                <a:solidFill>
                  <a:srgbClr val="002060"/>
                </a:solidFill>
              </a:rPr>
              <a:t>instruction to kill their lamb and ‘not be outside their house’ </a:t>
            </a:r>
            <a:r>
              <a:rPr lang="en-US" sz="1800" dirty="0"/>
              <a:t>would not likely </a:t>
            </a:r>
            <a:r>
              <a:rPr lang="en-US" sz="1800" dirty="0" smtClean="0"/>
              <a:t>be possible </a:t>
            </a:r>
            <a:br>
              <a:rPr lang="en-US" sz="1800" dirty="0" smtClean="0"/>
            </a:br>
            <a:r>
              <a:rPr lang="en-US" sz="1800" dirty="0" smtClean="0"/>
              <a:t>to take place in the daytime </a:t>
            </a:r>
            <a:r>
              <a:rPr lang="en-US" sz="1800" dirty="0"/>
              <a:t>season at all.  </a:t>
            </a:r>
            <a:r>
              <a:rPr lang="en-US" sz="1800" dirty="0" smtClean="0"/>
              <a:t/>
            </a:r>
            <a:br>
              <a:rPr lang="en-US" sz="1800" dirty="0" smtClean="0"/>
            </a:br>
            <a:r>
              <a:rPr lang="en-US" sz="1400" dirty="0" smtClean="0"/>
              <a:t>[</a:t>
            </a:r>
            <a:r>
              <a:rPr lang="en-US" sz="1400" dirty="0"/>
              <a:t>Psalm 104:23 mentions man is to work/labour until the evening</a:t>
            </a:r>
            <a:r>
              <a:rPr lang="en-US" sz="1400" dirty="0" smtClean="0"/>
              <a:t>.]</a:t>
            </a:r>
          </a:p>
          <a:p>
            <a:pPr marL="576072" indent="-457200">
              <a:buClr>
                <a:schemeClr val="tx2"/>
              </a:buClr>
              <a:buFont typeface="+mj-lt"/>
              <a:buAutoNum type="arabicParenR"/>
            </a:pPr>
            <a:r>
              <a:rPr lang="en-US" sz="1800" dirty="0" smtClean="0">
                <a:solidFill>
                  <a:srgbClr val="002060"/>
                </a:solidFill>
              </a:rPr>
              <a:t>Yahuah </a:t>
            </a:r>
            <a:r>
              <a:rPr lang="en-US" sz="1800" dirty="0">
                <a:solidFill>
                  <a:srgbClr val="002060"/>
                </a:solidFill>
              </a:rPr>
              <a:t>gave the command for the sacrificing and partaking of the Passover lamb under these extreme conditions.  </a:t>
            </a:r>
            <a:r>
              <a:rPr lang="en-US" sz="1800" b="1" u="sng" dirty="0">
                <a:solidFill>
                  <a:srgbClr val="6F3350"/>
                </a:solidFill>
              </a:rPr>
              <a:t>When was this to be accomplished </a:t>
            </a:r>
            <a:r>
              <a:rPr lang="en-US" sz="1800" b="1" u="sng" dirty="0" smtClean="0">
                <a:solidFill>
                  <a:srgbClr val="6F3350"/>
                </a:solidFill>
              </a:rPr>
              <a:t/>
            </a:r>
            <a:br>
              <a:rPr lang="en-US" sz="1800" b="1" u="sng" dirty="0" smtClean="0">
                <a:solidFill>
                  <a:srgbClr val="6F3350"/>
                </a:solidFill>
              </a:rPr>
            </a:br>
            <a:r>
              <a:rPr lang="en-US" sz="1800" b="1" u="sng" dirty="0" smtClean="0">
                <a:solidFill>
                  <a:srgbClr val="6F3350"/>
                </a:solidFill>
              </a:rPr>
              <a:t>if </a:t>
            </a:r>
            <a:r>
              <a:rPr lang="en-US" sz="1800" b="1" u="sng" dirty="0">
                <a:solidFill>
                  <a:srgbClr val="6F3350"/>
                </a:solidFill>
              </a:rPr>
              <a:t>the Hebrew’s were continually under the searching eye of their Egyptian task masters</a:t>
            </a:r>
            <a:r>
              <a:rPr lang="en-US" sz="1800" b="1" dirty="0" smtClean="0">
                <a:solidFill>
                  <a:srgbClr val="6F3350"/>
                </a:solidFill>
              </a:rPr>
              <a:t>?</a:t>
            </a:r>
            <a:endParaRPr lang="en-US" sz="1800" b="1" dirty="0">
              <a:solidFill>
                <a:srgbClr val="6F3350"/>
              </a:solidFill>
            </a:endParaRPr>
          </a:p>
        </p:txBody>
      </p:sp>
      <p:sp>
        <p:nvSpPr>
          <p:cNvPr id="9" name="Content Placeholder 8"/>
          <p:cNvSpPr>
            <a:spLocks noGrp="1"/>
          </p:cNvSpPr>
          <p:nvPr>
            <p:ph sz="quarter" idx="4"/>
          </p:nvPr>
        </p:nvSpPr>
        <p:spPr>
          <a:xfrm>
            <a:off x="6441424" y="1679509"/>
            <a:ext cx="5197150" cy="4991879"/>
          </a:xfrm>
          <a:ln>
            <a:noFill/>
          </a:ln>
        </p:spPr>
        <p:txBody>
          <a:bodyPr>
            <a:noAutofit/>
          </a:bodyPr>
          <a:lstStyle/>
          <a:p>
            <a:pPr marL="576072" indent="-457200">
              <a:buClr>
                <a:schemeClr val="tx2"/>
              </a:buClr>
              <a:buFont typeface="+mj-lt"/>
              <a:buAutoNum type="arabicParenR" startAt="6"/>
            </a:pPr>
            <a:r>
              <a:rPr lang="en-US" sz="1800" dirty="0">
                <a:solidFill>
                  <a:srgbClr val="002060"/>
                </a:solidFill>
              </a:rPr>
              <a:t>Through utmost mercy, Yahuah </a:t>
            </a:r>
            <a:r>
              <a:rPr lang="en-US" sz="1800" b="1" u="sng" dirty="0">
                <a:solidFill>
                  <a:srgbClr val="002060"/>
                </a:solidFill>
              </a:rPr>
              <a:t>did</a:t>
            </a:r>
            <a:r>
              <a:rPr lang="en-US" sz="1800" dirty="0">
                <a:solidFill>
                  <a:srgbClr val="002060"/>
                </a:solidFill>
              </a:rPr>
              <a:t> </a:t>
            </a:r>
            <a:r>
              <a:rPr lang="en-US" sz="1800" b="1" u="sng" dirty="0">
                <a:solidFill>
                  <a:srgbClr val="002060"/>
                </a:solidFill>
              </a:rPr>
              <a:t>not</a:t>
            </a:r>
            <a:r>
              <a:rPr lang="en-US" sz="1800" dirty="0">
                <a:solidFill>
                  <a:srgbClr val="002060"/>
                </a:solidFill>
              </a:rPr>
              <a:t> command the Hebrews to sacrifice their </a:t>
            </a:r>
            <a:r>
              <a:rPr lang="en-US" sz="1800" dirty="0" smtClean="0">
                <a:solidFill>
                  <a:srgbClr val="002060"/>
                </a:solidFill>
              </a:rPr>
              <a:t>Passover </a:t>
            </a:r>
            <a:r>
              <a:rPr lang="en-US" sz="1800" dirty="0">
                <a:solidFill>
                  <a:srgbClr val="002060"/>
                </a:solidFill>
              </a:rPr>
              <a:t>lamb when there was </a:t>
            </a:r>
            <a:r>
              <a:rPr lang="en-US" sz="1800" dirty="0" smtClean="0">
                <a:solidFill>
                  <a:srgbClr val="002060"/>
                </a:solidFill>
              </a:rPr>
              <a:t>day light </a:t>
            </a:r>
            <a:br>
              <a:rPr lang="en-US" sz="1800" dirty="0" smtClean="0">
                <a:solidFill>
                  <a:srgbClr val="002060"/>
                </a:solidFill>
              </a:rPr>
            </a:br>
            <a:r>
              <a:rPr lang="en-US" sz="1800" dirty="0" smtClean="0">
                <a:solidFill>
                  <a:srgbClr val="002060"/>
                </a:solidFill>
              </a:rPr>
              <a:t>[or sunlight] </a:t>
            </a:r>
            <a:r>
              <a:rPr lang="en-US" sz="1800" dirty="0">
                <a:solidFill>
                  <a:srgbClr val="002060"/>
                </a:solidFill>
              </a:rPr>
              <a:t>in the sky.  Why?  </a:t>
            </a:r>
            <a:endParaRPr lang="en-US" sz="1800" dirty="0" smtClean="0">
              <a:solidFill>
                <a:srgbClr val="002060"/>
              </a:solidFill>
            </a:endParaRPr>
          </a:p>
          <a:p>
            <a:pPr marL="822960" lvl="1" indent="-457200">
              <a:buClr>
                <a:schemeClr val="tx2"/>
              </a:buClr>
              <a:buFont typeface="Wingdings" pitchFamily="2" charset="2"/>
              <a:buChar char="Ø"/>
            </a:pPr>
            <a:r>
              <a:rPr lang="en-US" sz="1700" dirty="0" smtClean="0">
                <a:solidFill>
                  <a:srgbClr val="C00000"/>
                </a:solidFill>
              </a:rPr>
              <a:t>1</a:t>
            </a:r>
            <a:r>
              <a:rPr lang="en-US" sz="1700" baseline="30000" dirty="0" smtClean="0">
                <a:solidFill>
                  <a:srgbClr val="C00000"/>
                </a:solidFill>
              </a:rPr>
              <a:t>ST</a:t>
            </a:r>
            <a:r>
              <a:rPr lang="en-US" sz="1700" dirty="0" smtClean="0">
                <a:solidFill>
                  <a:srgbClr val="C00000"/>
                </a:solidFill>
              </a:rPr>
              <a:t>:  they </a:t>
            </a:r>
            <a:r>
              <a:rPr lang="en-US" sz="1700" dirty="0">
                <a:solidFill>
                  <a:srgbClr val="C00000"/>
                </a:solidFill>
              </a:rPr>
              <a:t>couldn’t do such a thing under their slave masters.  </a:t>
            </a:r>
            <a:endParaRPr lang="en-US" sz="1700" dirty="0" smtClean="0">
              <a:solidFill>
                <a:srgbClr val="C00000"/>
              </a:solidFill>
            </a:endParaRPr>
          </a:p>
          <a:p>
            <a:pPr marL="822960" lvl="1" indent="-457200">
              <a:buClr>
                <a:schemeClr val="tx2"/>
              </a:buClr>
              <a:buFont typeface="Wingdings" pitchFamily="2" charset="2"/>
              <a:buChar char="Ø"/>
            </a:pPr>
            <a:r>
              <a:rPr lang="en-US" sz="1700" dirty="0" smtClean="0">
                <a:solidFill>
                  <a:srgbClr val="C00000"/>
                </a:solidFill>
              </a:rPr>
              <a:t>2</a:t>
            </a:r>
            <a:r>
              <a:rPr lang="en-US" sz="1700" baseline="30000" dirty="0" smtClean="0">
                <a:solidFill>
                  <a:srgbClr val="C00000"/>
                </a:solidFill>
              </a:rPr>
              <a:t>ND</a:t>
            </a:r>
            <a:r>
              <a:rPr lang="en-US" sz="1700" dirty="0" smtClean="0">
                <a:solidFill>
                  <a:srgbClr val="C00000"/>
                </a:solidFill>
              </a:rPr>
              <a:t>:  This </a:t>
            </a:r>
            <a:r>
              <a:rPr lang="en-US" sz="1700" dirty="0">
                <a:solidFill>
                  <a:srgbClr val="C00000"/>
                </a:solidFill>
              </a:rPr>
              <a:t>action would put them at a dangerous risk for the Egyptians to see </a:t>
            </a:r>
            <a:r>
              <a:rPr lang="en-US" sz="1700" dirty="0" smtClean="0">
                <a:solidFill>
                  <a:srgbClr val="C00000"/>
                </a:solidFill>
              </a:rPr>
              <a:t>&amp; </a:t>
            </a:r>
            <a:r>
              <a:rPr lang="en-US" sz="1700" dirty="0">
                <a:solidFill>
                  <a:srgbClr val="C00000"/>
                </a:solidFill>
              </a:rPr>
              <a:t>question the Israelites killing their lambs </a:t>
            </a:r>
            <a:r>
              <a:rPr lang="en-US" sz="1700" dirty="0" smtClean="0">
                <a:solidFill>
                  <a:srgbClr val="C00000"/>
                </a:solidFill>
              </a:rPr>
              <a:t/>
            </a:r>
            <a:br>
              <a:rPr lang="en-US" sz="1700" dirty="0" smtClean="0">
                <a:solidFill>
                  <a:srgbClr val="C00000"/>
                </a:solidFill>
              </a:rPr>
            </a:br>
            <a:r>
              <a:rPr lang="en-US" sz="1700" dirty="0" smtClean="0">
                <a:solidFill>
                  <a:srgbClr val="C00000"/>
                </a:solidFill>
              </a:rPr>
              <a:t>in </a:t>
            </a:r>
            <a:r>
              <a:rPr lang="en-US" sz="1700" dirty="0">
                <a:solidFill>
                  <a:srgbClr val="C00000"/>
                </a:solidFill>
              </a:rPr>
              <a:t>daylight.  Remember, they were under intense slave labor during the light hours.  </a:t>
            </a:r>
            <a:endParaRPr lang="en-US" sz="1700" dirty="0" smtClean="0">
              <a:solidFill>
                <a:srgbClr val="C00000"/>
              </a:solidFill>
            </a:endParaRPr>
          </a:p>
          <a:p>
            <a:pPr marL="576072" indent="-457200">
              <a:buClr>
                <a:schemeClr val="tx2"/>
              </a:buClr>
              <a:buFont typeface="+mj-lt"/>
              <a:buAutoNum type="arabicParenR" startAt="6"/>
            </a:pPr>
            <a:r>
              <a:rPr lang="en-US" sz="1800" dirty="0" smtClean="0"/>
              <a:t>However</a:t>
            </a:r>
            <a:r>
              <a:rPr lang="en-US" sz="1800" dirty="0"/>
              <a:t>, </a:t>
            </a:r>
            <a:r>
              <a:rPr lang="en-US" sz="1800" b="1" dirty="0"/>
              <a:t>the most pinnacle plague was mounting upon the Egyptians </a:t>
            </a:r>
            <a:r>
              <a:rPr lang="en-US" sz="1600" dirty="0"/>
              <a:t>(the death of all “the first born” of man and animals – princes and their god animals).  </a:t>
            </a:r>
            <a:r>
              <a:rPr lang="en-US" sz="1800" dirty="0">
                <a:solidFill>
                  <a:srgbClr val="002060"/>
                </a:solidFill>
              </a:rPr>
              <a:t>Yahuah knew this pressure on the Egyptians would force them to finally release the Israelites.  </a:t>
            </a:r>
            <a:endParaRPr lang="en-US" sz="1800" dirty="0" smtClean="0">
              <a:solidFill>
                <a:srgbClr val="002060"/>
              </a:solidFill>
            </a:endParaRPr>
          </a:p>
        </p:txBody>
      </p:sp>
      <p:sp>
        <p:nvSpPr>
          <p:cNvPr id="10" name="Text Placeholder 2"/>
          <p:cNvSpPr>
            <a:spLocks noGrp="1"/>
          </p:cNvSpPr>
          <p:nvPr>
            <p:ph type="body" idx="1"/>
          </p:nvPr>
        </p:nvSpPr>
        <p:spPr>
          <a:xfrm>
            <a:off x="121298" y="953429"/>
            <a:ext cx="11946288" cy="640080"/>
          </a:xfrm>
          <a:solidFill>
            <a:srgbClr val="002060"/>
          </a:solidFill>
          <a:scene3d>
            <a:camera prst="orthographicFront"/>
            <a:lightRig rig="threePt" dir="t"/>
          </a:scene3d>
          <a:sp3d>
            <a:bevelT w="152400" h="50800" prst="softRound"/>
          </a:sp3d>
        </p:spPr>
        <p:txBody>
          <a:bodyPr>
            <a:normAutofit/>
          </a:bodyPr>
          <a:lstStyle/>
          <a:p>
            <a:pPr algn="ctr"/>
            <a:r>
              <a:rPr lang="en-US" b="1" dirty="0" smtClean="0">
                <a:solidFill>
                  <a:schemeClr val="accent2">
                    <a:lumMod val="20000"/>
                    <a:lumOff val="80000"/>
                  </a:schemeClr>
                </a:solidFill>
                <a:latin typeface="+mj-lt"/>
              </a:rPr>
              <a:t>At this point in time the Hebrews were forced to work under the cruelty of harsh Egyptian masters!</a:t>
            </a:r>
            <a:endParaRPr lang="en-US" b="1" dirty="0">
              <a:solidFill>
                <a:schemeClr val="accent2">
                  <a:lumMod val="20000"/>
                  <a:lumOff val="80000"/>
                </a:schemeClr>
              </a:solidFill>
              <a:latin typeface="+mj-lt"/>
            </a:endParaRPr>
          </a:p>
        </p:txBody>
      </p:sp>
      <p:pic>
        <p:nvPicPr>
          <p:cNvPr id="6" name="Picture 2" descr="C:\Users\Rae\Desktop\bunny trail wood plaque 400 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807" y="141781"/>
            <a:ext cx="1901953" cy="7702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711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anim calcmode="lin" valueType="num">
                                      <p:cBhvr>
                                        <p:cTn id="3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wipe(left)">
                                      <p:cBhvr>
                                        <p:cTn id="38" dur="20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Effect transition="in" filter="wipe(left)">
                                      <p:cBhvr>
                                        <p:cTn id="43" dur="2000"/>
                                        <p:tgtEl>
                                          <p:spTgt spid="7">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1000"/>
                                        <p:tgtEl>
                                          <p:spTgt spid="9">
                                            <p:txEl>
                                              <p:pRg st="0" end="0"/>
                                            </p:txEl>
                                          </p:spTgt>
                                        </p:tgtEl>
                                      </p:cBhvr>
                                    </p:animEffect>
                                    <p:anim calcmode="lin" valueType="num">
                                      <p:cBhvr>
                                        <p:cTn id="4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1000"/>
                                        <p:tgtEl>
                                          <p:spTgt spid="9">
                                            <p:txEl>
                                              <p:pRg st="1" end="1"/>
                                            </p:txEl>
                                          </p:spTgt>
                                        </p:tgtEl>
                                      </p:cBhvr>
                                    </p:animEffect>
                                    <p:anim calcmode="lin" valueType="num">
                                      <p:cBhvr>
                                        <p:cTn id="5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9">
                                            <p:txEl>
                                              <p:pRg st="2" end="2"/>
                                            </p:txEl>
                                          </p:spTgt>
                                        </p:tgtEl>
                                        <p:attrNameLst>
                                          <p:attrName>style.visibility</p:attrName>
                                        </p:attrNameLst>
                                      </p:cBhvr>
                                      <p:to>
                                        <p:strVal val="visible"/>
                                      </p:to>
                                    </p:set>
                                    <p:animEffect transition="in" filter="wipe(left)">
                                      <p:cBhvr>
                                        <p:cTn id="60" dur="2000"/>
                                        <p:tgtEl>
                                          <p:spTgt spid="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9">
                                            <p:txEl>
                                              <p:pRg st="3" end="3"/>
                                            </p:txEl>
                                          </p:spTgt>
                                        </p:tgtEl>
                                        <p:attrNameLst>
                                          <p:attrName>style.visibility</p:attrName>
                                        </p:attrNameLst>
                                      </p:cBhvr>
                                      <p:to>
                                        <p:strVal val="visible"/>
                                      </p:to>
                                    </p:set>
                                    <p:animEffect transition="in" filter="wipe(left)">
                                      <p:cBhvr>
                                        <p:cTn id="65"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0384" y="74639"/>
            <a:ext cx="6111551" cy="668693"/>
          </a:xfrm>
        </p:spPr>
        <p:txBody>
          <a:bodyPr>
            <a:scene3d>
              <a:camera prst="orthographicFront"/>
              <a:lightRig rig="threePt" dir="t"/>
            </a:scene3d>
            <a:sp3d extrusionH="57150">
              <a:bevelT w="38100" h="38100"/>
            </a:sp3d>
          </a:bodyPr>
          <a:lstStyle/>
          <a:p>
            <a:pPr algn="ctr"/>
            <a:r>
              <a:rPr lang="en-US" sz="3200" dirty="0" smtClean="0">
                <a:solidFill>
                  <a:schemeClr val="accent5">
                    <a:lumMod val="20000"/>
                    <a:lumOff val="80000"/>
                  </a:schemeClr>
                </a:solidFill>
              </a:rPr>
              <a:t>The Passover Lamb of Egypt</a:t>
            </a:r>
            <a:endParaRPr lang="en-US" sz="3200" dirty="0">
              <a:solidFill>
                <a:schemeClr val="accent5">
                  <a:lumMod val="20000"/>
                  <a:lumOff val="80000"/>
                </a:schemeClr>
              </a:solidFill>
            </a:endParaRP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10237" b="10237"/>
          <a:stretch>
            <a:fillRect/>
          </a:stretch>
        </p:blipFill>
        <p:spPr/>
      </p:pic>
      <p:sp>
        <p:nvSpPr>
          <p:cNvPr id="5" name="Text Placeholder 4"/>
          <p:cNvSpPr>
            <a:spLocks noGrp="1"/>
          </p:cNvSpPr>
          <p:nvPr>
            <p:ph type="body" sz="half" idx="2"/>
          </p:nvPr>
        </p:nvSpPr>
        <p:spPr>
          <a:xfrm>
            <a:off x="1117600" y="4665305"/>
            <a:ext cx="5892800" cy="989045"/>
          </a:xfrm>
        </p:spPr>
        <p:txBody>
          <a:bodyPr>
            <a:noAutofit/>
          </a:bodyPr>
          <a:lstStyle/>
          <a:p>
            <a:pPr algn="ctr">
              <a:lnSpc>
                <a:spcPct val="100000"/>
              </a:lnSpc>
            </a:pPr>
            <a:r>
              <a:rPr lang="en-US" sz="2000" b="1" dirty="0" smtClean="0">
                <a:solidFill>
                  <a:schemeClr val="tx2"/>
                </a:solidFill>
                <a:latin typeface="Tw Cen MT" pitchFamily="34" charset="0"/>
              </a:rPr>
              <a:t>The Passover lamb was a member of the family household for 4 days before being offered as the sacrifice in place of the firstborn of the home.</a:t>
            </a:r>
            <a:endParaRPr lang="en-US" sz="2000" b="1" dirty="0">
              <a:solidFill>
                <a:schemeClr val="tx2"/>
              </a:solidFill>
              <a:latin typeface="Tw Cen MT" pitchFamily="34" charset="0"/>
            </a:endParaRPr>
          </a:p>
        </p:txBody>
      </p:sp>
      <p:sp>
        <p:nvSpPr>
          <p:cNvPr id="7" name="Content Placeholder 8"/>
          <p:cNvSpPr txBox="1">
            <a:spLocks/>
          </p:cNvSpPr>
          <p:nvPr/>
        </p:nvSpPr>
        <p:spPr>
          <a:xfrm>
            <a:off x="7305868" y="961062"/>
            <a:ext cx="4562671" cy="5075852"/>
          </a:xfrm>
          <a:prstGeom prst="rect">
            <a:avLst/>
          </a:prstGeom>
          <a:noFill/>
        </p:spPr>
        <p:txBody>
          <a:bodyPr>
            <a:normAutofit fontScale="77500" lnSpcReduction="2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118872" indent="0" algn="ctr">
              <a:lnSpc>
                <a:spcPct val="120000"/>
              </a:lnSpc>
              <a:buClr>
                <a:schemeClr val="tx2"/>
              </a:buClr>
              <a:buNone/>
            </a:pPr>
            <a:r>
              <a:rPr lang="en-US" dirty="0" smtClean="0"/>
              <a:t>  </a:t>
            </a:r>
            <a:r>
              <a:rPr lang="en-US" b="1" dirty="0" smtClean="0">
                <a:solidFill>
                  <a:schemeClr val="accent5">
                    <a:lumMod val="20000"/>
                    <a:lumOff val="80000"/>
                  </a:schemeClr>
                </a:solidFill>
                <a:effectLst>
                  <a:glow rad="190500">
                    <a:srgbClr val="002060">
                      <a:alpha val="95000"/>
                    </a:srgbClr>
                  </a:glow>
                </a:effectLst>
                <a:latin typeface="Comic Sans MS" pitchFamily="66" charset="0"/>
              </a:rPr>
              <a:t>This divine plan was </a:t>
            </a:r>
            <a:br>
              <a:rPr lang="en-US" b="1" dirty="0" smtClean="0">
                <a:solidFill>
                  <a:schemeClr val="accent5">
                    <a:lumMod val="20000"/>
                    <a:lumOff val="80000"/>
                  </a:schemeClr>
                </a:solidFill>
                <a:effectLst>
                  <a:glow rad="190500">
                    <a:srgbClr val="002060">
                      <a:alpha val="95000"/>
                    </a:srgbClr>
                  </a:glow>
                </a:effectLst>
                <a:latin typeface="Comic Sans MS" pitchFamily="66" charset="0"/>
              </a:rPr>
            </a:br>
            <a:r>
              <a:rPr lang="en-US" b="1" dirty="0" smtClean="0">
                <a:solidFill>
                  <a:schemeClr val="accent5">
                    <a:lumMod val="20000"/>
                    <a:lumOff val="80000"/>
                  </a:schemeClr>
                </a:solidFill>
                <a:effectLst>
                  <a:glow rad="190500">
                    <a:srgbClr val="002060">
                      <a:alpha val="95000"/>
                    </a:srgbClr>
                  </a:glow>
                </a:effectLst>
                <a:latin typeface="Comic Sans MS" pitchFamily="66" charset="0"/>
              </a:rPr>
              <a:t>too critical to take on </a:t>
            </a:r>
            <a:br>
              <a:rPr lang="en-US" b="1" dirty="0" smtClean="0">
                <a:solidFill>
                  <a:schemeClr val="accent5">
                    <a:lumMod val="20000"/>
                    <a:lumOff val="80000"/>
                  </a:schemeClr>
                </a:solidFill>
                <a:effectLst>
                  <a:glow rad="190500">
                    <a:srgbClr val="002060">
                      <a:alpha val="95000"/>
                    </a:srgbClr>
                  </a:glow>
                </a:effectLst>
                <a:latin typeface="Comic Sans MS" pitchFamily="66" charset="0"/>
              </a:rPr>
            </a:br>
            <a:r>
              <a:rPr lang="en-US" b="1" dirty="0" smtClean="0">
                <a:solidFill>
                  <a:schemeClr val="accent5">
                    <a:lumMod val="20000"/>
                    <a:lumOff val="80000"/>
                  </a:schemeClr>
                </a:solidFill>
                <a:effectLst>
                  <a:glow rad="190500">
                    <a:srgbClr val="002060">
                      <a:alpha val="95000"/>
                    </a:srgbClr>
                  </a:glow>
                </a:effectLst>
                <a:latin typeface="Comic Sans MS" pitchFamily="66" charset="0"/>
              </a:rPr>
              <a:t>any risk that the Egyptians would find out too soon what was to occur.  </a:t>
            </a:r>
          </a:p>
          <a:p>
            <a:pPr marL="118872" indent="0" algn="ctr">
              <a:lnSpc>
                <a:spcPct val="120000"/>
              </a:lnSpc>
              <a:buClr>
                <a:schemeClr val="tx2"/>
              </a:buClr>
              <a:buNone/>
            </a:pPr>
            <a:r>
              <a:rPr lang="en-US" b="1" dirty="0" smtClean="0">
                <a:solidFill>
                  <a:schemeClr val="accent5">
                    <a:lumMod val="20000"/>
                    <a:lumOff val="80000"/>
                  </a:schemeClr>
                </a:solidFill>
                <a:effectLst>
                  <a:glow rad="190500">
                    <a:srgbClr val="002060">
                      <a:alpha val="95000"/>
                    </a:srgbClr>
                  </a:glow>
                </a:effectLst>
                <a:latin typeface="Comic Sans MS" pitchFamily="66" charset="0"/>
              </a:rPr>
              <a:t>Therefore, of great necessity, the Passover lamb sacrifices were </a:t>
            </a:r>
            <a:br>
              <a:rPr lang="en-US" b="1" dirty="0" smtClean="0">
                <a:solidFill>
                  <a:schemeClr val="accent5">
                    <a:lumMod val="20000"/>
                    <a:lumOff val="80000"/>
                  </a:schemeClr>
                </a:solidFill>
                <a:effectLst>
                  <a:glow rad="190500">
                    <a:srgbClr val="002060">
                      <a:alpha val="95000"/>
                    </a:srgbClr>
                  </a:glow>
                </a:effectLst>
                <a:latin typeface="Comic Sans MS" pitchFamily="66" charset="0"/>
              </a:rPr>
            </a:br>
            <a:r>
              <a:rPr lang="en-US" b="1" u="sng" dirty="0" smtClean="0">
                <a:solidFill>
                  <a:schemeClr val="accent5">
                    <a:lumMod val="20000"/>
                    <a:lumOff val="80000"/>
                  </a:schemeClr>
                </a:solidFill>
                <a:effectLst>
                  <a:glow rad="190500">
                    <a:srgbClr val="002060">
                      <a:alpha val="95000"/>
                    </a:srgbClr>
                  </a:glow>
                </a:effectLst>
                <a:latin typeface="Comic Sans MS" pitchFamily="66" charset="0"/>
              </a:rPr>
              <a:t>done in the dark</a:t>
            </a:r>
            <a:r>
              <a:rPr lang="en-US" b="1" dirty="0" smtClean="0">
                <a:solidFill>
                  <a:schemeClr val="accent5">
                    <a:lumMod val="20000"/>
                    <a:lumOff val="80000"/>
                  </a:schemeClr>
                </a:solidFill>
                <a:effectLst>
                  <a:glow rad="190500">
                    <a:srgbClr val="002060">
                      <a:alpha val="95000"/>
                    </a:srgbClr>
                  </a:glow>
                </a:effectLst>
                <a:latin typeface="Comic Sans MS" pitchFamily="66" charset="0"/>
              </a:rPr>
              <a:t> </a:t>
            </a:r>
            <a:br>
              <a:rPr lang="en-US" b="1" dirty="0" smtClean="0">
                <a:solidFill>
                  <a:schemeClr val="accent5">
                    <a:lumMod val="20000"/>
                    <a:lumOff val="80000"/>
                  </a:schemeClr>
                </a:solidFill>
                <a:effectLst>
                  <a:glow rad="190500">
                    <a:srgbClr val="002060">
                      <a:alpha val="95000"/>
                    </a:srgbClr>
                  </a:glow>
                </a:effectLst>
                <a:latin typeface="Comic Sans MS" pitchFamily="66" charset="0"/>
              </a:rPr>
            </a:br>
            <a:r>
              <a:rPr lang="en-US" sz="2600" b="1" dirty="0" smtClean="0">
                <a:solidFill>
                  <a:schemeClr val="accent5">
                    <a:lumMod val="20000"/>
                    <a:lumOff val="80000"/>
                  </a:schemeClr>
                </a:solidFill>
                <a:effectLst>
                  <a:glow rad="190500">
                    <a:srgbClr val="002060">
                      <a:alpha val="95000"/>
                    </a:srgbClr>
                  </a:glow>
                </a:effectLst>
                <a:latin typeface="Comic Sans MS" pitchFamily="66" charset="0"/>
              </a:rPr>
              <a:t>(under any available moon light) </a:t>
            </a:r>
            <a:r>
              <a:rPr lang="en-US" b="1" dirty="0" smtClean="0">
                <a:solidFill>
                  <a:schemeClr val="accent5">
                    <a:lumMod val="20000"/>
                    <a:lumOff val="80000"/>
                  </a:schemeClr>
                </a:solidFill>
                <a:effectLst>
                  <a:glow rad="190500">
                    <a:srgbClr val="002060">
                      <a:alpha val="95000"/>
                    </a:srgbClr>
                  </a:glow>
                </a:effectLst>
                <a:latin typeface="Comic Sans MS" pitchFamily="66" charset="0"/>
              </a:rPr>
              <a:t>for their own safety </a:t>
            </a:r>
            <a:br>
              <a:rPr lang="en-US" b="1" dirty="0" smtClean="0">
                <a:solidFill>
                  <a:schemeClr val="accent5">
                    <a:lumMod val="20000"/>
                    <a:lumOff val="80000"/>
                  </a:schemeClr>
                </a:solidFill>
                <a:effectLst>
                  <a:glow rad="190500">
                    <a:srgbClr val="002060">
                      <a:alpha val="95000"/>
                    </a:srgbClr>
                  </a:glow>
                </a:effectLst>
                <a:latin typeface="Comic Sans MS" pitchFamily="66" charset="0"/>
              </a:rPr>
            </a:br>
            <a:r>
              <a:rPr lang="en-US" b="1" dirty="0" smtClean="0">
                <a:solidFill>
                  <a:schemeClr val="accent5">
                    <a:lumMod val="20000"/>
                    <a:lumOff val="80000"/>
                  </a:schemeClr>
                </a:solidFill>
                <a:effectLst>
                  <a:glow rad="190500">
                    <a:srgbClr val="002060">
                      <a:alpha val="95000"/>
                    </a:srgbClr>
                  </a:glow>
                </a:effectLst>
                <a:latin typeface="Comic Sans MS" pitchFamily="66" charset="0"/>
              </a:rPr>
              <a:t>and protection.  </a:t>
            </a:r>
            <a:endParaRPr lang="en-US" dirty="0">
              <a:latin typeface="Comic Sans MS" pitchFamily="66" charset="0"/>
            </a:endParaRPr>
          </a:p>
        </p:txBody>
      </p:sp>
      <p:sp>
        <p:nvSpPr>
          <p:cNvPr id="9" name="TextBox 29"/>
          <p:cNvSpPr txBox="1"/>
          <p:nvPr/>
        </p:nvSpPr>
        <p:spPr>
          <a:xfrm>
            <a:off x="385036" y="5805606"/>
            <a:ext cx="11380866" cy="442674"/>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“between the </a:t>
            </a:r>
            <a:r>
              <a:rPr lang="en-US" sz="2000" b="1" spc="150" dirty="0" err="1" smtClean="0">
                <a:ln w="11430"/>
                <a:solidFill>
                  <a:srgbClr val="0070C0"/>
                </a:solidFill>
                <a:effectLst>
                  <a:glow rad="127000">
                    <a:schemeClr val="bg1"/>
                  </a:glow>
                  <a:outerShdw blurRad="25400" algn="tl" rotWithShape="0">
                    <a:srgbClr val="000000">
                      <a:alpha val="43000"/>
                    </a:srgbClr>
                  </a:outerShdw>
                </a:effectLst>
                <a:latin typeface="Comic Sans MS" pitchFamily="66" charset="0"/>
              </a:rPr>
              <a:t>mixing</a:t>
            </a:r>
            <a:r>
              <a:rPr lang="en-US" sz="2000" b="1" spc="150" dirty="0" err="1" smtClean="0">
                <a:ln w="11430"/>
                <a:solidFill>
                  <a:srgbClr val="C00000"/>
                </a:solidFill>
                <a:effectLst>
                  <a:glow rad="127000">
                    <a:schemeClr val="bg1"/>
                  </a:glow>
                  <a:outerShdw blurRad="25400" algn="tl" rotWithShape="0">
                    <a:srgbClr val="000000">
                      <a:alpha val="43000"/>
                    </a:srgbClr>
                  </a:outerShdw>
                </a:effectLst>
                <a:latin typeface="Comic Sans MS" pitchFamily="66" charset="0"/>
              </a:rPr>
              <a:t>S</a:t>
            </a: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 in </a:t>
            </a:r>
            <a:r>
              <a:rPr lang="en-US" sz="2000" b="1" spc="150" dirty="0" err="1" smtClean="0">
                <a:ln w="11430"/>
                <a:solidFill>
                  <a:srgbClr val="F8F8F8"/>
                </a:solidFill>
                <a:effectLst>
                  <a:outerShdw blurRad="25400" algn="tl" rotWithShape="0">
                    <a:srgbClr val="000000">
                      <a:alpha val="43000"/>
                    </a:srgbClr>
                  </a:outerShdw>
                </a:effectLst>
                <a:latin typeface="Comic Sans MS" pitchFamily="66" charset="0"/>
              </a:rPr>
              <a:t>Exo</a:t>
            </a: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 12:6 applies to the Night Season “after dusk.”</a:t>
            </a:r>
            <a:endParaRPr lang="en-US" sz="20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8" name="Sun 7"/>
          <p:cNvSpPr/>
          <p:nvPr/>
        </p:nvSpPr>
        <p:spPr>
          <a:xfrm>
            <a:off x="340360" y="330376"/>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071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113447" y="3816899"/>
            <a:ext cx="2977097"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a:t>
            </a:r>
            <a:r>
              <a:rPr lang="en-US" sz="2000" b="1" cap="none" spc="0"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mixing</a:t>
            </a:r>
            <a:r>
              <a:rPr lang="en-US" sz="2000" b="1" cap="none" spc="0" dirty="0" err="1"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pic>
        <p:nvPicPr>
          <p:cNvPr id="10242" name="Picture 2" descr="C:\Users\Rae\Desktop\passover miracle gi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45587" y="5355810"/>
            <a:ext cx="2333625" cy="13049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3115693" y="7043034"/>
            <a:ext cx="2904962"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strike="sngStrike" dirty="0" smtClean="0">
                <a:ln w="1905"/>
                <a:solidFill>
                  <a:srgbClr val="0070C0"/>
                </a:solidFill>
                <a:effectLst>
                  <a:innerShdw blurRad="69850" dist="43180" dir="5400000">
                    <a:srgbClr val="000000">
                      <a:alpha val="65000"/>
                    </a:srgbClr>
                  </a:innerShdw>
                </a:effectLst>
                <a:latin typeface="Comic Sans MS" pitchFamily="66" charset="0"/>
              </a:rPr>
              <a:t>1. </a:t>
            </a:r>
            <a:r>
              <a:rPr lang="en-US" sz="2000" b="1" strike="sngStrike"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strike="sngStrike"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strike="sngStrike"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strike="sngStrike"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strike="sngStrike"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strike="sngStrike"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strike="sngStrike"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strike="sngStrike"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strike="sngStrike" cap="none" spc="0" dirty="0" smtClean="0">
                <a:ln w="1905"/>
                <a:solidFill>
                  <a:srgbClr val="0070C0"/>
                </a:solidFill>
                <a:effectLst>
                  <a:innerShdw blurRad="69850" dist="43180" dir="5400000">
                    <a:srgbClr val="000000">
                      <a:alpha val="65000"/>
                    </a:srgbClr>
                  </a:innerShdw>
                </a:effectLst>
                <a:latin typeface="Comic Sans MS" pitchFamily="66" charset="0"/>
              </a:rPr>
              <a:t>(between the mixings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405441" y="4056188"/>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4" name="Straight Arrow Connector 3"/>
          <p:cNvCxnSpPr/>
          <p:nvPr/>
        </p:nvCxnSpPr>
        <p:spPr>
          <a:xfrm>
            <a:off x="6363210" y="3185460"/>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019639" y="3185460"/>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65359" y="4198920"/>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819813" y="4198920"/>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511299" y="4022772"/>
            <a:ext cx="322122" cy="826388"/>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024719" y="3792520"/>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59773" y="3782360"/>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643719" y="2824781"/>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065359" y="3650279"/>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743863" y="2834941"/>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375373" y="2368406"/>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176145" y="1298240"/>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384175" y="3506770"/>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767655" y="3791014"/>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611897" y="2368406"/>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385760" y="1307667"/>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1098754" y="830287"/>
            <a:ext cx="10820400" cy="254507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phrase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evening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b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allowed for the Passover sacrifices </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to be preformed during </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Night Season. </a:t>
            </a:r>
            <a:endParaRPr lang="en-US" sz="1600" dirty="0">
              <a:ln>
                <a:noFill/>
                <a:prstDash val="solid"/>
              </a:ln>
              <a:solidFill>
                <a:srgbClr val="00B050"/>
              </a:solidFill>
            </a:endParaRPr>
          </a:p>
        </p:txBody>
      </p:sp>
      <p:sp>
        <p:nvSpPr>
          <p:cNvPr id="35" name="Rectangle 34"/>
          <p:cNvSpPr/>
          <p:nvPr/>
        </p:nvSpPr>
        <p:spPr>
          <a:xfrm>
            <a:off x="2649163" y="4043544"/>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619045" y="3420229"/>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708010" y="5367385"/>
            <a:ext cx="6325214" cy="1123712"/>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    Has there been anything to indicate </a:t>
            </a:r>
            <a:b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      that “between the mixings” </a:t>
            </a:r>
            <a:b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      is linked to the day-start?</a:t>
            </a:r>
            <a:endParaRPr lang="en-US" sz="20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7" name="Title 2"/>
          <p:cNvSpPr txBox="1">
            <a:spLocks/>
          </p:cNvSpPr>
          <p:nvPr/>
        </p:nvSpPr>
        <p:spPr>
          <a:xfrm>
            <a:off x="1098754" y="-18078"/>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rgbClr val="C00000"/>
                </a:solidFill>
              </a:rPr>
              <a:t>Passover</a:t>
            </a:r>
            <a:r>
              <a:rPr lang="en-US" dirty="0" smtClean="0">
                <a:ln>
                  <a:solidFill>
                    <a:srgbClr val="002060"/>
                  </a:solidFill>
                </a:ln>
                <a:solidFill>
                  <a:srgbClr val="C00000"/>
                </a:solidFill>
              </a:rPr>
              <a:t> </a:t>
            </a:r>
            <a:r>
              <a:rPr lang="en-US" b="1" dirty="0" smtClean="0">
                <a:ln>
                  <a:solidFill>
                    <a:srgbClr val="002060"/>
                  </a:solidFill>
                </a:ln>
                <a:solidFill>
                  <a:srgbClr val="C00000"/>
                </a:solidFill>
              </a:rPr>
              <a:t>Sacrifices in Egypt </a:t>
            </a:r>
            <a:endParaRPr lang="en-US" b="1" dirty="0">
              <a:ln>
                <a:solidFill>
                  <a:srgbClr val="002060"/>
                </a:solidFill>
              </a:ln>
              <a:solidFill>
                <a:srgbClr val="C00000"/>
              </a:solidFill>
            </a:endParaRPr>
          </a:p>
        </p:txBody>
      </p:sp>
      <p:sp>
        <p:nvSpPr>
          <p:cNvPr id="29" name="Rectangle 28"/>
          <p:cNvSpPr/>
          <p:nvPr/>
        </p:nvSpPr>
        <p:spPr>
          <a:xfrm>
            <a:off x="5828" y="2296775"/>
            <a:ext cx="1358064" cy="3023905"/>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cap="none"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t>#6</a:t>
            </a:r>
          </a:p>
          <a:p>
            <a:pPr algn="ctr"/>
            <a:r>
              <a:rPr lang="en-US" b="1" cap="none" spc="50" dirty="0" err="1"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t> 12:6</a:t>
            </a:r>
            <a:br>
              <a:rPr lang="en-US" b="1" cap="none"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br>
            <a:endParaRPr lang="en-US" sz="1050" b="1" cap="none"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t>Egypt</a:t>
            </a:r>
          </a:p>
          <a:p>
            <a:pPr algn="ctr"/>
            <a:endParaRPr lang="en-US" b="1" spc="50" dirty="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a:p>
            <a:pPr algn="ctr"/>
            <a: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#7</a:t>
            </a:r>
          </a:p>
          <a:p>
            <a:pPr algn="ctr"/>
            <a: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Lev 23:5</a:t>
            </a:r>
            <a:b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Command</a:t>
            </a:r>
            <a:endPar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a:p>
            <a:pPr algn="ctr"/>
            <a:endParaRPr lang="en-US" b="1"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a:p>
            <a:pPr algn="ctr"/>
            <a:endParaRPr lang="en-US" b="1" cap="none" spc="50" dirty="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a:p>
            <a:pPr algn="ctr"/>
            <a:endParaRPr lang="en-US" b="1" cap="none"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p:txBody>
      </p:sp>
      <p:pic>
        <p:nvPicPr>
          <p:cNvPr id="10246" name="Picture 6" descr="C:\Users\Rae\Desktop\Passover blood smeared gif 24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35181" y="2665758"/>
            <a:ext cx="2333625" cy="13049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8" name="Curved Down Arrow 27"/>
          <p:cNvSpPr/>
          <p:nvPr/>
        </p:nvSpPr>
        <p:spPr>
          <a:xfrm>
            <a:off x="6819812" y="3650278"/>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2" name="Rectangle 1"/>
          <p:cNvSpPr/>
          <p:nvPr/>
        </p:nvSpPr>
        <p:spPr>
          <a:xfrm rot="21149344">
            <a:off x="5606813" y="5734529"/>
            <a:ext cx="118333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Ravie" pitchFamily="82" charset="0"/>
              </a:rPr>
              <a:t>No!</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Ravie" pitchFamily="82" charset="0"/>
            </a:endParaRPr>
          </a:p>
        </p:txBody>
      </p:sp>
    </p:spTree>
    <p:extLst>
      <p:ext uri="{BB962C8B-B14F-4D97-AF65-F5344CB8AC3E}">
        <p14:creationId xmlns:p14="http://schemas.microsoft.com/office/powerpoint/2010/main" val="571618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ipe(up)">
                                      <p:cBhvr>
                                        <p:cTn id="7" dur="1500"/>
                                        <p:tgtEl>
                                          <p:spTgt spid="10246"/>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1500"/>
                                        <p:tgtEl>
                                          <p:spTgt spid="30"/>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wipe(up)">
                                      <p:cBhvr>
                                        <p:cTn id="15" dur="15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xEl>
                                              <p:pRg st="0" end="0"/>
                                            </p:txEl>
                                          </p:spTgt>
                                        </p:tgtEl>
                                        <p:attrNameLst>
                                          <p:attrName>style.visibility</p:attrName>
                                        </p:attrNameLst>
                                      </p:cBhvr>
                                      <p:to>
                                        <p:strVal val="visible"/>
                                      </p:to>
                                    </p:set>
                                    <p:animEffect transition="in" filter="wipe(left)">
                                      <p:cBhvr>
                                        <p:cTn id="20" dur="1500"/>
                                        <p:tgtEl>
                                          <p:spTgt spid="3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rgbClr val="FF7A00"/>
            </a:gs>
            <a:gs pos="70000">
              <a:srgbClr val="FF0300"/>
            </a:gs>
            <a:gs pos="100000">
              <a:srgbClr val="4D0808"/>
            </a:gs>
          </a:gsLst>
          <a:lin ang="162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4144" y="41363"/>
            <a:ext cx="9997440" cy="1143000"/>
          </a:xfrm>
        </p:spPr>
        <p:txBody>
          <a:bodyPr>
            <a:scene3d>
              <a:camera prst="orthographicFront"/>
              <a:lightRig rig="threePt" dir="t"/>
            </a:scene3d>
            <a:sp3d extrusionH="57150">
              <a:bevelT h="25400" prst="softRound"/>
            </a:sp3d>
          </a:bodyPr>
          <a:lstStyle/>
          <a:p>
            <a:r>
              <a:rPr lang="en-US" dirty="0">
                <a:solidFill>
                  <a:srgbClr val="C00000"/>
                </a:solidFill>
              </a:rPr>
              <a:t>C</a:t>
            </a:r>
            <a:r>
              <a:rPr lang="en-US" dirty="0" smtClean="0">
                <a:solidFill>
                  <a:srgbClr val="C00000"/>
                </a:solidFill>
              </a:rPr>
              <a:t>)  Sacrificing the Passover Lamb</a:t>
            </a:r>
            <a:endParaRPr lang="en-US" dirty="0">
              <a:solidFill>
                <a:srgbClr val="C00000"/>
              </a:solidFill>
            </a:endParaRPr>
          </a:p>
        </p:txBody>
      </p:sp>
      <p:sp>
        <p:nvSpPr>
          <p:cNvPr id="5" name="Rectangle 4"/>
          <p:cNvSpPr/>
          <p:nvPr/>
        </p:nvSpPr>
        <p:spPr>
          <a:xfrm>
            <a:off x="47642" y="2296775"/>
            <a:ext cx="1358064" cy="1754326"/>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#8</a:t>
            </a: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Num 9:3</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endPar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Command</a:t>
            </a: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For</a:t>
            </a:r>
          </a:p>
          <a:p>
            <a:pPr algn="ctr"/>
            <a:r>
              <a:rPr lang="en-US"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t>
            </a: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anaan</a:t>
            </a:r>
            <a:endParaRPr lang="en-US"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3074" name="Picture 2" descr="C:\Users\Rae\Desktop\num 9 vs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531" y="3143855"/>
            <a:ext cx="6232849" cy="3045467"/>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1438689" y="1101175"/>
            <a:ext cx="10021068" cy="1875996"/>
          </a:xfrm>
          <a:prstGeom prst="rect">
            <a:avLst/>
          </a:prstGeom>
        </p:spPr>
        <p:txBody>
          <a:bodyPr>
            <a:normAutofit/>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02336" lvl="1" indent="0">
              <a:buNone/>
            </a:pPr>
            <a:r>
              <a:rPr lang="en-US" b="1" dirty="0" smtClean="0">
                <a:solidFill>
                  <a:schemeClr val="accent6"/>
                </a:solidFill>
                <a:latin typeface="Comic Sans MS" pitchFamily="66" charset="0"/>
              </a:rPr>
              <a:t>Num 9:3</a:t>
            </a:r>
            <a:r>
              <a:rPr lang="en-US" dirty="0" smtClean="0">
                <a:solidFill>
                  <a:schemeClr val="accent6"/>
                </a:solidFill>
                <a:latin typeface="Comic Sans MS" pitchFamily="66" charset="0"/>
              </a:rPr>
              <a:t>   </a:t>
            </a:r>
            <a:r>
              <a:rPr lang="en-US" dirty="0" smtClean="0">
                <a:latin typeface="Comic Sans MS" pitchFamily="66" charset="0"/>
              </a:rPr>
              <a:t>In the fourteenth day of this month, at even </a:t>
            </a:r>
            <a:r>
              <a:rPr lang="en-US" sz="2000" i="1" dirty="0" smtClean="0">
                <a:latin typeface="Comic Sans MS" pitchFamily="66" charset="0"/>
              </a:rPr>
              <a:t>(between the </a:t>
            </a:r>
            <a:r>
              <a:rPr lang="en-US" sz="2000" i="1" dirty="0" err="1" smtClean="0">
                <a:solidFill>
                  <a:srgbClr val="0070C0"/>
                </a:solidFill>
                <a:latin typeface="Comic Sans MS" pitchFamily="66" charset="0"/>
              </a:rPr>
              <a:t>mixing</a:t>
            </a:r>
            <a:r>
              <a:rPr lang="en-US" sz="2000" b="1" i="1" dirty="0" err="1" smtClean="0">
                <a:solidFill>
                  <a:srgbClr val="C00000"/>
                </a:solidFill>
                <a:latin typeface="Comic Sans MS" pitchFamily="66" charset="0"/>
              </a:rPr>
              <a:t>S</a:t>
            </a:r>
            <a:r>
              <a:rPr lang="en-US" sz="2000" b="1" i="1" dirty="0" smtClean="0">
                <a:latin typeface="Comic Sans MS" pitchFamily="66" charset="0"/>
              </a:rPr>
              <a:t> </a:t>
            </a:r>
            <a:r>
              <a:rPr lang="en-US" sz="2000" i="1" dirty="0" smtClean="0">
                <a:latin typeface="Comic Sans MS" pitchFamily="66" charset="0"/>
              </a:rPr>
              <a:t>&lt;</a:t>
            </a:r>
            <a:r>
              <a:rPr lang="en-US" sz="2000" i="1" dirty="0" err="1" smtClean="0">
                <a:latin typeface="Comic Sans MS" pitchFamily="66" charset="0"/>
              </a:rPr>
              <a:t>beyn</a:t>
            </a:r>
            <a:r>
              <a:rPr lang="en-US" sz="2000" i="1" dirty="0" smtClean="0">
                <a:latin typeface="Comic Sans MS" pitchFamily="66" charset="0"/>
              </a:rPr>
              <a:t> ha `</a:t>
            </a:r>
            <a:r>
              <a:rPr lang="en-US" sz="2000" i="1" dirty="0" err="1" smtClean="0">
                <a:latin typeface="Comic Sans MS" pitchFamily="66" charset="0"/>
              </a:rPr>
              <a:t>arbayim</a:t>
            </a:r>
            <a:r>
              <a:rPr lang="en-US" sz="2000" i="1" dirty="0" smtClean="0">
                <a:latin typeface="Comic Sans MS" pitchFamily="66" charset="0"/>
              </a:rPr>
              <a:t>&gt;),</a:t>
            </a:r>
            <a:r>
              <a:rPr lang="en-US" sz="2000" dirty="0" smtClean="0">
                <a:latin typeface="Comic Sans MS" pitchFamily="66" charset="0"/>
              </a:rPr>
              <a:t> </a:t>
            </a:r>
            <a:r>
              <a:rPr lang="en-US" dirty="0" smtClean="0">
                <a:latin typeface="Comic Sans MS" pitchFamily="66" charset="0"/>
              </a:rPr>
              <a:t>ye shall keep it in his appointed season: according to all the rites of it, and according to all the ceremonies thereof, shall ye keep it. </a:t>
            </a:r>
            <a:endParaRPr lang="en-US" dirty="0"/>
          </a:p>
        </p:txBody>
      </p:sp>
      <p:sp>
        <p:nvSpPr>
          <p:cNvPr id="8" name="Rectangle 7"/>
          <p:cNvSpPr/>
          <p:nvPr/>
        </p:nvSpPr>
        <p:spPr>
          <a:xfrm>
            <a:off x="5249335" y="3828425"/>
            <a:ext cx="1619121"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29"/>
          <p:cNvSpPr txBox="1"/>
          <p:nvPr/>
        </p:nvSpPr>
        <p:spPr>
          <a:xfrm>
            <a:off x="1619904" y="3197304"/>
            <a:ext cx="3133513" cy="2963287"/>
          </a:xfrm>
          <a:prstGeom prst="roundRect">
            <a:avLst>
              <a:gd name="adj" fmla="val 10769"/>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t>Is there anything in the Num 9:3 command to indicate that </a:t>
            </a:r>
            <a:b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t>“between the </a:t>
            </a:r>
            <a:r>
              <a:rPr lang="en-US" sz="2200" b="1" spc="150" dirty="0" err="1" smtClean="0">
                <a:ln w="11430"/>
                <a:solidFill>
                  <a:srgbClr val="00B0F0"/>
                </a:solidFill>
                <a:effectLst>
                  <a:outerShdw blurRad="25400" algn="tl" rotWithShape="0">
                    <a:srgbClr val="000000">
                      <a:alpha val="43000"/>
                    </a:srgbClr>
                  </a:outerShdw>
                </a:effectLst>
                <a:latin typeface="Comic Sans MS" pitchFamily="66" charset="0"/>
              </a:rPr>
              <a:t>mixing</a:t>
            </a:r>
            <a:r>
              <a:rPr lang="en-US" sz="2200" b="1" spc="150" dirty="0" err="1" smtClean="0">
                <a:ln w="11430"/>
                <a:solidFill>
                  <a:srgbClr val="FF0000"/>
                </a:solidFill>
                <a:effectLst>
                  <a:outerShdw blurRad="25400" algn="tl" rotWithShape="0">
                    <a:srgbClr val="000000">
                      <a:alpha val="43000"/>
                    </a:srgbClr>
                  </a:outerShdw>
                </a:effectLst>
                <a:latin typeface="Comic Sans MS" pitchFamily="66" charset="0"/>
              </a:rPr>
              <a:t>S</a:t>
            </a:r>
            <a: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t>” is </a:t>
            </a:r>
            <a:b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t>linked to the day-start?</a:t>
            </a:r>
            <a:endParaRPr lang="en-US" sz="2200" b="1" spc="150" dirty="0">
              <a:ln w="11430"/>
              <a:solidFill>
                <a:srgbClr val="F8F8F8"/>
              </a:solidFill>
              <a:effectLst>
                <a:outerShdw blurRad="25400" algn="tl" rotWithShape="0">
                  <a:srgbClr val="000000">
                    <a:alpha val="43000"/>
                  </a:srgbClr>
                </a:outerShdw>
              </a:effectLst>
              <a:latin typeface="Comic Sans MS" pitchFamily="66" charset="0"/>
            </a:endParaRPr>
          </a:p>
        </p:txBody>
      </p:sp>
      <p:grpSp>
        <p:nvGrpSpPr>
          <p:cNvPr id="12" name="Group 11"/>
          <p:cNvGrpSpPr/>
          <p:nvPr/>
        </p:nvGrpSpPr>
        <p:grpSpPr>
          <a:xfrm>
            <a:off x="5343374" y="5293663"/>
            <a:ext cx="1244428" cy="1397262"/>
            <a:chOff x="714375" y="3764051"/>
            <a:chExt cx="1244428" cy="1397262"/>
          </a:xfrm>
        </p:grpSpPr>
        <p:sp>
          <p:nvSpPr>
            <p:cNvPr id="13" name="Oval 12"/>
            <p:cNvSpPr/>
            <p:nvPr/>
          </p:nvSpPr>
          <p:spPr>
            <a:xfrm>
              <a:off x="727065" y="3764051"/>
              <a:ext cx="1231738" cy="1231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39975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up)">
                                      <p:cBhvr>
                                        <p:cTn id="18" dur="2000"/>
                                        <p:tgtEl>
                                          <p:spTgt spid="10">
                                            <p:txEl>
                                              <p:pRg st="0" end="0"/>
                                            </p:txEl>
                                          </p:spTgt>
                                        </p:tgtEl>
                                      </p:cBhvr>
                                    </p:animEffect>
                                  </p:childTnLst>
                                </p:cTn>
                              </p:par>
                            </p:childTnLst>
                          </p:cTn>
                        </p:par>
                        <p:par>
                          <p:cTn id="19" fill="hold">
                            <p:stCondLst>
                              <p:cond delay="2000"/>
                            </p:stCondLst>
                            <p:childTnLst>
                              <p:par>
                                <p:cTn id="20" presetID="22" presetClass="entr" presetSubtype="1" fill="hold" nodeType="afterEffect">
                                  <p:stCondLst>
                                    <p:cond delay="125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rgbClr val="000000"/>
            </a:gs>
            <a:gs pos="6000">
              <a:srgbClr val="C00000"/>
            </a:gs>
            <a:gs pos="74000">
              <a:schemeClr val="tx2">
                <a:lumMod val="20000"/>
                <a:lumOff val="80000"/>
              </a:schemeClr>
            </a:gs>
            <a:gs pos="92000">
              <a:schemeClr val="accent6">
                <a:lumMod val="20000"/>
                <a:lumOff val="80000"/>
              </a:schemeClr>
            </a:gs>
          </a:gsLst>
          <a:lin ang="16200000" scaled="0"/>
          <a:tileRect/>
        </a:gradFill>
        <a:effectLst/>
      </p:bgPr>
    </p:bg>
    <p:spTree>
      <p:nvGrpSpPr>
        <p:cNvPr id="1" name=""/>
        <p:cNvGrpSpPr/>
        <p:nvPr/>
      </p:nvGrpSpPr>
      <p:grpSpPr>
        <a:xfrm>
          <a:off x="0" y="0"/>
          <a:ext cx="0" cy="0"/>
          <a:chOff x="0" y="0"/>
          <a:chExt cx="0" cy="0"/>
        </a:xfrm>
      </p:grpSpPr>
      <p:pic>
        <p:nvPicPr>
          <p:cNvPr id="4098" name="Picture 2" descr="C:\Users\Rae\Desktop\Josephus 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273" y="1380237"/>
            <a:ext cx="2251095" cy="19487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Rae\Desktop\Josephus Wars of the Je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802" y="3411219"/>
            <a:ext cx="1918316" cy="248348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Content Placeholder 3"/>
          <p:cNvSpPr>
            <a:spLocks noGrp="1"/>
          </p:cNvSpPr>
          <p:nvPr>
            <p:ph idx="1"/>
          </p:nvPr>
        </p:nvSpPr>
        <p:spPr>
          <a:xfrm>
            <a:off x="1432560" y="1447800"/>
            <a:ext cx="3596640" cy="5633720"/>
          </a:xfrm>
        </p:spPr>
        <p:txBody>
          <a:bodyPr>
            <a:normAutofit fontScale="62500" lnSpcReduction="20000"/>
            <a:scene3d>
              <a:camera prst="orthographicFront"/>
              <a:lightRig rig="threePt" dir="t"/>
            </a:scene3d>
            <a:sp3d extrusionH="57150">
              <a:bevelT w="38100" h="38100"/>
            </a:sp3d>
          </a:bodyPr>
          <a:lstStyle/>
          <a:p>
            <a:pPr>
              <a:lnSpc>
                <a:spcPct val="120000"/>
              </a:lnSpc>
            </a:pPr>
            <a:r>
              <a:rPr lang="en-US" sz="3500" dirty="0">
                <a:solidFill>
                  <a:schemeClr val="accent3"/>
                </a:solidFill>
                <a:latin typeface="Tw Cen MT" pitchFamily="34" charset="0"/>
              </a:rPr>
              <a:t>Every year on Passover Day, in Jerusalem, there were many Passover </a:t>
            </a:r>
            <a:r>
              <a:rPr lang="en-US" sz="3500" dirty="0" smtClean="0">
                <a:solidFill>
                  <a:schemeClr val="accent3"/>
                </a:solidFill>
                <a:latin typeface="Tw Cen MT" pitchFamily="34" charset="0"/>
              </a:rPr>
              <a:t/>
            </a:r>
            <a:br>
              <a:rPr lang="en-US" sz="3500" dirty="0" smtClean="0">
                <a:solidFill>
                  <a:schemeClr val="accent3"/>
                </a:solidFill>
                <a:latin typeface="Tw Cen MT" pitchFamily="34" charset="0"/>
              </a:rPr>
            </a:br>
            <a:r>
              <a:rPr lang="en-US" sz="3500" dirty="0" smtClean="0">
                <a:solidFill>
                  <a:schemeClr val="accent3"/>
                </a:solidFill>
                <a:latin typeface="Tw Cen MT" pitchFamily="34" charset="0"/>
              </a:rPr>
              <a:t>lambs </a:t>
            </a:r>
            <a:r>
              <a:rPr lang="en-US" sz="3500" dirty="0">
                <a:solidFill>
                  <a:schemeClr val="accent3"/>
                </a:solidFill>
                <a:latin typeface="Tw Cen MT" pitchFamily="34" charset="0"/>
              </a:rPr>
              <a:t>slain, not just one. </a:t>
            </a:r>
            <a:r>
              <a:rPr lang="en-US" sz="3500" dirty="0" smtClean="0">
                <a:solidFill>
                  <a:schemeClr val="accent3"/>
                </a:solidFill>
                <a:latin typeface="Tw Cen MT" pitchFamily="34" charset="0"/>
              </a:rPr>
              <a:t> </a:t>
            </a:r>
          </a:p>
          <a:p>
            <a:pPr>
              <a:lnSpc>
                <a:spcPct val="120000"/>
              </a:lnSpc>
            </a:pPr>
            <a:r>
              <a:rPr lang="en-US" sz="3500" b="1" dirty="0" smtClean="0">
                <a:solidFill>
                  <a:schemeClr val="accent3"/>
                </a:solidFill>
                <a:latin typeface="Tw Cen MT" pitchFamily="34" charset="0"/>
              </a:rPr>
              <a:t>Josephus</a:t>
            </a:r>
            <a:r>
              <a:rPr lang="en-US" sz="3500" dirty="0">
                <a:solidFill>
                  <a:schemeClr val="accent3"/>
                </a:solidFill>
                <a:latin typeface="Tw Cen MT" pitchFamily="34" charset="0"/>
              </a:rPr>
              <a:t>, the Jewish </a:t>
            </a:r>
            <a:r>
              <a:rPr lang="en-US" sz="3500" dirty="0" smtClean="0">
                <a:solidFill>
                  <a:schemeClr val="accent3"/>
                </a:solidFill>
                <a:latin typeface="Tw Cen MT" pitchFamily="34" charset="0"/>
              </a:rPr>
              <a:t>historian, has some </a:t>
            </a:r>
            <a:r>
              <a:rPr lang="en-US" sz="3500" dirty="0">
                <a:solidFill>
                  <a:schemeClr val="accent3"/>
                </a:solidFill>
                <a:latin typeface="Tw Cen MT" pitchFamily="34" charset="0"/>
              </a:rPr>
              <a:t>historical </a:t>
            </a:r>
            <a:r>
              <a:rPr lang="en-US" sz="3500" dirty="0" smtClean="0">
                <a:solidFill>
                  <a:schemeClr val="accent3"/>
                </a:solidFill>
                <a:latin typeface="Tw Cen MT" pitchFamily="34" charset="0"/>
              </a:rPr>
              <a:t>evidence </a:t>
            </a:r>
            <a:br>
              <a:rPr lang="en-US" sz="3500" dirty="0" smtClean="0">
                <a:solidFill>
                  <a:schemeClr val="accent3"/>
                </a:solidFill>
                <a:latin typeface="Tw Cen MT" pitchFamily="34" charset="0"/>
              </a:rPr>
            </a:br>
            <a:r>
              <a:rPr lang="en-CA" sz="2400" i="1" dirty="0" smtClean="0">
                <a:latin typeface="Tw Cen MT" pitchFamily="34" charset="0"/>
              </a:rPr>
              <a:t>(Wars </a:t>
            </a:r>
            <a:r>
              <a:rPr lang="en-CA" sz="2400" i="1" dirty="0">
                <a:latin typeface="Tw Cen MT" pitchFamily="34" charset="0"/>
              </a:rPr>
              <a:t>of the Jews, Book</a:t>
            </a:r>
            <a:r>
              <a:rPr lang="es-NI" sz="2400" i="1" dirty="0">
                <a:latin typeface="Tw Cen MT" pitchFamily="34" charset="0"/>
              </a:rPr>
              <a:t> VI, </a:t>
            </a:r>
            <a:r>
              <a:rPr lang="es-NI" sz="2400" i="1" dirty="0" smtClean="0">
                <a:latin typeface="Tw Cen MT" pitchFamily="34" charset="0"/>
              </a:rPr>
              <a:t>9:3).</a:t>
            </a:r>
            <a:r>
              <a:rPr lang="es-NI" sz="2400" b="1" i="1" dirty="0" smtClean="0">
                <a:latin typeface="Tw Cen MT" pitchFamily="34" charset="0"/>
              </a:rPr>
              <a:t> </a:t>
            </a:r>
            <a:r>
              <a:rPr lang="en-US" sz="3500" dirty="0" smtClean="0">
                <a:solidFill>
                  <a:schemeClr val="accent3"/>
                </a:solidFill>
                <a:latin typeface="Tw Cen MT" pitchFamily="34" charset="0"/>
              </a:rPr>
              <a:t>  </a:t>
            </a:r>
          </a:p>
          <a:p>
            <a:pPr>
              <a:lnSpc>
                <a:spcPct val="120000"/>
              </a:lnSpc>
            </a:pPr>
            <a:r>
              <a:rPr lang="en-US" sz="3500" dirty="0" smtClean="0">
                <a:solidFill>
                  <a:schemeClr val="accent3"/>
                </a:solidFill>
                <a:latin typeface="Tw Cen MT" pitchFamily="34" charset="0"/>
              </a:rPr>
              <a:t>This </a:t>
            </a:r>
            <a:r>
              <a:rPr lang="en-US" sz="3500" dirty="0">
                <a:solidFill>
                  <a:schemeClr val="accent3"/>
                </a:solidFill>
                <a:latin typeface="Tw Cen MT" pitchFamily="34" charset="0"/>
              </a:rPr>
              <a:t>quote </a:t>
            </a:r>
            <a:r>
              <a:rPr lang="en-US" sz="3500" dirty="0" smtClean="0">
                <a:solidFill>
                  <a:schemeClr val="accent3"/>
                </a:solidFill>
                <a:latin typeface="Tw Cen MT" pitchFamily="34" charset="0"/>
              </a:rPr>
              <a:t>exposes </a:t>
            </a:r>
            <a:r>
              <a:rPr lang="en-US" sz="3500" dirty="0">
                <a:solidFill>
                  <a:schemeClr val="accent3"/>
                </a:solidFill>
                <a:latin typeface="Tw Cen MT" pitchFamily="34" charset="0"/>
              </a:rPr>
              <a:t>his personal experience of just when the evening sacrifice was </a:t>
            </a:r>
            <a:r>
              <a:rPr lang="en-US" sz="3500" dirty="0" smtClean="0">
                <a:solidFill>
                  <a:schemeClr val="accent3"/>
                </a:solidFill>
                <a:latin typeface="Tw Cen MT" pitchFamily="34" charset="0"/>
              </a:rPr>
              <a:t>performed fulfilling </a:t>
            </a:r>
            <a:br>
              <a:rPr lang="en-US" sz="3500" dirty="0" smtClean="0">
                <a:solidFill>
                  <a:schemeClr val="accent3"/>
                </a:solidFill>
                <a:latin typeface="Tw Cen MT" pitchFamily="34" charset="0"/>
              </a:rPr>
            </a:br>
            <a:r>
              <a:rPr lang="en-US" sz="3500" dirty="0" smtClean="0">
                <a:solidFill>
                  <a:schemeClr val="accent3"/>
                </a:solidFill>
                <a:latin typeface="Tw Cen MT" pitchFamily="34" charset="0"/>
              </a:rPr>
              <a:t>the prophetic guidelines </a:t>
            </a:r>
            <a:br>
              <a:rPr lang="en-US" sz="3500" dirty="0" smtClean="0">
                <a:solidFill>
                  <a:schemeClr val="accent3"/>
                </a:solidFill>
                <a:latin typeface="Tw Cen MT" pitchFamily="34" charset="0"/>
              </a:rPr>
            </a:br>
            <a:r>
              <a:rPr lang="en-US" sz="3500" dirty="0" smtClean="0">
                <a:solidFill>
                  <a:schemeClr val="accent3"/>
                </a:solidFill>
                <a:latin typeface="Tw Cen MT" pitchFamily="34" charset="0"/>
              </a:rPr>
              <a:t>of Daniel.</a:t>
            </a:r>
            <a:endParaRPr lang="en-US" sz="3500" dirty="0">
              <a:solidFill>
                <a:schemeClr val="accent3"/>
              </a:solidFill>
            </a:endParaRPr>
          </a:p>
        </p:txBody>
      </p:sp>
      <p:pic>
        <p:nvPicPr>
          <p:cNvPr id="9" name="Picture 4" descr="C:\Users\Rae\Desktop\passover-post banner 1000.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46517" y="1"/>
            <a:ext cx="10845483" cy="123952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Title 2"/>
          <p:cNvSpPr txBox="1">
            <a:spLocks/>
          </p:cNvSpPr>
          <p:nvPr/>
        </p:nvSpPr>
        <p:spPr>
          <a:xfrm>
            <a:off x="1346518" y="-81280"/>
            <a:ext cx="10850172"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sz="4200" b="1" spc="300" dirty="0" smtClean="0">
                <a:ln>
                  <a:solidFill>
                    <a:srgbClr val="002060"/>
                  </a:solidFill>
                </a:ln>
                <a:solidFill>
                  <a:schemeClr val="accent2">
                    <a:lumMod val="20000"/>
                    <a:lumOff val="80000"/>
                  </a:schemeClr>
                </a:solidFill>
              </a:rPr>
              <a:t>Historical Evidence From Josephus</a:t>
            </a:r>
            <a:endParaRPr lang="en-US" sz="4200" b="1" spc="300" dirty="0">
              <a:ln>
                <a:solidFill>
                  <a:srgbClr val="002060"/>
                </a:solidFill>
              </a:ln>
              <a:solidFill>
                <a:schemeClr val="accent2">
                  <a:lumMod val="20000"/>
                  <a:lumOff val="80000"/>
                </a:schemeClr>
              </a:solidFill>
            </a:endParaRPr>
          </a:p>
        </p:txBody>
      </p:sp>
      <p:sp>
        <p:nvSpPr>
          <p:cNvPr id="11" name="Content Placeholder 3"/>
          <p:cNvSpPr txBox="1">
            <a:spLocks/>
          </p:cNvSpPr>
          <p:nvPr/>
        </p:nvSpPr>
        <p:spPr>
          <a:xfrm>
            <a:off x="6868160" y="1397000"/>
            <a:ext cx="5108448" cy="5389880"/>
          </a:xfrm>
          <a:prstGeom prst="rect">
            <a:avLst/>
          </a:prstGeom>
        </p:spPr>
        <p:txBody>
          <a:bodyPr>
            <a:normAutofit fontScale="550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lvl="1">
              <a:buFont typeface="Wingdings" pitchFamily="2" charset="2"/>
              <a:buChar char="Ø"/>
            </a:pPr>
            <a:r>
              <a:rPr lang="es-NI" sz="4000" dirty="0" smtClean="0">
                <a:latin typeface="Tw Cen MT" pitchFamily="34" charset="0"/>
              </a:rPr>
              <a:t>"</a:t>
            </a:r>
            <a:r>
              <a:rPr lang="en-CA" sz="4000" dirty="0" smtClean="0">
                <a:latin typeface="Tw Cen MT" pitchFamily="34" charset="0"/>
              </a:rPr>
              <a:t>So these high priests, upon the coming of their feast which is called </a:t>
            </a:r>
            <a:br>
              <a:rPr lang="en-CA" sz="4000" dirty="0" smtClean="0">
                <a:latin typeface="Tw Cen MT" pitchFamily="34" charset="0"/>
              </a:rPr>
            </a:br>
            <a:r>
              <a:rPr lang="en-CA" sz="4000" dirty="0" smtClean="0">
                <a:latin typeface="Tw Cen MT" pitchFamily="34" charset="0"/>
              </a:rPr>
              <a:t>the Passover, when they slay their sacrifices, from the </a:t>
            </a:r>
            <a:r>
              <a:rPr lang="en-CA" sz="4000" b="1" u="dbl" dirty="0" smtClean="0">
                <a:solidFill>
                  <a:srgbClr val="C00000"/>
                </a:solidFill>
                <a:latin typeface="Tw Cen MT" pitchFamily="34" charset="0"/>
              </a:rPr>
              <a:t>ninth hour to the eleventh</a:t>
            </a:r>
            <a:r>
              <a:rPr lang="en-CA" sz="4000" b="1" dirty="0" smtClean="0">
                <a:solidFill>
                  <a:srgbClr val="C00000"/>
                </a:solidFill>
                <a:latin typeface="Tw Cen MT" pitchFamily="34" charset="0"/>
              </a:rPr>
              <a:t>,</a:t>
            </a:r>
            <a:r>
              <a:rPr lang="en-CA" sz="4000" dirty="0" smtClean="0">
                <a:latin typeface="Tw Cen MT" pitchFamily="34" charset="0"/>
              </a:rPr>
              <a:t> </a:t>
            </a:r>
            <a:r>
              <a:rPr lang="en-CA" sz="3200" dirty="0" smtClean="0">
                <a:latin typeface="Tw Cen MT" pitchFamily="34" charset="0"/>
              </a:rPr>
              <a:t>[3 </a:t>
            </a:r>
            <a:r>
              <a:rPr lang="en-CA" sz="3200" cap="small" dirty="0" smtClean="0">
                <a:latin typeface="Tw Cen MT" pitchFamily="34" charset="0"/>
              </a:rPr>
              <a:t>pm</a:t>
            </a:r>
            <a:r>
              <a:rPr lang="en-CA" sz="3200" dirty="0" smtClean="0">
                <a:latin typeface="Tw Cen MT" pitchFamily="34" charset="0"/>
              </a:rPr>
              <a:t> to 5 </a:t>
            </a:r>
            <a:r>
              <a:rPr lang="en-CA" sz="3200" cap="small" dirty="0" smtClean="0">
                <a:latin typeface="Tw Cen MT" pitchFamily="34" charset="0"/>
              </a:rPr>
              <a:t>pm</a:t>
            </a:r>
            <a:r>
              <a:rPr lang="en-CA" sz="3200" dirty="0" smtClean="0">
                <a:latin typeface="Tw Cen MT" pitchFamily="34" charset="0"/>
              </a:rPr>
              <a:t> Roman time]</a:t>
            </a:r>
            <a:r>
              <a:rPr lang="en-CA" sz="4000" dirty="0" smtClean="0">
                <a:latin typeface="Tw Cen MT" pitchFamily="34" charset="0"/>
              </a:rPr>
              <a:t> but</a:t>
            </a:r>
            <a:br>
              <a:rPr lang="en-CA" sz="4000" dirty="0" smtClean="0">
                <a:latin typeface="Tw Cen MT" pitchFamily="34" charset="0"/>
              </a:rPr>
            </a:br>
            <a:r>
              <a:rPr lang="en-CA" sz="4000" dirty="0" smtClean="0">
                <a:latin typeface="Tw Cen MT" pitchFamily="34" charset="0"/>
              </a:rPr>
              <a:t>so that a company not less than ten belong to every sacrifice . . . and many of us are twenty in a company, found this number of sacrifices was </a:t>
            </a:r>
            <a:r>
              <a:rPr lang="en-CA" sz="4000" b="1" dirty="0" smtClean="0">
                <a:solidFill>
                  <a:schemeClr val="accent3"/>
                </a:solidFill>
                <a:latin typeface="Tw Cen MT" pitchFamily="34" charset="0"/>
              </a:rPr>
              <a:t>two hundred and fifty six thousand five hundred</a:t>
            </a:r>
            <a:r>
              <a:rPr lang="en-CA" sz="4000" dirty="0" smtClean="0">
                <a:solidFill>
                  <a:schemeClr val="accent3"/>
                </a:solidFill>
                <a:latin typeface="Tw Cen MT" pitchFamily="34" charset="0"/>
              </a:rPr>
              <a:t> </a:t>
            </a:r>
            <a:r>
              <a:rPr lang="en-CA" sz="3200" dirty="0" smtClean="0">
                <a:latin typeface="Tw Cen MT" pitchFamily="34" charset="0"/>
              </a:rPr>
              <a:t>[256,500] </a:t>
            </a:r>
            <a:r>
              <a:rPr lang="en-CA" sz="4000" dirty="0" smtClean="0">
                <a:latin typeface="Tw Cen MT" pitchFamily="34" charset="0"/>
              </a:rPr>
              <a:t>which, upon </a:t>
            </a:r>
            <a:br>
              <a:rPr lang="en-CA" sz="4000" dirty="0" smtClean="0">
                <a:latin typeface="Tw Cen MT" pitchFamily="34" charset="0"/>
              </a:rPr>
            </a:br>
            <a:r>
              <a:rPr lang="en-CA" sz="4000" dirty="0" smtClean="0">
                <a:latin typeface="Tw Cen MT" pitchFamily="34" charset="0"/>
              </a:rPr>
              <a:t>the allowance of no more than ten that feast together, amounts to </a:t>
            </a:r>
            <a:r>
              <a:rPr lang="en-CA" sz="4000" b="1" dirty="0" smtClean="0">
                <a:solidFill>
                  <a:srgbClr val="C00000"/>
                </a:solidFill>
                <a:latin typeface="Tw Cen MT" pitchFamily="34" charset="0"/>
              </a:rPr>
              <a:t>two million seven hundred thousand </a:t>
            </a:r>
            <a:br>
              <a:rPr lang="en-CA" sz="4000" b="1" dirty="0" smtClean="0">
                <a:solidFill>
                  <a:srgbClr val="C00000"/>
                </a:solidFill>
                <a:latin typeface="Tw Cen MT" pitchFamily="34" charset="0"/>
              </a:rPr>
            </a:br>
            <a:r>
              <a:rPr lang="en-CA" sz="4000" b="1" dirty="0" smtClean="0">
                <a:solidFill>
                  <a:srgbClr val="C00000"/>
                </a:solidFill>
                <a:latin typeface="Tw Cen MT" pitchFamily="34" charset="0"/>
              </a:rPr>
              <a:t>and two hundred persons</a:t>
            </a:r>
            <a:r>
              <a:rPr lang="en-CA" sz="4000" dirty="0" smtClean="0">
                <a:latin typeface="Tw Cen MT" pitchFamily="34" charset="0"/>
              </a:rPr>
              <a:t> that </a:t>
            </a:r>
            <a:br>
              <a:rPr lang="en-CA" sz="4000" dirty="0" smtClean="0">
                <a:latin typeface="Tw Cen MT" pitchFamily="34" charset="0"/>
              </a:rPr>
            </a:br>
            <a:r>
              <a:rPr lang="en-CA" sz="4000" dirty="0" smtClean="0">
                <a:latin typeface="Tw Cen MT" pitchFamily="34" charset="0"/>
              </a:rPr>
              <a:t>were pure and holy</a:t>
            </a:r>
            <a:r>
              <a:rPr lang="en-CA" sz="4000" i="1" dirty="0" smtClean="0">
                <a:latin typeface="Tw Cen MT" pitchFamily="34" charset="0"/>
              </a:rPr>
              <a:t>."  </a:t>
            </a:r>
            <a:br>
              <a:rPr lang="en-CA" sz="4000" i="1" dirty="0" smtClean="0">
                <a:latin typeface="Tw Cen MT" pitchFamily="34" charset="0"/>
              </a:rPr>
            </a:br>
            <a:endParaRPr lang="es-NI" b="1" i="1" dirty="0" smtClean="0">
              <a:latin typeface="Tw Cen MT" pitchFamily="34" charset="0"/>
            </a:endParaRPr>
          </a:p>
          <a:p>
            <a:pPr>
              <a:buFont typeface="Arial" pitchFamily="34" charset="0"/>
              <a:buChar char="•"/>
            </a:pPr>
            <a:r>
              <a:rPr lang="es-NI" sz="3600" dirty="0" smtClean="0">
                <a:latin typeface="Tw Cen MT" pitchFamily="34" charset="0"/>
              </a:rPr>
              <a:t>(</a:t>
            </a:r>
            <a:r>
              <a:rPr lang="es-NI" sz="3600" u="sng" dirty="0" smtClean="0">
                <a:latin typeface="Tw Cen MT" pitchFamily="34" charset="0"/>
              </a:rPr>
              <a:t>Note</a:t>
            </a:r>
            <a:r>
              <a:rPr lang="es-NI" sz="3600" dirty="0" smtClean="0">
                <a:latin typeface="Tw Cen MT" pitchFamily="34" charset="0"/>
              </a:rPr>
              <a:t>:  </a:t>
            </a:r>
            <a:r>
              <a:rPr lang="es-NI" sz="3600" dirty="0" err="1" smtClean="0">
                <a:latin typeface="Tw Cen MT" pitchFamily="34" charset="0"/>
              </a:rPr>
              <a:t>Some</a:t>
            </a:r>
            <a:r>
              <a:rPr lang="es-NI" sz="3600" dirty="0" smtClean="0">
                <a:latin typeface="Tw Cen MT" pitchFamily="34" charset="0"/>
              </a:rPr>
              <a:t> </a:t>
            </a:r>
            <a:r>
              <a:rPr lang="es-NI" sz="3600" dirty="0" err="1" smtClean="0">
                <a:latin typeface="Tw Cen MT" pitchFamily="34" charset="0"/>
              </a:rPr>
              <a:t>historians</a:t>
            </a:r>
            <a:r>
              <a:rPr lang="es-NI" sz="3600" dirty="0" smtClean="0">
                <a:latin typeface="Tw Cen MT" pitchFamily="34" charset="0"/>
              </a:rPr>
              <a:t> </a:t>
            </a:r>
            <a:r>
              <a:rPr lang="es-NI" sz="3600" dirty="0" err="1" smtClean="0">
                <a:latin typeface="Tw Cen MT" pitchFamily="34" charset="0"/>
              </a:rPr>
              <a:t>quote</a:t>
            </a:r>
            <a:r>
              <a:rPr lang="es-NI" sz="3600" dirty="0" smtClean="0">
                <a:latin typeface="Tw Cen MT" pitchFamily="34" charset="0"/>
              </a:rPr>
              <a:t>                        270,000 </a:t>
            </a:r>
            <a:r>
              <a:rPr lang="es-NI" sz="3600" dirty="0" err="1" smtClean="0">
                <a:latin typeface="Tw Cen MT" pitchFamily="34" charset="0"/>
              </a:rPr>
              <a:t>Passover</a:t>
            </a:r>
            <a:r>
              <a:rPr lang="es-NI" sz="3600" dirty="0" smtClean="0">
                <a:latin typeface="Tw Cen MT" pitchFamily="34" charset="0"/>
              </a:rPr>
              <a:t> </a:t>
            </a:r>
            <a:r>
              <a:rPr lang="es-NI" sz="3600" dirty="0" err="1" smtClean="0">
                <a:latin typeface="Tw Cen MT" pitchFamily="34" charset="0"/>
              </a:rPr>
              <a:t>sacrifices</a:t>
            </a:r>
            <a:r>
              <a:rPr lang="es-NI" sz="3600" dirty="0" smtClean="0">
                <a:latin typeface="Tw Cen MT" pitchFamily="34" charset="0"/>
              </a:rPr>
              <a:t>/</a:t>
            </a:r>
            <a:r>
              <a:rPr lang="es-NI" sz="3600" dirty="0" err="1" smtClean="0">
                <a:latin typeface="Tw Cen MT" pitchFamily="34" charset="0"/>
              </a:rPr>
              <a:t>day</a:t>
            </a:r>
            <a:r>
              <a:rPr lang="es-NI" sz="3600" dirty="0" smtClean="0">
                <a:latin typeface="Tw Cen MT" pitchFamily="34" charset="0"/>
              </a:rPr>
              <a:t>.)</a:t>
            </a:r>
            <a:endParaRPr lang="en-US" sz="3600" dirty="0">
              <a:latin typeface="Tw Cen MT" pitchFamily="34" charset="0"/>
            </a:endParaRPr>
          </a:p>
        </p:txBody>
      </p:sp>
      <p:sp>
        <p:nvSpPr>
          <p:cNvPr id="8" name="Title 2"/>
          <p:cNvSpPr txBox="1">
            <a:spLocks/>
          </p:cNvSpPr>
          <p:nvPr/>
        </p:nvSpPr>
        <p:spPr>
          <a:xfrm>
            <a:off x="278384" y="1163994"/>
            <a:ext cx="859536" cy="6497735"/>
          </a:xfrm>
          <a:prstGeom prst="rect">
            <a:avLst/>
          </a:prstGeom>
        </p:spPr>
        <p:txBody>
          <a:bodyPr vert="wordArtVert" anchor="ctr">
            <a:noAutofit/>
            <a:scene3d>
              <a:camera prst="orthographicFront"/>
              <a:lightRig rig="threePt" dir="t"/>
            </a:scene3d>
            <a:sp3d extrusionH="57150">
              <a:bevelT w="82550" h="38100" prst="coolSlant"/>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2800" b="1" dirty="0" smtClean="0">
                <a:solidFill>
                  <a:srgbClr val="0070C0"/>
                </a:solidFill>
                <a:effectLst>
                  <a:glow rad="152400">
                    <a:schemeClr val="bg1">
                      <a:alpha val="89000"/>
                    </a:schemeClr>
                  </a:glow>
                  <a:outerShdw blurRad="50000" dist="30000" dir="5400000" algn="tl" rotWithShape="0">
                    <a:srgbClr val="000000">
                      <a:alpha val="30000"/>
                    </a:srgbClr>
                  </a:outerShdw>
                </a:effectLst>
              </a:rPr>
              <a:t>INFORMATION</a:t>
            </a:r>
            <a:endParaRPr lang="en-US" sz="2800" b="1" dirty="0">
              <a:solidFill>
                <a:srgbClr val="0070C0"/>
              </a:solidFill>
              <a:effectLst>
                <a:glow rad="152400">
                  <a:schemeClr val="bg1">
                    <a:alpha val="89000"/>
                  </a:schemeClr>
                </a:glow>
                <a:outerShdw blurRad="50000" dist="30000" dir="5400000" algn="tl" rotWithShape="0">
                  <a:srgbClr val="000000">
                    <a:alpha val="30000"/>
                  </a:srgbClr>
                </a:outerShdw>
              </a:effectLst>
            </a:endParaRPr>
          </a:p>
        </p:txBody>
      </p:sp>
      <p:pic>
        <p:nvPicPr>
          <p:cNvPr id="12" name="Picture 2" descr="C:\Users\Rae\Desktop\bunny trail wood plaque 400 ed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188" y="349809"/>
            <a:ext cx="1333096" cy="5399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0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3994" y="168500"/>
            <a:ext cx="9577735" cy="1143000"/>
          </a:xfrm>
        </p:spPr>
        <p:txBody>
          <a:bodyPr>
            <a:normAutofit/>
            <a:scene3d>
              <a:camera prst="orthographicFront"/>
              <a:lightRig rig="threePt" dir="t"/>
            </a:scene3d>
            <a:sp3d extrusionH="57150">
              <a:bevelT h="25400" prst="softRound"/>
            </a:sp3d>
          </a:bodyPr>
          <a:lstStyle/>
          <a:p>
            <a:r>
              <a:rPr lang="en-US" sz="3600" dirty="0" smtClean="0"/>
              <a:t>Recalling History for Canaan’s Passover</a:t>
            </a:r>
            <a:endParaRPr lang="en-US" sz="3600" dirty="0"/>
          </a:p>
        </p:txBody>
      </p:sp>
      <p:sp>
        <p:nvSpPr>
          <p:cNvPr id="3" name="Text Placeholder 2"/>
          <p:cNvSpPr>
            <a:spLocks noGrp="1"/>
          </p:cNvSpPr>
          <p:nvPr>
            <p:ph type="body" idx="1"/>
          </p:nvPr>
        </p:nvSpPr>
        <p:spPr>
          <a:xfrm>
            <a:off x="609600" y="1205392"/>
            <a:ext cx="10997682" cy="640080"/>
          </a:xfrm>
          <a:solidFill>
            <a:schemeClr val="accent4">
              <a:lumMod val="60000"/>
              <a:lumOff val="40000"/>
            </a:schemeClr>
          </a:solidFill>
          <a:scene3d>
            <a:camera prst="orthographicFront"/>
            <a:lightRig rig="threePt" dir="t"/>
          </a:scene3d>
          <a:sp3d>
            <a:bevelT w="152400" h="50800" prst="softRound"/>
          </a:sp3d>
        </p:spPr>
        <p:txBody>
          <a:bodyPr>
            <a:normAutofit fontScale="92500"/>
            <a:sp3d extrusionH="57150">
              <a:bevelT w="82550" h="38100" prst="coolSlant"/>
            </a:sp3d>
          </a:bodyPr>
          <a:lstStyle/>
          <a:p>
            <a:pPr algn="ctr"/>
            <a:r>
              <a:rPr lang="en-US" sz="2400" b="1" dirty="0">
                <a:solidFill>
                  <a:schemeClr val="accent4">
                    <a:lumMod val="50000"/>
                  </a:schemeClr>
                </a:solidFill>
                <a:latin typeface="+mj-lt"/>
              </a:rPr>
              <a:t>At this point in time the </a:t>
            </a:r>
            <a:r>
              <a:rPr lang="en-US" sz="2400" b="1" dirty="0" smtClean="0">
                <a:solidFill>
                  <a:schemeClr val="accent4">
                    <a:lumMod val="50000"/>
                  </a:schemeClr>
                </a:solidFill>
                <a:latin typeface="+mj-lt"/>
              </a:rPr>
              <a:t>Hebrews have much more freedom and protection.</a:t>
            </a:r>
            <a:endParaRPr lang="en-US" sz="2400" b="1" dirty="0">
              <a:solidFill>
                <a:schemeClr val="accent4">
                  <a:lumMod val="50000"/>
                </a:schemeClr>
              </a:solidFill>
              <a:latin typeface="+mj-lt"/>
            </a:endParaRPr>
          </a:p>
        </p:txBody>
      </p:sp>
      <p:sp>
        <p:nvSpPr>
          <p:cNvPr id="4" name="Content Placeholder 3"/>
          <p:cNvSpPr>
            <a:spLocks noGrp="1"/>
          </p:cNvSpPr>
          <p:nvPr>
            <p:ph sz="quarter" idx="2"/>
          </p:nvPr>
        </p:nvSpPr>
        <p:spPr>
          <a:xfrm>
            <a:off x="609601" y="1967752"/>
            <a:ext cx="5175380" cy="3546645"/>
          </a:xfrm>
          <a:ln>
            <a:noFill/>
          </a:ln>
        </p:spPr>
        <p:txBody>
          <a:bodyPr>
            <a:normAutofit fontScale="92500"/>
          </a:bodyPr>
          <a:lstStyle/>
          <a:p>
            <a:pPr marL="576072" indent="-457200">
              <a:buClr>
                <a:schemeClr val="tx2"/>
              </a:buClr>
              <a:buFont typeface="+mj-lt"/>
              <a:buAutoNum type="arabicParenR"/>
            </a:pPr>
            <a:r>
              <a:rPr lang="en-US" dirty="0">
                <a:solidFill>
                  <a:schemeClr val="accent4">
                    <a:lumMod val="50000"/>
                  </a:schemeClr>
                </a:solidFill>
              </a:rPr>
              <a:t>Once in the land of Canaan, the situation for offering the Passover lamb was not as serious.  </a:t>
            </a:r>
            <a:endParaRPr lang="en-US" dirty="0" smtClean="0">
              <a:solidFill>
                <a:schemeClr val="accent4">
                  <a:lumMod val="50000"/>
                </a:schemeClr>
              </a:solidFill>
            </a:endParaRPr>
          </a:p>
          <a:p>
            <a:pPr marL="576072" indent="-457200">
              <a:buClr>
                <a:schemeClr val="tx2"/>
              </a:buClr>
              <a:buFont typeface="+mj-lt"/>
              <a:buAutoNum type="arabicParenR"/>
            </a:pPr>
            <a:r>
              <a:rPr lang="en-US" dirty="0" smtClean="0">
                <a:solidFill>
                  <a:srgbClr val="002060"/>
                </a:solidFill>
              </a:rPr>
              <a:t>After </a:t>
            </a:r>
            <a:r>
              <a:rPr lang="en-US" dirty="0">
                <a:solidFill>
                  <a:srgbClr val="002060"/>
                </a:solidFill>
              </a:rPr>
              <a:t>Jericho’s demise, the people were required to attend Passover in Jerusalem</a:t>
            </a:r>
            <a:r>
              <a:rPr lang="en-US" dirty="0" smtClean="0">
                <a:solidFill>
                  <a:srgbClr val="002060"/>
                </a:solidFill>
              </a:rPr>
              <a:t>.  </a:t>
            </a:r>
            <a:r>
              <a:rPr lang="en-US" sz="1900" dirty="0" smtClean="0">
                <a:solidFill>
                  <a:srgbClr val="002060"/>
                </a:solidFill>
              </a:rPr>
              <a:t>(See Deut 16:11.)  </a:t>
            </a:r>
            <a:endParaRPr lang="en-US" dirty="0" smtClean="0">
              <a:solidFill>
                <a:srgbClr val="002060"/>
              </a:solidFill>
            </a:endParaRPr>
          </a:p>
          <a:p>
            <a:pPr marL="576072" indent="-457200">
              <a:buClr>
                <a:schemeClr val="tx2"/>
              </a:buClr>
              <a:buFont typeface="+mj-lt"/>
              <a:buAutoNum type="arabicParenR"/>
            </a:pPr>
            <a:r>
              <a:rPr lang="en-US" dirty="0" smtClean="0">
                <a:solidFill>
                  <a:srgbClr val="C00000"/>
                </a:solidFill>
              </a:rPr>
              <a:t>With </a:t>
            </a:r>
            <a:r>
              <a:rPr lang="en-US" dirty="0">
                <a:solidFill>
                  <a:srgbClr val="C00000"/>
                </a:solidFill>
              </a:rPr>
              <a:t>the large attendance, thousands of lambs/goats were killed on every Passover day.  </a:t>
            </a:r>
            <a:endParaRPr lang="en-US" dirty="0" smtClean="0">
              <a:solidFill>
                <a:srgbClr val="C00000"/>
              </a:solidFill>
            </a:endParaRPr>
          </a:p>
        </p:txBody>
      </p:sp>
      <p:sp>
        <p:nvSpPr>
          <p:cNvPr id="10" name="Content Placeholder 3"/>
          <p:cNvSpPr>
            <a:spLocks noGrp="1"/>
          </p:cNvSpPr>
          <p:nvPr>
            <p:ph sz="quarter" idx="2"/>
          </p:nvPr>
        </p:nvSpPr>
        <p:spPr>
          <a:xfrm>
            <a:off x="6316824" y="1980188"/>
            <a:ext cx="5442858" cy="3860780"/>
          </a:xfrm>
          <a:ln>
            <a:noFill/>
          </a:ln>
        </p:spPr>
        <p:txBody>
          <a:bodyPr>
            <a:normAutofit/>
          </a:bodyPr>
          <a:lstStyle/>
          <a:p>
            <a:pPr marL="576072" indent="-457200">
              <a:buClr>
                <a:schemeClr val="tx2"/>
              </a:buClr>
              <a:buFont typeface="+mj-lt"/>
              <a:buAutoNum type="arabicParenR" startAt="4"/>
            </a:pPr>
            <a:r>
              <a:rPr lang="en-US" sz="2200" dirty="0" smtClean="0">
                <a:solidFill>
                  <a:srgbClr val="002060"/>
                </a:solidFill>
              </a:rPr>
              <a:t>Josephus recorded these sacrifices were during </a:t>
            </a:r>
            <a:r>
              <a:rPr lang="en-US" sz="2200" dirty="0">
                <a:solidFill>
                  <a:srgbClr val="002060"/>
                </a:solidFill>
              </a:rPr>
              <a:t>the timeframe of </a:t>
            </a:r>
            <a:r>
              <a:rPr lang="en-US" sz="2200" dirty="0" smtClean="0">
                <a:solidFill>
                  <a:srgbClr val="002060"/>
                </a:solidFill>
              </a:rPr>
              <a:t>3 PM </a:t>
            </a:r>
            <a:br>
              <a:rPr lang="en-US" sz="2200" dirty="0" smtClean="0">
                <a:solidFill>
                  <a:srgbClr val="002060"/>
                </a:solidFill>
              </a:rPr>
            </a:br>
            <a:r>
              <a:rPr lang="en-US" sz="2200" dirty="0" smtClean="0">
                <a:solidFill>
                  <a:srgbClr val="002060"/>
                </a:solidFill>
              </a:rPr>
              <a:t>to 5 PM of the </a:t>
            </a:r>
            <a:r>
              <a:rPr lang="en-US" sz="2200" dirty="0">
                <a:solidFill>
                  <a:srgbClr val="002060"/>
                </a:solidFill>
              </a:rPr>
              <a:t>Day </a:t>
            </a:r>
            <a:r>
              <a:rPr lang="en-US" sz="2200" dirty="0" smtClean="0">
                <a:solidFill>
                  <a:srgbClr val="002060"/>
                </a:solidFill>
              </a:rPr>
              <a:t>Season.</a:t>
            </a:r>
          </a:p>
          <a:p>
            <a:pPr marL="576072" indent="-457200">
              <a:buClr>
                <a:schemeClr val="tx2"/>
              </a:buClr>
              <a:buFont typeface="+mj-lt"/>
              <a:buAutoNum type="arabicParenR" startAt="4"/>
            </a:pPr>
            <a:r>
              <a:rPr lang="en-US" sz="2200" dirty="0" smtClean="0">
                <a:solidFill>
                  <a:srgbClr val="96004B"/>
                </a:solidFill>
              </a:rPr>
              <a:t>“</a:t>
            </a:r>
            <a:r>
              <a:rPr lang="en-US" sz="2200" dirty="0">
                <a:solidFill>
                  <a:srgbClr val="96004B"/>
                </a:solidFill>
              </a:rPr>
              <a:t>between </a:t>
            </a:r>
            <a:r>
              <a:rPr lang="en-US" sz="2200" dirty="0" smtClean="0">
                <a:solidFill>
                  <a:srgbClr val="96004B"/>
                </a:solidFill>
              </a:rPr>
              <a:t>the two </a:t>
            </a:r>
            <a:r>
              <a:rPr lang="en-US" sz="2200" dirty="0">
                <a:solidFill>
                  <a:srgbClr val="96004B"/>
                </a:solidFill>
              </a:rPr>
              <a:t>twilight </a:t>
            </a:r>
            <a:r>
              <a:rPr lang="en-US" sz="2200" b="1" dirty="0" err="1" smtClean="0">
                <a:solidFill>
                  <a:srgbClr val="0070C0"/>
                </a:solidFill>
              </a:rPr>
              <a:t>mixing</a:t>
            </a:r>
            <a:r>
              <a:rPr lang="en-US" sz="2200" b="1" dirty="0" err="1" smtClean="0">
                <a:solidFill>
                  <a:srgbClr val="C00000"/>
                </a:solidFill>
              </a:rPr>
              <a:t>S</a:t>
            </a:r>
            <a:r>
              <a:rPr lang="en-US" sz="2200" dirty="0" smtClean="0">
                <a:solidFill>
                  <a:srgbClr val="96004B"/>
                </a:solidFill>
              </a:rPr>
              <a:t>” </a:t>
            </a:r>
            <a:r>
              <a:rPr lang="en-US" dirty="0" smtClean="0">
                <a:solidFill>
                  <a:srgbClr val="96004B"/>
                </a:solidFill>
              </a:rPr>
              <a:t/>
            </a:r>
            <a:br>
              <a:rPr lang="en-US" dirty="0" smtClean="0">
                <a:solidFill>
                  <a:srgbClr val="96004B"/>
                </a:solidFill>
              </a:rPr>
            </a:br>
            <a:r>
              <a:rPr lang="en-US" sz="1900" dirty="0" smtClean="0">
                <a:solidFill>
                  <a:srgbClr val="96004B"/>
                </a:solidFill>
              </a:rPr>
              <a:t>(</a:t>
            </a:r>
            <a:r>
              <a:rPr lang="en-US" sz="1900" dirty="0">
                <a:solidFill>
                  <a:srgbClr val="96004B"/>
                </a:solidFill>
              </a:rPr>
              <a:t>or “sunrise to sunset</a:t>
            </a:r>
            <a:r>
              <a:rPr lang="en-US" sz="1900" dirty="0" smtClean="0">
                <a:solidFill>
                  <a:srgbClr val="96004B"/>
                </a:solidFill>
              </a:rPr>
              <a:t>”)</a:t>
            </a:r>
            <a:r>
              <a:rPr lang="en-US" dirty="0" smtClean="0">
                <a:solidFill>
                  <a:srgbClr val="96004B"/>
                </a:solidFill>
              </a:rPr>
              <a:t> </a:t>
            </a:r>
            <a:r>
              <a:rPr lang="en-US" sz="2200" dirty="0" smtClean="0">
                <a:solidFill>
                  <a:srgbClr val="96004B"/>
                </a:solidFill>
              </a:rPr>
              <a:t>includes </a:t>
            </a:r>
            <a:r>
              <a:rPr lang="en-US" sz="2200" b="1" u="sng" dirty="0" smtClean="0">
                <a:solidFill>
                  <a:srgbClr val="96004B"/>
                </a:solidFill>
              </a:rPr>
              <a:t>more</a:t>
            </a:r>
            <a:r>
              <a:rPr lang="en-US" sz="2200" dirty="0" smtClean="0">
                <a:solidFill>
                  <a:srgbClr val="96004B"/>
                </a:solidFill>
              </a:rPr>
              <a:t> than 2 hours from 3 PM to 5 PM.  </a:t>
            </a:r>
          </a:p>
          <a:p>
            <a:pPr marL="576072" indent="-457200">
              <a:buClr>
                <a:schemeClr val="tx2"/>
              </a:buClr>
              <a:buFont typeface="+mj-lt"/>
              <a:buAutoNum type="arabicParenR" startAt="4"/>
            </a:pPr>
            <a:r>
              <a:rPr lang="en-US" sz="2200" dirty="0" smtClean="0">
                <a:solidFill>
                  <a:srgbClr val="014E52"/>
                </a:solidFill>
              </a:rPr>
              <a:t>The option </a:t>
            </a:r>
            <a:r>
              <a:rPr lang="en-US" sz="2200" dirty="0">
                <a:solidFill>
                  <a:srgbClr val="014E52"/>
                </a:solidFill>
              </a:rPr>
              <a:t>of “between the </a:t>
            </a:r>
            <a:r>
              <a:rPr lang="en-US" sz="2200" b="1" dirty="0" err="1">
                <a:solidFill>
                  <a:srgbClr val="0070C0"/>
                </a:solidFill>
              </a:rPr>
              <a:t>mixing</a:t>
            </a:r>
            <a:r>
              <a:rPr lang="en-US" sz="2200" b="1" dirty="0" err="1">
                <a:solidFill>
                  <a:srgbClr val="C00000"/>
                </a:solidFill>
              </a:rPr>
              <a:t>S</a:t>
            </a:r>
            <a:r>
              <a:rPr lang="en-US" sz="2200" dirty="0" smtClean="0">
                <a:solidFill>
                  <a:srgbClr val="014E52"/>
                </a:solidFill>
              </a:rPr>
              <a:t>”  </a:t>
            </a:r>
            <a:r>
              <a:rPr lang="en-US" sz="2200" dirty="0">
                <a:solidFill>
                  <a:srgbClr val="014E52"/>
                </a:solidFill>
              </a:rPr>
              <a:t>gives plenty of time for all the lambs to be </a:t>
            </a:r>
            <a:r>
              <a:rPr lang="en-US" sz="2200" dirty="0" smtClean="0">
                <a:solidFill>
                  <a:srgbClr val="014E52"/>
                </a:solidFill>
              </a:rPr>
              <a:t>sacrificed rather </a:t>
            </a:r>
            <a:r>
              <a:rPr lang="en-US" sz="2200" dirty="0">
                <a:solidFill>
                  <a:srgbClr val="014E52"/>
                </a:solidFill>
              </a:rPr>
              <a:t>than waiting for just a few moments of dusk twilight.  </a:t>
            </a:r>
          </a:p>
        </p:txBody>
      </p:sp>
      <p:sp>
        <p:nvSpPr>
          <p:cNvPr id="11" name="TextBox 29"/>
          <p:cNvSpPr txBox="1"/>
          <p:nvPr/>
        </p:nvSpPr>
        <p:spPr>
          <a:xfrm>
            <a:off x="1523368" y="5789991"/>
            <a:ext cx="9160180" cy="783193"/>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Yahuah facilitated this provision so the priests would have time to assist everyone with their own Passover lambs.</a:t>
            </a:r>
            <a:endParaRPr lang="en-US" sz="2000"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7" name="Picture 2" descr="C:\Users\Rae\Desktop\bunny trail wood plaque 400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61" y="235080"/>
            <a:ext cx="2048867" cy="8297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339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0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500"/>
                                        <p:tgtEl>
                                          <p:spTgt spid="4">
                                            <p:txEl>
                                              <p:pRg st="1" end="1"/>
                                            </p:txEl>
                                          </p:spTgt>
                                        </p:tgtEl>
                                      </p:cBhvr>
                                    </p:animEffect>
                                    <p:anim calcmode="lin" valueType="num">
                                      <p:cBhvr>
                                        <p:cTn id="14"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grpId="0" nodeType="afterEffect">
                                  <p:stCondLst>
                                    <p:cond delay="20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500"/>
                                        <p:tgtEl>
                                          <p:spTgt spid="4">
                                            <p:txEl>
                                              <p:pRg st="2" end="2"/>
                                            </p:txEl>
                                          </p:spTgt>
                                        </p:tgtEl>
                                      </p:cBhvr>
                                    </p:animEffect>
                                    <p:anim calcmode="lin" valueType="num">
                                      <p:cBhvr>
                                        <p:cTn id="20"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200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1500"/>
                                        <p:tgtEl>
                                          <p:spTgt spid="10">
                                            <p:txEl>
                                              <p:pRg st="1" end="1"/>
                                            </p:txEl>
                                          </p:spTgt>
                                        </p:tgtEl>
                                      </p:cBhvr>
                                    </p:animEffect>
                                    <p:anim calcmode="lin" valueType="num">
                                      <p:cBhvr>
                                        <p:cTn id="33" dur="1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4" dur="1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fade">
                                      <p:cBhvr>
                                        <p:cTn id="39" dur="1500"/>
                                        <p:tgtEl>
                                          <p:spTgt spid="10">
                                            <p:txEl>
                                              <p:pRg st="2" end="2"/>
                                            </p:txEl>
                                          </p:spTgt>
                                        </p:tgtEl>
                                      </p:cBhvr>
                                    </p:animEffect>
                                    <p:anim calcmode="lin" valueType="num">
                                      <p:cBhvr>
                                        <p:cTn id="40" dur="1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1" dur="1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barn(inVertical)">
                                      <p:cBhvr>
                                        <p:cTn id="46" dur="1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31365" y="3945098"/>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39318" y="3953471"/>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496910" y="4184387"/>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4" name="Straight Arrow Connector 3"/>
          <p:cNvCxnSpPr/>
          <p:nvPr/>
        </p:nvCxnSpPr>
        <p:spPr>
          <a:xfrm>
            <a:off x="6454679" y="3313659"/>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111108" y="3313659"/>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56828" y="4327119"/>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11282" y="4327119"/>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02768" y="4150971"/>
            <a:ext cx="322122" cy="826388"/>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16188" y="3920719"/>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1242" y="3910559"/>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735188" y="2952980"/>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56828" y="3778478"/>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835332" y="2963140"/>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66842" y="2496605"/>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267614" y="1426439"/>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475644" y="3634969"/>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59124" y="3919213"/>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11281" y="3778477"/>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03366" y="2496605"/>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477229" y="1435866"/>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1198144" y="852694"/>
            <a:ext cx="10820400" cy="165410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phrase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evening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b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allowed for the Passover sacrifices </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to be preformed during the full </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Light Season.</a:t>
            </a:r>
            <a:endParaRPr lang="en-US" sz="1600" dirty="0">
              <a:ln>
                <a:noFill/>
                <a:prstDash val="solid"/>
              </a:ln>
              <a:solidFill>
                <a:srgbClr val="00B050"/>
              </a:solidFill>
            </a:endParaRPr>
          </a:p>
        </p:txBody>
      </p:sp>
      <p:sp>
        <p:nvSpPr>
          <p:cNvPr id="35" name="Rectangle 34"/>
          <p:cNvSpPr/>
          <p:nvPr/>
        </p:nvSpPr>
        <p:spPr>
          <a:xfrm>
            <a:off x="2740632" y="4171743"/>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10514" y="3548428"/>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1387042" y="5646242"/>
            <a:ext cx="10347758" cy="783193"/>
          </a:xfrm>
          <a:prstGeom prst="roundRect">
            <a:avLst/>
          </a:prstGeom>
          <a:gradFill>
            <a:gsLst>
              <a:gs pos="0">
                <a:srgbClr val="4D0808"/>
              </a:gs>
              <a:gs pos="39000">
                <a:srgbClr val="96004B"/>
              </a:gs>
              <a:gs pos="54000">
                <a:schemeClr val="bg1"/>
              </a:gs>
              <a:gs pos="65000">
                <a:srgbClr val="6F3350"/>
              </a:gs>
              <a:gs pos="100000">
                <a:srgbClr val="6F3350"/>
              </a:gs>
            </a:gsLst>
            <a:lin ang="5400000" scaled="0"/>
          </a:gra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Question: Does Moses give permission for Passover sacrifices to be offered during the Light Season </a:t>
            </a:r>
            <a:r>
              <a:rPr lang="en-US" sz="2000" b="1" u="sng" spc="150" dirty="0" smtClean="0">
                <a:ln w="11430"/>
                <a:solidFill>
                  <a:srgbClr val="F8F8F8"/>
                </a:solidFill>
                <a:effectLst>
                  <a:outerShdw blurRad="25400" algn="tl" rotWithShape="0">
                    <a:srgbClr val="000000">
                      <a:alpha val="43000"/>
                    </a:srgbClr>
                  </a:outerShdw>
                </a:effectLst>
                <a:latin typeface="Comic Sans MS" pitchFamily="66" charset="0"/>
              </a:rPr>
              <a:t>before</a:t>
            </a: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 high noon?</a:t>
            </a:r>
            <a:endParaRPr lang="en-US" sz="2000" b="1" i="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7" name="Title 2"/>
          <p:cNvSpPr txBox="1">
            <a:spLocks/>
          </p:cNvSpPr>
          <p:nvPr/>
        </p:nvSpPr>
        <p:spPr>
          <a:xfrm>
            <a:off x="1198144" y="4329"/>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rgbClr val="C00000"/>
                </a:solidFill>
              </a:rPr>
              <a:t>Passover Sacrifices in Canaan </a:t>
            </a:r>
            <a:endParaRPr lang="en-US" b="1" dirty="0">
              <a:ln>
                <a:solidFill>
                  <a:srgbClr val="002060"/>
                </a:solidFill>
              </a:ln>
              <a:solidFill>
                <a:srgbClr val="C00000"/>
              </a:solidFill>
            </a:endParaRPr>
          </a:p>
        </p:txBody>
      </p:sp>
      <p:sp>
        <p:nvSpPr>
          <p:cNvPr id="29" name="Rectangle 28"/>
          <p:cNvSpPr/>
          <p:nvPr/>
        </p:nvSpPr>
        <p:spPr>
          <a:xfrm>
            <a:off x="28978" y="2296775"/>
            <a:ext cx="1358064" cy="219290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#7</a:t>
            </a:r>
          </a:p>
          <a:p>
            <a:pPr algn="ctr"/>
            <a: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Lev 23:5</a:t>
            </a:r>
            <a:br>
              <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rPr>
              <a:t>Command</a:t>
            </a:r>
            <a:endParaRPr lang="en-US" b="1" spc="50" dirty="0">
              <a:ln w="13500">
                <a:solidFill>
                  <a:schemeClr val="accent1">
                    <a:shade val="2500"/>
                    <a:alpha val="6500"/>
                  </a:schemeClr>
                </a:solidFill>
                <a:prstDash val="solid"/>
              </a:ln>
              <a:solidFill>
                <a:srgbClr val="0070C0">
                  <a:alpha val="95000"/>
                </a:srgbClr>
              </a:solidFill>
              <a:effectLst>
                <a:innerShdw blurRad="50900" dist="38500" dir="13500000">
                  <a:srgbClr val="000000">
                    <a:alpha val="60000"/>
                  </a:srgbClr>
                </a:innerShdw>
              </a:effectLst>
            </a:endParaRPr>
          </a:p>
          <a:p>
            <a:pPr algn="ctr"/>
            <a:endParaRPr lang="en-US" b="1" spc="50" dirty="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t>#8</a:t>
            </a:r>
          </a:p>
          <a:p>
            <a:pPr algn="ctr"/>
            <a:r>
              <a:rPr lang="en-US" b="1"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t>Num 9:3</a:t>
            </a:r>
            <a:br>
              <a:rPr lang="en-US" b="1"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br>
            <a:endParaRPr lang="en-US" sz="1050" b="1"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t>Canaan</a:t>
            </a:r>
            <a:endParaRPr lang="en-US" b="1" cap="none" spc="50" dirty="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p:txBody>
      </p:sp>
      <p:sp>
        <p:nvSpPr>
          <p:cNvPr id="38" name="TextBox 37"/>
          <p:cNvSpPr txBox="1"/>
          <p:nvPr/>
        </p:nvSpPr>
        <p:spPr>
          <a:xfrm>
            <a:off x="3356469" y="2619294"/>
            <a:ext cx="3023143" cy="1138773"/>
          </a:xfrm>
          <a:prstGeom prst="rect">
            <a:avLst/>
          </a:prstGeom>
          <a:noFill/>
        </p:spPr>
        <p:txBody>
          <a:bodyPr wrap="square" rtlCol="0">
            <a:spAutoFit/>
          </a:bodyPr>
          <a:lstStyle/>
          <a:p>
            <a:pPr algn="ctr"/>
            <a:r>
              <a:rPr lang="en-US" sz="1700" dirty="0" smtClean="0"/>
              <a:t>1. Up to [approx.] 270,000 </a:t>
            </a:r>
            <a:br>
              <a:rPr lang="en-US" sz="1700" dirty="0" smtClean="0"/>
            </a:br>
            <a:r>
              <a:rPr lang="en-US" sz="1700" dirty="0" smtClean="0"/>
              <a:t>Passover Sacrifices</a:t>
            </a:r>
            <a:br>
              <a:rPr lang="en-US" sz="1700" dirty="0" smtClean="0"/>
            </a:br>
            <a:r>
              <a:rPr lang="en-US" sz="1700" dirty="0" smtClean="0"/>
              <a:t>performed during</a:t>
            </a:r>
            <a:br>
              <a:rPr lang="en-US" sz="1700" dirty="0" smtClean="0"/>
            </a:br>
            <a:r>
              <a:rPr lang="en-US" sz="1700" dirty="0" smtClean="0"/>
              <a:t>the </a:t>
            </a:r>
            <a:r>
              <a:rPr lang="en-US" sz="1700" b="1" dirty="0" smtClean="0">
                <a:solidFill>
                  <a:srgbClr val="0070C0"/>
                </a:solidFill>
              </a:rPr>
              <a:t>Day Season.</a:t>
            </a:r>
            <a:endParaRPr lang="en-US" sz="1700" b="1" dirty="0">
              <a:solidFill>
                <a:srgbClr val="0070C0"/>
              </a:solidFill>
            </a:endParaRPr>
          </a:p>
        </p:txBody>
      </p:sp>
      <p:grpSp>
        <p:nvGrpSpPr>
          <p:cNvPr id="41" name="Group 40"/>
          <p:cNvGrpSpPr/>
          <p:nvPr/>
        </p:nvGrpSpPr>
        <p:grpSpPr>
          <a:xfrm>
            <a:off x="50014" y="5056697"/>
            <a:ext cx="1244428" cy="1397262"/>
            <a:chOff x="714375" y="3764051"/>
            <a:chExt cx="1244428" cy="1397262"/>
          </a:xfrm>
        </p:grpSpPr>
        <p:sp>
          <p:nvSpPr>
            <p:cNvPr id="42" name="Oval 41"/>
            <p:cNvSpPr/>
            <p:nvPr/>
          </p:nvSpPr>
          <p:spPr>
            <a:xfrm>
              <a:off x="727065" y="3764051"/>
              <a:ext cx="1231738" cy="123191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grpSp>
        <p:nvGrpSpPr>
          <p:cNvPr id="3" name="Group 2"/>
          <p:cNvGrpSpPr/>
          <p:nvPr/>
        </p:nvGrpSpPr>
        <p:grpSpPr>
          <a:xfrm>
            <a:off x="8774175" y="6049134"/>
            <a:ext cx="3271520" cy="655319"/>
            <a:chOff x="8646950" y="6049134"/>
            <a:chExt cx="4335548" cy="655319"/>
          </a:xfrm>
        </p:grpSpPr>
        <p:pic>
          <p:nvPicPr>
            <p:cNvPr id="46" name="Picture 2" descr="C:\Users\Rae\Desktop\banner 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950" y="6049134"/>
              <a:ext cx="4335548" cy="65531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47" name="Rectangle 46"/>
            <p:cNvSpPr/>
            <p:nvPr/>
          </p:nvSpPr>
          <p:spPr>
            <a:xfrm>
              <a:off x="8887681" y="6060537"/>
              <a:ext cx="3575730" cy="584775"/>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We shall see!</a:t>
              </a:r>
              <a:endParaRPr lang="en-US" sz="3200" b="1" cap="none" spc="0" dirty="0">
                <a:ln w="50800"/>
                <a:solidFill>
                  <a:srgbClr val="002060"/>
                </a:solidFill>
                <a:effectLst>
                  <a:glow rad="127000">
                    <a:schemeClr val="accent2">
                      <a:lumMod val="20000"/>
                      <a:lumOff val="80000"/>
                      <a:alpha val="93000"/>
                    </a:schemeClr>
                  </a:glow>
                </a:effectLst>
                <a:latin typeface="MV Boli" pitchFamily="2" charset="0"/>
                <a:cs typeface="MV Boli" pitchFamily="2" charset="0"/>
              </a:endParaRPr>
            </a:p>
          </p:txBody>
        </p:sp>
      </p:grpSp>
      <p:sp>
        <p:nvSpPr>
          <p:cNvPr id="40" name="Slide Number Placeholder 1"/>
          <p:cNvSpPr txBox="1">
            <a:spLocks/>
          </p:cNvSpPr>
          <p:nvPr/>
        </p:nvSpPr>
        <p:spPr>
          <a:xfrm>
            <a:off x="11551920" y="6569803"/>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87</a:t>
            </a:fld>
            <a:endParaRPr lang="en-US" dirty="0"/>
          </a:p>
        </p:txBody>
      </p:sp>
    </p:spTree>
    <p:extLst>
      <p:ext uri="{BB962C8B-B14F-4D97-AF65-F5344CB8AC3E}">
        <p14:creationId xmlns:p14="http://schemas.microsoft.com/office/powerpoint/2010/main" val="1022200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1000"/>
                                        <p:tgtEl>
                                          <p:spTgt spid="17"/>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2000"/>
                                        <p:tgtEl>
                                          <p:spTgt spid="27"/>
                                        </p:tgtEl>
                                      </p:cBhvr>
                                    </p:animEffect>
                                  </p:childTnLst>
                                </p:cTn>
                              </p:par>
                            </p:childTnLst>
                          </p:cTn>
                        </p:par>
                        <p:par>
                          <p:cTn id="18" fill="hold">
                            <p:stCondLst>
                              <p:cond delay="4000"/>
                            </p:stCondLst>
                            <p:childTnLst>
                              <p:par>
                                <p:cTn id="19" presetID="22" presetClass="entr" presetSubtype="1" fill="hold" grpId="0" nodeType="afterEffect">
                                  <p:stCondLst>
                                    <p:cond delay="100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20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up)">
                                      <p:cBhvr>
                                        <p:cTn id="26" dur="1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6">
                                            <p:txEl>
                                              <p:pRg st="0" end="0"/>
                                            </p:txEl>
                                          </p:spTgt>
                                        </p:tgtEl>
                                        <p:attrNameLst>
                                          <p:attrName>style.visibility</p:attrName>
                                        </p:attrNameLst>
                                      </p:cBhvr>
                                      <p:to>
                                        <p:strVal val="visible"/>
                                      </p:to>
                                    </p:set>
                                    <p:animEffect transition="in" filter="wipe(left)">
                                      <p:cBhvr>
                                        <p:cTn id="31" dur="2000"/>
                                        <p:tgtEl>
                                          <p:spTgt spid="3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7" grpId="0" animBg="1"/>
      <p:bldP spid="17" grpId="0" animBg="1"/>
      <p:bldP spid="38"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31365" y="3945098"/>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39318" y="3953471"/>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496910" y="4184387"/>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5" name="Straight Arrow Connector 4"/>
          <p:cNvCxnSpPr/>
          <p:nvPr/>
        </p:nvCxnSpPr>
        <p:spPr>
          <a:xfrm flipH="1">
            <a:off x="3111108" y="3313659"/>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56828" y="4327119"/>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11282" y="4327119"/>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cxnSp>
        <p:nvCxnSpPr>
          <p:cNvPr id="12" name="Straight Connector 11"/>
          <p:cNvCxnSpPr/>
          <p:nvPr/>
        </p:nvCxnSpPr>
        <p:spPr>
          <a:xfrm>
            <a:off x="3116188" y="3920719"/>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1242" y="3910559"/>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128738" y="3184480"/>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56828" y="3778478"/>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418632" y="3194640"/>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flipH="1">
            <a:off x="10475644" y="2506799"/>
            <a:ext cx="607127" cy="1128170"/>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897674" y="1340714"/>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475644" y="3634969"/>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59124" y="3919213"/>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11281" y="3778477"/>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a:off x="2060529" y="2483715"/>
            <a:ext cx="642837" cy="106471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itle 2"/>
          <p:cNvSpPr txBox="1">
            <a:spLocks/>
          </p:cNvSpPr>
          <p:nvPr/>
        </p:nvSpPr>
        <p:spPr>
          <a:xfrm>
            <a:off x="1198144" y="852694"/>
            <a:ext cx="10820400" cy="165410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King Josiah’s 41,400 Passover sacrifices were preformed </a:t>
            </a:r>
            <a:r>
              <a:rPr lang="en-US" sz="2400" dirty="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during the </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Light Season up to the night [H3915].  </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phrase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evening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b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2400" u="sng" dirty="0"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does</a:t>
            </a:r>
            <a:r>
              <a:rPr lang="en-US" sz="2400" dirty="0"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 </a:t>
            </a:r>
            <a:r>
              <a:rPr lang="en-US" sz="2400" u="sng" dirty="0"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not</a:t>
            </a:r>
            <a:r>
              <a:rPr lang="en-US" sz="2400" dirty="0"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 </a:t>
            </a:r>
            <a:r>
              <a:rPr lang="en-US" sz="2400" u="sng" dirty="0"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apply</a:t>
            </a:r>
            <a:r>
              <a:rPr lang="en-US" sz="2400" dirty="0"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 </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for the dusk twilight time. </a:t>
            </a:r>
            <a:endParaRPr lang="en-US" sz="1600" dirty="0">
              <a:ln>
                <a:noFill/>
                <a:prstDash val="solid"/>
              </a:ln>
              <a:solidFill>
                <a:srgbClr val="00B050"/>
              </a:solidFill>
            </a:endParaRPr>
          </a:p>
        </p:txBody>
      </p:sp>
      <p:sp>
        <p:nvSpPr>
          <p:cNvPr id="35" name="Rectangle 34"/>
          <p:cNvSpPr/>
          <p:nvPr/>
        </p:nvSpPr>
        <p:spPr>
          <a:xfrm>
            <a:off x="2740632" y="4171743"/>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10514" y="3548428"/>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2"/>
          <p:cNvSpPr txBox="1">
            <a:spLocks/>
          </p:cNvSpPr>
          <p:nvPr/>
        </p:nvSpPr>
        <p:spPr>
          <a:xfrm>
            <a:off x="1198144" y="4329"/>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rgbClr val="C00000"/>
                </a:solidFill>
              </a:rPr>
              <a:t>King Josiah’s Passover in Jerusalem </a:t>
            </a:r>
            <a:endParaRPr lang="en-US" b="1" dirty="0">
              <a:ln>
                <a:solidFill>
                  <a:srgbClr val="002060"/>
                </a:solidFill>
              </a:ln>
              <a:solidFill>
                <a:srgbClr val="C00000"/>
              </a:solidFill>
            </a:endParaRPr>
          </a:p>
        </p:txBody>
      </p:sp>
      <p:sp>
        <p:nvSpPr>
          <p:cNvPr id="40" name="Slide Number Placeholder 1"/>
          <p:cNvSpPr txBox="1">
            <a:spLocks/>
          </p:cNvSpPr>
          <p:nvPr/>
        </p:nvSpPr>
        <p:spPr>
          <a:xfrm>
            <a:off x="11086006" y="6599895"/>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88</a:t>
            </a:fld>
            <a:endParaRPr lang="en-US" dirty="0"/>
          </a:p>
        </p:txBody>
      </p:sp>
      <p:grpSp>
        <p:nvGrpSpPr>
          <p:cNvPr id="41" name="Group 40"/>
          <p:cNvGrpSpPr/>
          <p:nvPr/>
        </p:nvGrpSpPr>
        <p:grpSpPr>
          <a:xfrm>
            <a:off x="50014" y="5056697"/>
            <a:ext cx="1244428" cy="1397262"/>
            <a:chOff x="714375" y="3764051"/>
            <a:chExt cx="1244428" cy="1397262"/>
          </a:xfrm>
        </p:grpSpPr>
        <p:sp>
          <p:nvSpPr>
            <p:cNvPr id="42" name="Oval 41"/>
            <p:cNvSpPr/>
            <p:nvPr/>
          </p:nvSpPr>
          <p:spPr>
            <a:xfrm>
              <a:off x="727065" y="3764051"/>
              <a:ext cx="1231738" cy="123191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pic>
        <p:nvPicPr>
          <p:cNvPr id="1026" name="Picture 2" descr="F:\Art on Desktop - 1\Bible Characters\josiah king pictur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4" y="1513399"/>
            <a:ext cx="1822298" cy="25694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041389" y="2426931"/>
            <a:ext cx="5291763" cy="1092607"/>
          </a:xfrm>
          <a:prstGeom prst="rect">
            <a:avLst/>
          </a:prstGeom>
          <a:noFill/>
        </p:spPr>
        <p:txBody>
          <a:bodyPr wrap="square" rtlCol="0">
            <a:spAutoFit/>
          </a:bodyPr>
          <a:lstStyle/>
          <a:p>
            <a:pPr algn="ctr"/>
            <a:r>
              <a:rPr lang="en-US" sz="1600" b="1" spc="300" dirty="0" smtClean="0">
                <a:solidFill>
                  <a:schemeClr val="accent5">
                    <a:lumMod val="20000"/>
                    <a:lumOff val="80000"/>
                  </a:schemeClr>
                </a:solidFill>
                <a:effectLst>
                  <a:glow rad="215900">
                    <a:srgbClr val="002060">
                      <a:alpha val="85000"/>
                    </a:srgbClr>
                  </a:glow>
                </a:effectLst>
                <a:latin typeface="Comic Sans MS" pitchFamily="66" charset="0"/>
              </a:rPr>
              <a:t>The ONLY allowed placement </a:t>
            </a:r>
            <a:br>
              <a:rPr lang="en-US" sz="1600" b="1" spc="300" dirty="0" smtClean="0">
                <a:solidFill>
                  <a:schemeClr val="accent5">
                    <a:lumMod val="20000"/>
                    <a:lumOff val="80000"/>
                  </a:schemeClr>
                </a:solidFill>
                <a:effectLst>
                  <a:glow rad="215900">
                    <a:srgbClr val="002060">
                      <a:alpha val="85000"/>
                    </a:srgbClr>
                  </a:glow>
                </a:effectLst>
                <a:latin typeface="Comic Sans MS" pitchFamily="66" charset="0"/>
              </a:rPr>
            </a:br>
            <a:r>
              <a:rPr lang="en-US" sz="1600" b="1" spc="300" dirty="0" smtClean="0">
                <a:solidFill>
                  <a:schemeClr val="accent5">
                    <a:lumMod val="20000"/>
                    <a:lumOff val="80000"/>
                  </a:schemeClr>
                </a:solidFill>
                <a:effectLst>
                  <a:glow rad="215900">
                    <a:srgbClr val="002060">
                      <a:alpha val="85000"/>
                    </a:srgbClr>
                  </a:glow>
                </a:effectLst>
                <a:latin typeface="Comic Sans MS" pitchFamily="66" charset="0"/>
              </a:rPr>
              <a:t>for &lt;night/H3915&gt; begins with</a:t>
            </a:r>
            <a:br>
              <a:rPr lang="en-US" sz="1600" b="1" spc="300" dirty="0" smtClean="0">
                <a:solidFill>
                  <a:schemeClr val="accent5">
                    <a:lumMod val="20000"/>
                    <a:lumOff val="80000"/>
                  </a:schemeClr>
                </a:solidFill>
                <a:effectLst>
                  <a:glow rad="215900">
                    <a:srgbClr val="002060">
                      <a:alpha val="85000"/>
                    </a:srgbClr>
                  </a:glow>
                </a:effectLst>
                <a:latin typeface="Comic Sans MS" pitchFamily="66" charset="0"/>
              </a:rPr>
            </a:br>
            <a:r>
              <a:rPr lang="en-US" sz="1600" b="1" spc="300" dirty="0" smtClean="0">
                <a:solidFill>
                  <a:schemeClr val="accent5">
                    <a:lumMod val="20000"/>
                    <a:lumOff val="80000"/>
                  </a:schemeClr>
                </a:solidFill>
                <a:effectLst>
                  <a:glow rad="215900">
                    <a:srgbClr val="002060">
                      <a:alpha val="85000"/>
                    </a:srgbClr>
                  </a:glow>
                </a:effectLst>
                <a:latin typeface="Comic Sans MS" pitchFamily="66" charset="0"/>
              </a:rPr>
              <a:t>the darkest part of DUSK, </a:t>
            </a:r>
            <a:br>
              <a:rPr lang="en-US" sz="1600" b="1" spc="300" dirty="0" smtClean="0">
                <a:solidFill>
                  <a:schemeClr val="accent5">
                    <a:lumMod val="20000"/>
                    <a:lumOff val="80000"/>
                  </a:schemeClr>
                </a:solidFill>
                <a:effectLst>
                  <a:glow rad="215900">
                    <a:srgbClr val="002060">
                      <a:alpha val="85000"/>
                    </a:srgbClr>
                  </a:glow>
                </a:effectLst>
                <a:latin typeface="Comic Sans MS" pitchFamily="66" charset="0"/>
              </a:rPr>
            </a:br>
            <a:r>
              <a:rPr lang="en-US" sz="1600" b="1" spc="300" dirty="0" smtClean="0">
                <a:solidFill>
                  <a:schemeClr val="accent5">
                    <a:lumMod val="20000"/>
                    <a:lumOff val="80000"/>
                  </a:schemeClr>
                </a:solidFill>
                <a:effectLst>
                  <a:glow rad="215900">
                    <a:srgbClr val="002060">
                      <a:alpha val="85000"/>
                    </a:srgbClr>
                  </a:glow>
                </a:effectLst>
                <a:latin typeface="Comic Sans MS" pitchFamily="66" charset="0"/>
              </a:rPr>
              <a:t>ushering in &lt;layil&gt; night</a:t>
            </a:r>
            <a:r>
              <a:rPr lang="en-US" sz="1700" b="1" spc="300" dirty="0" smtClean="0">
                <a:solidFill>
                  <a:schemeClr val="accent5">
                    <a:lumMod val="20000"/>
                    <a:lumOff val="80000"/>
                  </a:schemeClr>
                </a:solidFill>
                <a:effectLst>
                  <a:glow rad="215900">
                    <a:srgbClr val="002060">
                      <a:alpha val="85000"/>
                    </a:srgbClr>
                  </a:glow>
                </a:effectLst>
                <a:latin typeface="Comic Sans MS" pitchFamily="66" charset="0"/>
              </a:rPr>
              <a:t>.</a:t>
            </a:r>
            <a:endParaRPr lang="en-US" sz="1700" b="1" spc="300" dirty="0">
              <a:solidFill>
                <a:schemeClr val="accent5">
                  <a:lumMod val="20000"/>
                  <a:lumOff val="80000"/>
                </a:schemeClr>
              </a:solidFill>
              <a:effectLst>
                <a:glow rad="215900">
                  <a:srgbClr val="002060">
                    <a:alpha val="85000"/>
                  </a:srgbClr>
                </a:glow>
              </a:effectLst>
              <a:latin typeface="Comic Sans MS" pitchFamily="66" charset="0"/>
            </a:endParaRPr>
          </a:p>
        </p:txBody>
      </p:sp>
      <p:sp>
        <p:nvSpPr>
          <p:cNvPr id="45" name="Rectangle 44"/>
          <p:cNvSpPr/>
          <p:nvPr/>
        </p:nvSpPr>
        <p:spPr>
          <a:xfrm>
            <a:off x="6589160" y="3497671"/>
            <a:ext cx="322122" cy="2222610"/>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46" name="Rectangle 45"/>
          <p:cNvSpPr/>
          <p:nvPr/>
        </p:nvSpPr>
        <p:spPr>
          <a:xfrm>
            <a:off x="6501362" y="3426942"/>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cxnSp>
        <p:nvCxnSpPr>
          <p:cNvPr id="47" name="Straight Arrow Connector 46"/>
          <p:cNvCxnSpPr/>
          <p:nvPr/>
        </p:nvCxnSpPr>
        <p:spPr>
          <a:xfrm flipH="1">
            <a:off x="6932231" y="3539858"/>
            <a:ext cx="2059369" cy="300889"/>
          </a:xfrm>
          <a:prstGeom prst="straightConnector1">
            <a:avLst/>
          </a:prstGeom>
          <a:ln w="38100">
            <a:solidFill>
              <a:schemeClr val="accent5">
                <a:lumMod val="20000"/>
                <a:lumOff val="80000"/>
              </a:schemeClr>
            </a:solidFill>
            <a:prstDash val="dash"/>
            <a:headEnd type="oval" w="med" len="med"/>
            <a:tailEnd type="triangle" w="med" len="med"/>
          </a:ln>
          <a:effectLst>
            <a:glow rad="76200">
              <a:srgbClr val="002060">
                <a:alpha val="93000"/>
              </a:srgb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877649" y="1350141"/>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6" name="TextBox 29"/>
          <p:cNvSpPr txBox="1"/>
          <p:nvPr/>
        </p:nvSpPr>
        <p:spPr>
          <a:xfrm>
            <a:off x="1713053" y="5646242"/>
            <a:ext cx="10010206" cy="919401"/>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2 </a:t>
            </a:r>
            <a:r>
              <a:rPr lang="en-US" sz="2400" b="1" spc="150" dirty="0">
                <a:ln w="11430"/>
                <a:solidFill>
                  <a:srgbClr val="F8F8F8"/>
                </a:solidFill>
                <a:effectLst>
                  <a:outerShdw blurRad="25400" algn="tl" rotWithShape="0">
                    <a:srgbClr val="000000">
                      <a:alpha val="43000"/>
                    </a:srgbClr>
                  </a:outerShdw>
                </a:effectLst>
                <a:latin typeface="Comic Sans MS" pitchFamily="66" charset="0"/>
              </a:rPr>
              <a:t>Chron </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35:14 … the </a:t>
            </a:r>
            <a:r>
              <a:rPr lang="en-US" sz="2400" b="1" spc="150" dirty="0">
                <a:ln w="11430"/>
                <a:solidFill>
                  <a:srgbClr val="F8F8F8"/>
                </a:solidFill>
                <a:effectLst>
                  <a:outerShdw blurRad="25400" algn="tl" rotWithShape="0">
                    <a:srgbClr val="000000">
                      <a:alpha val="43000"/>
                    </a:srgbClr>
                  </a:outerShdw>
                </a:effectLst>
                <a:latin typeface="Comic Sans MS" pitchFamily="66" charset="0"/>
              </a:rPr>
              <a:t>sons of Aaron, were busy in offering burnt offerings and fat </a:t>
            </a:r>
            <a:r>
              <a:rPr lang="en-US" sz="2400" b="1" u="sng" spc="150" dirty="0">
                <a:ln w="11430"/>
                <a:solidFill>
                  <a:srgbClr val="F8F8F8"/>
                </a:solidFill>
                <a:effectLst>
                  <a:outerShdw blurRad="25400" algn="tl" rotWithShape="0">
                    <a:srgbClr val="000000">
                      <a:alpha val="43000"/>
                    </a:srgbClr>
                  </a:outerShdw>
                </a:effectLst>
                <a:latin typeface="Comic Sans MS" pitchFamily="66" charset="0"/>
              </a:rPr>
              <a:t>until</a:t>
            </a:r>
            <a:r>
              <a:rPr lang="en-US" sz="2400" b="1" spc="150" dirty="0">
                <a:ln w="11430"/>
                <a:solidFill>
                  <a:srgbClr val="F8F8F8"/>
                </a:solidFill>
                <a:effectLst>
                  <a:outerShdw blurRad="25400" algn="tl" rotWithShape="0">
                    <a:srgbClr val="000000">
                      <a:alpha val="43000"/>
                    </a:srgbClr>
                  </a:outerShdw>
                </a:effectLst>
                <a:latin typeface="Comic Sans MS" pitchFamily="66" charset="0"/>
              </a:rPr>
              <a:t> </a:t>
            </a:r>
            <a:r>
              <a:rPr lang="en-US" sz="2400" b="1" u="sng" spc="150" dirty="0" smtClean="0">
                <a:ln w="11430"/>
                <a:solidFill>
                  <a:srgbClr val="F8F8F8"/>
                </a:solidFill>
                <a:effectLst>
                  <a:outerShdw blurRad="25400" algn="tl" rotWithShape="0">
                    <a:srgbClr val="000000">
                      <a:alpha val="43000"/>
                    </a:srgbClr>
                  </a:outerShdw>
                </a:effectLst>
                <a:latin typeface="Comic Sans MS" pitchFamily="66" charset="0"/>
              </a:rPr>
              <a:t>night</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[layil]</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 </a:t>
            </a:r>
            <a:r>
              <a:rPr lang="en-US" sz="1400" b="1" i="1" spc="150" dirty="0" smtClean="0">
                <a:ln w="11430"/>
                <a:solidFill>
                  <a:srgbClr val="F8F8F8"/>
                </a:solidFill>
                <a:effectLst>
                  <a:outerShdw blurRad="25400" algn="tl" rotWithShape="0">
                    <a:srgbClr val="000000">
                      <a:alpha val="43000"/>
                    </a:srgbClr>
                  </a:outerShdw>
                </a:effectLst>
                <a:latin typeface="Comic Sans MS" pitchFamily="66" charset="0"/>
              </a:rPr>
              <a:t>NKJV</a:t>
            </a:r>
            <a:endParaRPr lang="en-US" sz="2400" b="1" i="1" spc="150" dirty="0">
              <a:ln w="11430"/>
              <a:solidFill>
                <a:srgbClr val="F8F8F8"/>
              </a:solidFill>
              <a:effectLst>
                <a:outerShdw blurRad="25400" algn="tl" rotWithShape="0">
                  <a:srgbClr val="000000">
                    <a:alpha val="43000"/>
                  </a:srgbClr>
                </a:outerShdw>
              </a:effectLst>
              <a:latin typeface="Comic Sans MS" pitchFamily="66" charset="0"/>
            </a:endParaRPr>
          </a:p>
        </p:txBody>
      </p:sp>
      <p:cxnSp>
        <p:nvCxnSpPr>
          <p:cNvPr id="4" name="Straight Arrow Connector 3"/>
          <p:cNvCxnSpPr/>
          <p:nvPr/>
        </p:nvCxnSpPr>
        <p:spPr>
          <a:xfrm>
            <a:off x="6454679" y="3313659"/>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144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left)">
                                      <p:cBhvr>
                                        <p:cTn id="7" dur="20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up)">
                                      <p:cBhvr>
                                        <p:cTn id="18" dur="20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4144" y="22701"/>
            <a:ext cx="9997440" cy="1143000"/>
          </a:xfrm>
        </p:spPr>
        <p:txBody>
          <a:bodyPr>
            <a:scene3d>
              <a:camera prst="orthographicFront"/>
              <a:lightRig rig="threePt" dir="t"/>
            </a:scene3d>
            <a:sp3d extrusionH="57150">
              <a:bevelT h="25400" prst="softRound"/>
            </a:sp3d>
          </a:bodyPr>
          <a:lstStyle/>
          <a:p>
            <a:r>
              <a:rPr lang="en-US" dirty="0">
                <a:solidFill>
                  <a:srgbClr val="6F3350"/>
                </a:solidFill>
              </a:rPr>
              <a:t>D</a:t>
            </a:r>
            <a:r>
              <a:rPr lang="en-US" dirty="0" smtClean="0">
                <a:solidFill>
                  <a:srgbClr val="6F3350"/>
                </a:solidFill>
              </a:rPr>
              <a:t>)  Partaking of the Passover Lamb</a:t>
            </a:r>
            <a:endParaRPr lang="en-US" dirty="0">
              <a:solidFill>
                <a:srgbClr val="6F3350"/>
              </a:solidFill>
            </a:endParaRPr>
          </a:p>
        </p:txBody>
      </p:sp>
      <p:sp>
        <p:nvSpPr>
          <p:cNvPr id="4" name="Content Placeholder 3"/>
          <p:cNvSpPr>
            <a:spLocks noGrp="1"/>
          </p:cNvSpPr>
          <p:nvPr>
            <p:ph idx="1"/>
          </p:nvPr>
        </p:nvSpPr>
        <p:spPr>
          <a:xfrm>
            <a:off x="1548882" y="993891"/>
            <a:ext cx="5094986" cy="1031676"/>
          </a:xfrm>
        </p:spPr>
        <p:txBody>
          <a:bodyPr>
            <a:normAutofit/>
          </a:bodyPr>
          <a:lstStyle/>
          <a:p>
            <a:pPr marL="82296" indent="0">
              <a:buNone/>
            </a:pPr>
            <a:r>
              <a:rPr lang="en-US" sz="2000" dirty="0" smtClean="0">
                <a:latin typeface="Comic Sans MS" pitchFamily="66" charset="0"/>
              </a:rPr>
              <a:t>Both </a:t>
            </a:r>
            <a:r>
              <a:rPr lang="en-US" sz="2000" b="1" dirty="0" smtClean="0">
                <a:solidFill>
                  <a:schemeClr val="accent6"/>
                </a:solidFill>
                <a:latin typeface="Comic Sans MS" pitchFamily="66" charset="0"/>
              </a:rPr>
              <a:t>Num 9:5 &amp; 11 </a:t>
            </a:r>
            <a:r>
              <a:rPr lang="en-US" sz="2000" dirty="0" smtClean="0">
                <a:latin typeface="Comic Sans MS" pitchFamily="66" charset="0"/>
              </a:rPr>
              <a:t>address partaking of the Passover lamb – always eaten during the Night Season</a:t>
            </a:r>
            <a:r>
              <a:rPr lang="en-US" sz="1800" i="1" dirty="0" smtClean="0">
                <a:latin typeface="Comic Sans MS" pitchFamily="66" charset="0"/>
              </a:rPr>
              <a:t>. </a:t>
            </a:r>
          </a:p>
        </p:txBody>
      </p:sp>
      <p:sp>
        <p:nvSpPr>
          <p:cNvPr id="5" name="Rectangle 4"/>
          <p:cNvSpPr/>
          <p:nvPr/>
        </p:nvSpPr>
        <p:spPr>
          <a:xfrm>
            <a:off x="70597" y="2296775"/>
            <a:ext cx="1312154" cy="2639184"/>
          </a:xfrm>
          <a:prstGeom prst="rect">
            <a:avLst/>
          </a:prstGeom>
          <a:noFill/>
        </p:spPr>
        <p:txBody>
          <a:bodyPr wrap="none" lIns="91440" tIns="45720" rIns="91440" bIns="45720">
            <a:spAutoFit/>
          </a:bodyPr>
          <a:lstStyle/>
          <a:p>
            <a:pPr algn="ctr"/>
            <a:endPar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#9</a:t>
            </a:r>
          </a:p>
          <a:p>
            <a:pPr algn="ctr"/>
            <a:r>
              <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9:5</a:t>
            </a:r>
          </a:p>
          <a:p>
            <a:pPr algn="ctr"/>
            <a:endParaRPr lang="en-US" sz="1050"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1</a:t>
            </a:r>
            <a:r>
              <a:rPr lang="en-US" b="1" spc="50" baseline="3000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st</a:t>
            </a:r>
            <a:r>
              <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Month</a:t>
            </a:r>
          </a:p>
          <a:p>
            <a:pPr algn="ctr"/>
            <a:endPar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#10</a:t>
            </a:r>
          </a:p>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9:11</a:t>
            </a:r>
          </a:p>
          <a:p>
            <a:pPr algn="ctr"/>
            <a:endParaRPr lang="en-US" sz="1050"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2</a:t>
            </a:r>
            <a:r>
              <a:rPr lang="en-US" b="1" cap="none" spc="50" baseline="3000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nd</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Month</a:t>
            </a:r>
            <a:endParaRPr lang="en-US" b="1" cap="none"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8282" y="1071812"/>
            <a:ext cx="5143500" cy="2522220"/>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990167" y="2771231"/>
            <a:ext cx="1619121"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96731" y="3824867"/>
            <a:ext cx="7385051" cy="247399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4732160" y="4598927"/>
            <a:ext cx="1701970"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Box 29"/>
          <p:cNvSpPr txBox="1"/>
          <p:nvPr/>
        </p:nvSpPr>
        <p:spPr>
          <a:xfrm>
            <a:off x="2092836" y="7000547"/>
            <a:ext cx="8388455" cy="510778"/>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The context has no mention of day-start.</a:t>
            </a:r>
            <a:endParaRPr lang="en-US" sz="24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2" name="TextBox 11"/>
          <p:cNvSpPr txBox="1"/>
          <p:nvPr/>
        </p:nvSpPr>
        <p:spPr>
          <a:xfrm>
            <a:off x="1792148" y="2086799"/>
            <a:ext cx="4585505" cy="1477328"/>
          </a:xfrm>
          <a:prstGeom prst="rect">
            <a:avLst/>
          </a:prstGeom>
          <a:solidFill>
            <a:schemeClr val="accent6">
              <a:lumMod val="20000"/>
              <a:lumOff val="80000"/>
            </a:schemeClr>
          </a:solidFill>
          <a:ln w="57150">
            <a:solidFill>
              <a:schemeClr val="accent6"/>
            </a:solidFill>
          </a:ln>
          <a:scene3d>
            <a:camera prst="orthographicFront"/>
            <a:lightRig rig="threePt" dir="t"/>
          </a:scene3d>
          <a:sp3d>
            <a:bevelT w="152400" h="50800" prst="softRound"/>
          </a:sp3d>
        </p:spPr>
        <p:txBody>
          <a:bodyPr wrap="square" rtlCol="0">
            <a:spAutoFit/>
            <a:sp3d extrusionH="57150">
              <a:bevelT w="38100" h="38100"/>
            </a:sp3d>
          </a:bodyPr>
          <a:lstStyle/>
          <a:p>
            <a:pPr algn="ctr"/>
            <a:r>
              <a:rPr lang="en-US" b="1" dirty="0">
                <a:solidFill>
                  <a:srgbClr val="002060"/>
                </a:solidFill>
                <a:latin typeface="Comic Sans MS" pitchFamily="66" charset="0"/>
              </a:rPr>
              <a:t>Num 9:5</a:t>
            </a:r>
            <a:r>
              <a:rPr lang="en-US" dirty="0">
                <a:solidFill>
                  <a:srgbClr val="002060"/>
                </a:solidFill>
                <a:latin typeface="Comic Sans MS" pitchFamily="66" charset="0"/>
              </a:rPr>
              <a:t>   </a:t>
            </a:r>
            <a:r>
              <a:rPr lang="en-US" dirty="0">
                <a:latin typeface="Comic Sans MS" pitchFamily="66" charset="0"/>
              </a:rPr>
              <a:t>And </a:t>
            </a:r>
            <a:r>
              <a:rPr lang="en-US" b="1" u="sng" dirty="0">
                <a:latin typeface="Comic Sans MS" pitchFamily="66" charset="0"/>
              </a:rPr>
              <a:t>they kept</a:t>
            </a:r>
            <a:r>
              <a:rPr lang="en-US" dirty="0">
                <a:latin typeface="Comic Sans MS" pitchFamily="66" charset="0"/>
              </a:rPr>
              <a:t> the passover </a:t>
            </a: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on </a:t>
            </a:r>
            <a:r>
              <a:rPr lang="en-US" dirty="0">
                <a:latin typeface="Comic Sans MS" pitchFamily="66" charset="0"/>
              </a:rPr>
              <a:t>the fourteenth day of the </a:t>
            </a:r>
            <a:r>
              <a:rPr lang="en-US" b="1" u="sng" dirty="0">
                <a:solidFill>
                  <a:srgbClr val="002060"/>
                </a:solidFill>
                <a:latin typeface="Comic Sans MS" pitchFamily="66" charset="0"/>
              </a:rPr>
              <a:t>first</a:t>
            </a:r>
            <a:r>
              <a:rPr lang="en-US" u="sng" dirty="0">
                <a:solidFill>
                  <a:srgbClr val="002060"/>
                </a:solidFill>
                <a:latin typeface="Comic Sans MS" pitchFamily="66" charset="0"/>
              </a:rPr>
              <a:t> month</a:t>
            </a:r>
            <a:r>
              <a:rPr lang="en-US" dirty="0">
                <a:latin typeface="Comic Sans MS" pitchFamily="66" charset="0"/>
              </a:rPr>
              <a:t> at even </a:t>
            </a:r>
            <a:r>
              <a:rPr lang="en-US" sz="1600" i="1" dirty="0">
                <a:latin typeface="Comic Sans MS" pitchFamily="66" charset="0"/>
              </a:rPr>
              <a:t>(between the </a:t>
            </a:r>
            <a:r>
              <a:rPr lang="en-US" sz="1600" i="1" dirty="0" err="1" smtClean="0">
                <a:solidFill>
                  <a:srgbClr val="0070C0"/>
                </a:solidFill>
                <a:latin typeface="Comic Sans MS" pitchFamily="66" charset="0"/>
              </a:rPr>
              <a:t>mixing</a:t>
            </a:r>
            <a:r>
              <a:rPr lang="en-US" sz="1600" b="1" i="1" dirty="0" err="1" smtClean="0">
                <a:solidFill>
                  <a:srgbClr val="C00000"/>
                </a:solidFill>
                <a:latin typeface="Comic Sans MS" pitchFamily="66" charset="0"/>
              </a:rPr>
              <a:t>S</a:t>
            </a:r>
            <a:r>
              <a:rPr lang="en-US" sz="1600" i="1" dirty="0">
                <a:latin typeface="Comic Sans MS" pitchFamily="66" charset="0"/>
              </a:rPr>
              <a:t>)</a:t>
            </a:r>
            <a:r>
              <a:rPr lang="en-US" sz="1600" dirty="0">
                <a:latin typeface="Comic Sans MS" pitchFamily="66" charset="0"/>
              </a:rPr>
              <a:t> </a:t>
            </a:r>
            <a:r>
              <a:rPr lang="en-US" sz="1600" dirty="0" smtClean="0">
                <a:latin typeface="Comic Sans MS" pitchFamily="66" charset="0"/>
              </a:rPr>
              <a:t/>
            </a:r>
            <a:br>
              <a:rPr lang="en-US" sz="1600" dirty="0" smtClean="0">
                <a:latin typeface="Comic Sans MS" pitchFamily="66" charset="0"/>
              </a:rPr>
            </a:br>
            <a:r>
              <a:rPr lang="en-US" b="1" u="sng" dirty="0" smtClean="0">
                <a:latin typeface="Comic Sans MS" pitchFamily="66" charset="0"/>
              </a:rPr>
              <a:t>in </a:t>
            </a:r>
            <a:r>
              <a:rPr lang="en-US" b="1" u="sng" dirty="0">
                <a:latin typeface="Comic Sans MS" pitchFamily="66" charset="0"/>
              </a:rPr>
              <a:t>the wilderness of Sinai</a:t>
            </a:r>
            <a:r>
              <a:rPr lang="en-US" dirty="0">
                <a:latin typeface="Comic Sans MS" pitchFamily="66" charset="0"/>
              </a:rPr>
              <a:t>: according </a:t>
            </a: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to </a:t>
            </a:r>
            <a:r>
              <a:rPr lang="en-US" dirty="0">
                <a:latin typeface="Comic Sans MS" pitchFamily="66" charset="0"/>
              </a:rPr>
              <a:t>all </a:t>
            </a:r>
            <a:r>
              <a:rPr lang="en-US" dirty="0" smtClean="0">
                <a:latin typeface="Comic Sans MS" pitchFamily="66" charset="0"/>
              </a:rPr>
              <a:t>that </a:t>
            </a:r>
            <a:r>
              <a:rPr lang="en-US" dirty="0">
                <a:latin typeface="Comic Sans MS" pitchFamily="66" charset="0"/>
              </a:rPr>
              <a:t>Yahuah commanded </a:t>
            </a:r>
            <a:r>
              <a:rPr lang="en-US" dirty="0" smtClean="0">
                <a:latin typeface="Comic Sans MS" pitchFamily="66" charset="0"/>
              </a:rPr>
              <a:t>Moses … </a:t>
            </a:r>
            <a:endParaRPr lang="en-US" dirty="0">
              <a:latin typeface="Comic Sans MS" pitchFamily="66" charset="0"/>
            </a:endParaRPr>
          </a:p>
        </p:txBody>
      </p:sp>
      <p:sp>
        <p:nvSpPr>
          <p:cNvPr id="13" name="TextBox 12"/>
          <p:cNvSpPr txBox="1"/>
          <p:nvPr/>
        </p:nvSpPr>
        <p:spPr>
          <a:xfrm>
            <a:off x="1493137" y="3839754"/>
            <a:ext cx="2824222" cy="2308324"/>
          </a:xfrm>
          <a:prstGeom prst="rect">
            <a:avLst/>
          </a:prstGeom>
          <a:solidFill>
            <a:schemeClr val="accent6">
              <a:lumMod val="20000"/>
              <a:lumOff val="80000"/>
            </a:schemeClr>
          </a:solidFill>
          <a:ln w="57150">
            <a:solidFill>
              <a:schemeClr val="accent6"/>
            </a:solidFill>
          </a:ln>
          <a:scene3d>
            <a:camera prst="orthographicFront"/>
            <a:lightRig rig="threePt" dir="t"/>
          </a:scene3d>
          <a:sp3d>
            <a:bevelT w="152400" h="50800" prst="softRound"/>
          </a:sp3d>
        </p:spPr>
        <p:txBody>
          <a:bodyPr wrap="square" rtlCol="0">
            <a:spAutoFit/>
            <a:sp3d extrusionH="57150">
              <a:bevelT w="38100" h="38100"/>
            </a:sp3d>
          </a:bodyPr>
          <a:lstStyle/>
          <a:p>
            <a:pPr algn="ctr"/>
            <a:r>
              <a:rPr lang="en-US" b="1" dirty="0">
                <a:solidFill>
                  <a:srgbClr val="002060"/>
                </a:solidFill>
                <a:latin typeface="Comic Sans MS" pitchFamily="66" charset="0"/>
              </a:rPr>
              <a:t>Num </a:t>
            </a:r>
            <a:r>
              <a:rPr lang="en-US" b="1" dirty="0" smtClean="0">
                <a:solidFill>
                  <a:srgbClr val="002060"/>
                </a:solidFill>
                <a:latin typeface="Comic Sans MS" pitchFamily="66" charset="0"/>
              </a:rPr>
              <a:t>9:11</a:t>
            </a:r>
            <a:r>
              <a:rPr lang="en-US" dirty="0" smtClean="0">
                <a:solidFill>
                  <a:srgbClr val="002060"/>
                </a:solidFill>
                <a:latin typeface="Comic Sans MS" pitchFamily="66" charset="0"/>
              </a:rPr>
              <a:t>   </a:t>
            </a:r>
            <a:br>
              <a:rPr lang="en-US" dirty="0" smtClean="0">
                <a:solidFill>
                  <a:srgbClr val="002060"/>
                </a:solidFill>
                <a:latin typeface="Comic Sans MS" pitchFamily="66" charset="0"/>
              </a:rPr>
            </a:br>
            <a:r>
              <a:rPr lang="en-US" dirty="0" smtClean="0">
                <a:latin typeface="Comic Sans MS" pitchFamily="66" charset="0"/>
              </a:rPr>
              <a:t>The </a:t>
            </a:r>
            <a:r>
              <a:rPr lang="en-US" dirty="0">
                <a:latin typeface="Comic Sans MS" pitchFamily="66" charset="0"/>
              </a:rPr>
              <a:t>fourteenth day </a:t>
            </a: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of </a:t>
            </a:r>
            <a:r>
              <a:rPr lang="en-US" dirty="0">
                <a:latin typeface="Comic Sans MS" pitchFamily="66" charset="0"/>
              </a:rPr>
              <a:t>the </a:t>
            </a:r>
            <a:r>
              <a:rPr lang="en-US" b="1" u="sng" dirty="0">
                <a:solidFill>
                  <a:srgbClr val="002060"/>
                </a:solidFill>
                <a:latin typeface="Comic Sans MS" pitchFamily="66" charset="0"/>
              </a:rPr>
              <a:t>second</a:t>
            </a:r>
            <a:r>
              <a:rPr lang="en-US" u="sng" dirty="0">
                <a:solidFill>
                  <a:srgbClr val="002060"/>
                </a:solidFill>
                <a:latin typeface="Comic Sans MS" pitchFamily="66" charset="0"/>
              </a:rPr>
              <a:t> month</a:t>
            </a:r>
            <a:r>
              <a:rPr lang="en-US" dirty="0">
                <a:solidFill>
                  <a:srgbClr val="002060"/>
                </a:solidFill>
                <a:latin typeface="Comic Sans MS" pitchFamily="66" charset="0"/>
              </a:rPr>
              <a:t> </a:t>
            </a:r>
            <a:r>
              <a:rPr lang="en-US" dirty="0" smtClean="0">
                <a:solidFill>
                  <a:srgbClr val="002060"/>
                </a:solidFill>
                <a:latin typeface="Comic Sans MS" pitchFamily="66" charset="0"/>
              </a:rPr>
              <a:t/>
            </a:r>
            <a:br>
              <a:rPr lang="en-US" dirty="0" smtClean="0">
                <a:solidFill>
                  <a:srgbClr val="002060"/>
                </a:solidFill>
                <a:latin typeface="Comic Sans MS" pitchFamily="66" charset="0"/>
              </a:rPr>
            </a:br>
            <a:r>
              <a:rPr lang="en-US" dirty="0" smtClean="0">
                <a:latin typeface="Comic Sans MS" pitchFamily="66" charset="0"/>
              </a:rPr>
              <a:t>at </a:t>
            </a:r>
            <a:r>
              <a:rPr lang="en-US" dirty="0">
                <a:latin typeface="Comic Sans MS" pitchFamily="66" charset="0"/>
              </a:rPr>
              <a:t>even </a:t>
            </a:r>
            <a:r>
              <a:rPr lang="en-US" dirty="0" smtClean="0">
                <a:latin typeface="Comic Sans MS" pitchFamily="66" charset="0"/>
              </a:rPr>
              <a:t/>
            </a:r>
            <a:br>
              <a:rPr lang="en-US" dirty="0" smtClean="0">
                <a:latin typeface="Comic Sans MS" pitchFamily="66" charset="0"/>
              </a:rPr>
            </a:br>
            <a:r>
              <a:rPr lang="en-US" sz="1600" i="1" dirty="0" smtClean="0">
                <a:latin typeface="Comic Sans MS" pitchFamily="66" charset="0"/>
              </a:rPr>
              <a:t>(</a:t>
            </a:r>
            <a:r>
              <a:rPr lang="en-US" sz="1600" i="1" dirty="0">
                <a:latin typeface="Comic Sans MS" pitchFamily="66" charset="0"/>
              </a:rPr>
              <a:t>between the </a:t>
            </a:r>
            <a:r>
              <a:rPr lang="en-US" sz="1600" i="1" dirty="0" err="1" smtClean="0">
                <a:solidFill>
                  <a:srgbClr val="0070C0"/>
                </a:solidFill>
                <a:latin typeface="Comic Sans MS" pitchFamily="66" charset="0"/>
              </a:rPr>
              <a:t>mixing</a:t>
            </a:r>
            <a:r>
              <a:rPr lang="en-US" sz="1600" b="1" i="1" dirty="0" err="1" smtClean="0">
                <a:solidFill>
                  <a:srgbClr val="C00000"/>
                </a:solidFill>
                <a:latin typeface="Comic Sans MS" pitchFamily="66" charset="0"/>
              </a:rPr>
              <a:t>S</a:t>
            </a:r>
            <a:r>
              <a:rPr lang="en-US" sz="1600" i="1" dirty="0">
                <a:latin typeface="Comic Sans MS" pitchFamily="66" charset="0"/>
              </a:rPr>
              <a:t>)</a:t>
            </a:r>
            <a:r>
              <a:rPr lang="en-US" sz="1600" dirty="0">
                <a:latin typeface="Comic Sans MS" pitchFamily="66" charset="0"/>
              </a:rPr>
              <a:t> </a:t>
            </a:r>
            <a:r>
              <a:rPr lang="en-US" dirty="0">
                <a:latin typeface="Comic Sans MS" pitchFamily="66" charset="0"/>
              </a:rPr>
              <a:t>they shall keep it, and eat it with unleavened bread and bitter herbs. </a:t>
            </a:r>
          </a:p>
        </p:txBody>
      </p:sp>
      <p:grpSp>
        <p:nvGrpSpPr>
          <p:cNvPr id="14" name="Group 13"/>
          <p:cNvGrpSpPr/>
          <p:nvPr/>
        </p:nvGrpSpPr>
        <p:grpSpPr>
          <a:xfrm>
            <a:off x="107889" y="5137722"/>
            <a:ext cx="1244428" cy="1397262"/>
            <a:chOff x="714375" y="3764051"/>
            <a:chExt cx="1244428" cy="1397262"/>
          </a:xfrm>
        </p:grpSpPr>
        <p:sp>
          <p:nvSpPr>
            <p:cNvPr id="15" name="Oval 14"/>
            <p:cNvSpPr/>
            <p:nvPr/>
          </p:nvSpPr>
          <p:spPr>
            <a:xfrm>
              <a:off x="727065" y="3764051"/>
              <a:ext cx="1231738" cy="123191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4037054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up)">
                                      <p:cBhvr>
                                        <p:cTn id="18" dur="2000"/>
                                        <p:tgtEl>
                                          <p:spTgt spid="13">
                                            <p:txEl>
                                              <p:pRg st="0" end="0"/>
                                            </p:txEl>
                                          </p:spTgt>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1" presetClass="entr" presetSubtype="1" fill="hold" grpId="0" nodeType="afterEffect">
                                  <p:stCondLst>
                                    <p:cond delay="200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22000">
              <a:srgbClr val="002060"/>
            </a:gs>
            <a:gs pos="77000">
              <a:schemeClr val="accent4">
                <a:lumMod val="60000"/>
                <a:lumOff val="40000"/>
              </a:schemeClr>
            </a:gs>
            <a:gs pos="52000">
              <a:schemeClr val="tx2">
                <a:lumMod val="60000"/>
                <a:lumOff val="40000"/>
              </a:schemeClr>
            </a:gs>
            <a:gs pos="39000">
              <a:schemeClr val="accent1">
                <a:lumMod val="75000"/>
              </a:schemeClr>
            </a:gs>
            <a:gs pos="99000">
              <a:schemeClr val="accent1">
                <a:lumMod val="40000"/>
                <a:lumOff val="60000"/>
              </a:schemeClr>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6189" y="242018"/>
            <a:ext cx="5733198" cy="717942"/>
          </a:xfrm>
        </p:spPr>
        <p:txBody>
          <a:bodyPr>
            <a:normAutofit/>
            <a:scene3d>
              <a:camera prst="orthographicFront"/>
              <a:lightRig rig="threePt" dir="t"/>
            </a:scene3d>
            <a:sp3d extrusionH="57150">
              <a:bevelT h="25400" prst="softRound"/>
            </a:sp3d>
          </a:bodyPr>
          <a:lstStyle/>
          <a:p>
            <a:pPr algn="ctr"/>
            <a:r>
              <a:rPr lang="en-US" sz="5400" cap="none" dirty="0" smtClean="0">
                <a:ln w="12700">
                  <a:solidFill>
                    <a:schemeClr val="tx2">
                      <a:satMod val="155000"/>
                    </a:schemeClr>
                  </a:solidFill>
                  <a:prstDash val="solid"/>
                </a:ln>
                <a:gradFill flip="none" rotWithShape="1">
                  <a:gsLst>
                    <a:gs pos="0">
                      <a:schemeClr val="accent1">
                        <a:lumMod val="20000"/>
                        <a:lumOff val="80000"/>
                      </a:schemeClr>
                    </a:gs>
                    <a:gs pos="22000">
                      <a:srgbClr val="002060"/>
                    </a:gs>
                    <a:gs pos="79000">
                      <a:srgbClr val="0A128C"/>
                    </a:gs>
                    <a:gs pos="52000">
                      <a:schemeClr val="tx2">
                        <a:lumMod val="60000"/>
                        <a:lumOff val="40000"/>
                      </a:schemeClr>
                    </a:gs>
                    <a:gs pos="39000">
                      <a:schemeClr val="accent1">
                        <a:lumMod val="75000"/>
                      </a:schemeClr>
                    </a:gs>
                    <a:gs pos="99000">
                      <a:schemeClr val="accent1">
                        <a:lumMod val="60000"/>
                        <a:lumOff val="40000"/>
                      </a:schemeClr>
                    </a:gs>
                  </a:gsLst>
                  <a:lin ang="0" scaled="1"/>
                  <a:tileRect/>
                </a:gradFill>
                <a:effectLst>
                  <a:glow rad="190500">
                    <a:schemeClr val="bg1">
                      <a:alpha val="81000"/>
                    </a:schemeClr>
                  </a:glow>
                  <a:outerShdw blurRad="41275" dist="20320" dir="1800000" algn="tl" rotWithShape="0">
                    <a:srgbClr val="000000">
                      <a:alpha val="40000"/>
                    </a:srgbClr>
                  </a:outerShdw>
                </a:effectLst>
              </a:rPr>
              <a:t>Don’t Be Fooled!</a:t>
            </a:r>
            <a:endParaRPr lang="en-US" sz="5400" dirty="0">
              <a:gradFill flip="none" rotWithShape="1">
                <a:gsLst>
                  <a:gs pos="0">
                    <a:schemeClr val="accent1">
                      <a:lumMod val="20000"/>
                      <a:lumOff val="80000"/>
                    </a:schemeClr>
                  </a:gs>
                  <a:gs pos="22000">
                    <a:srgbClr val="002060"/>
                  </a:gs>
                  <a:gs pos="79000">
                    <a:srgbClr val="0A128C"/>
                  </a:gs>
                  <a:gs pos="52000">
                    <a:schemeClr val="tx2">
                      <a:lumMod val="60000"/>
                      <a:lumOff val="40000"/>
                    </a:schemeClr>
                  </a:gs>
                  <a:gs pos="39000">
                    <a:schemeClr val="accent1">
                      <a:lumMod val="75000"/>
                    </a:schemeClr>
                  </a:gs>
                  <a:gs pos="99000">
                    <a:schemeClr val="accent1">
                      <a:lumMod val="60000"/>
                      <a:lumOff val="40000"/>
                    </a:schemeClr>
                  </a:gs>
                </a:gsLst>
                <a:lin ang="0" scaled="1"/>
                <a:tileRect/>
              </a:gradFill>
              <a:effectLst>
                <a:glow rad="190500">
                  <a:schemeClr val="bg1">
                    <a:alpha val="81000"/>
                  </a:schemeClr>
                </a:glow>
                <a:outerShdw blurRad="41275" dist="20320" dir="1800000" algn="tl" rotWithShape="0">
                  <a:srgbClr val="000000">
                    <a:alpha val="40000"/>
                  </a:srgbClr>
                </a:outerShdw>
              </a:effectLst>
            </a:endParaRPr>
          </a:p>
        </p:txBody>
      </p:sp>
      <p:sp>
        <p:nvSpPr>
          <p:cNvPr id="9" name="Rectangle 8"/>
          <p:cNvSpPr/>
          <p:nvPr/>
        </p:nvSpPr>
        <p:spPr>
          <a:xfrm>
            <a:off x="324091" y="1336913"/>
            <a:ext cx="5428527" cy="4832092"/>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54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There are two</a:t>
            </a:r>
            <a:b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ways to be fooled.</a:t>
            </a:r>
          </a:p>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One is to believe</a:t>
            </a:r>
            <a:b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what is not true!</a:t>
            </a:r>
          </a:p>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The other is to</a:t>
            </a:r>
            <a:b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refuse to believe</a:t>
            </a:r>
            <a:b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what is true!!</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graphicFrame>
        <p:nvGraphicFramePr>
          <p:cNvPr id="10" name="Diagram 9"/>
          <p:cNvGraphicFramePr/>
          <p:nvPr>
            <p:extLst>
              <p:ext uri="{D42A27DB-BD31-4B8C-83A1-F6EECF244321}">
                <p14:modId xmlns:p14="http://schemas.microsoft.com/office/powerpoint/2010/main" val="3299134037"/>
              </p:ext>
            </p:extLst>
          </p:nvPr>
        </p:nvGraphicFramePr>
        <p:xfrm>
          <a:off x="6181344" y="1563845"/>
          <a:ext cx="5733288" cy="4318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1"/>
          </p:nvPr>
        </p:nvSpPr>
        <p:spPr>
          <a:xfrm>
            <a:off x="6122300" y="240792"/>
            <a:ext cx="5810748" cy="1106424"/>
          </a:xfrm>
          <a:noFill/>
        </p:spPr>
        <p:txBody>
          <a:bodyPr>
            <a:noAutofit/>
            <a:scene3d>
              <a:camera prst="orthographicFront"/>
              <a:lightRig rig="threePt" dir="t"/>
            </a:scene3d>
            <a:sp3d extrusionH="57150">
              <a:bevelT h="25400" prst="softRound"/>
            </a:sp3d>
          </a:bodyPr>
          <a:lstStyle/>
          <a:p>
            <a:pPr marL="82296" indent="0" algn="ctr">
              <a:buNone/>
            </a:pPr>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This initial study will carefully search </a:t>
            </a: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rPr>
              <a:t>out:</a:t>
            </a:r>
          </a:p>
        </p:txBody>
      </p:sp>
      <p:pic>
        <p:nvPicPr>
          <p:cNvPr id="1026" name="Picture 2" descr="C:\Users\Rae\Desktop\1 roun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500" y="1772393"/>
            <a:ext cx="1493838" cy="17367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ae\Desktop\2 roun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4356" y="3280091"/>
            <a:ext cx="1481137" cy="173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ae\Desktop\3 roun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8669" y="4742942"/>
            <a:ext cx="1481137" cy="1730375"/>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3"/>
          <p:cNvSpPr txBox="1">
            <a:spLocks/>
          </p:cNvSpPr>
          <p:nvPr/>
        </p:nvSpPr>
        <p:spPr>
          <a:xfrm>
            <a:off x="7219464" y="1499615"/>
            <a:ext cx="4572232" cy="1395983"/>
          </a:xfrm>
          <a:prstGeom prst="rect">
            <a:avLst/>
          </a:prstGeom>
          <a:noFill/>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How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accepted theologians interpret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
            </a:r>
            <a:b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b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between the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evening</a:t>
            </a:r>
            <a:r>
              <a:rPr lang="en-US" sz="2800" b="1" u="sng" dirty="0" err="1">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mj-lt"/>
              </a:rPr>
              <a:t>S</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a:t>
            </a:r>
          </a:p>
        </p:txBody>
      </p:sp>
      <p:sp>
        <p:nvSpPr>
          <p:cNvPr id="17" name="Content Placeholder 3"/>
          <p:cNvSpPr txBox="1">
            <a:spLocks/>
          </p:cNvSpPr>
          <p:nvPr/>
        </p:nvSpPr>
        <p:spPr>
          <a:xfrm>
            <a:off x="7224797" y="4518766"/>
            <a:ext cx="4610724" cy="1321962"/>
          </a:xfrm>
          <a:prstGeom prst="rect">
            <a:avLst/>
          </a:prstGeom>
          <a:noFill/>
        </p:spPr>
        <p:txBody>
          <a:bodyPr>
            <a:noAutofit/>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Will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between the </a:t>
            </a:r>
            <a:r>
              <a:rPr lang="en-US"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evening</a:t>
            </a:r>
            <a:r>
              <a:rPr lang="en-US" sz="2800" b="1" u="sng" dirty="0" err="1"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mj-lt"/>
              </a:rPr>
              <a:t>S</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 determine Yahuah’s day-start?</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sp>
        <p:nvSpPr>
          <p:cNvPr id="18" name="Content Placeholder 3"/>
          <p:cNvSpPr txBox="1">
            <a:spLocks/>
          </p:cNvSpPr>
          <p:nvPr/>
        </p:nvSpPr>
        <p:spPr>
          <a:xfrm>
            <a:off x="7351544" y="3043936"/>
            <a:ext cx="4572232" cy="1395984"/>
          </a:xfrm>
          <a:prstGeom prst="rect">
            <a:avLst/>
          </a:prstGeom>
          <a:noFill/>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How the Scriptures</a:t>
            </a:r>
            <a:b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b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of Torah interpret </a:t>
            </a:r>
            <a:b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b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between the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evening</a:t>
            </a:r>
            <a:r>
              <a:rPr lang="en-US" sz="2800" b="1" u="sng" dirty="0" err="1">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mj-lt"/>
              </a:rPr>
              <a:t>S</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a:t>
            </a:r>
          </a:p>
        </p:txBody>
      </p:sp>
      <p:sp>
        <p:nvSpPr>
          <p:cNvPr id="12" name="Rectangle 11"/>
          <p:cNvSpPr/>
          <p:nvPr/>
        </p:nvSpPr>
        <p:spPr>
          <a:xfrm>
            <a:off x="6360160" y="5861048"/>
            <a:ext cx="5308649"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so, what is it?</a:t>
            </a:r>
            <a:endParaRPr lang="en-US" sz="4400"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1996066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1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left)">
                                      <p:cBhvr>
                                        <p:cTn id="17" dur="1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left)">
                                      <p:cBhvr>
                                        <p:cTn id="22" dur="1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61714" y="3844890"/>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69667" y="3853263"/>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7259" y="4084179"/>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4" name="Straight Arrow Connector 3"/>
          <p:cNvCxnSpPr/>
          <p:nvPr/>
        </p:nvCxnSpPr>
        <p:spPr>
          <a:xfrm>
            <a:off x="6485028" y="3213451"/>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141457" y="3213451"/>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7177" y="4226911"/>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41631" y="4226911"/>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33117" y="4050763"/>
            <a:ext cx="322122" cy="826388"/>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6537" y="382051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1591" y="381035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765537" y="2852772"/>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87177" y="3678270"/>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865681" y="2862932"/>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97191" y="2396397"/>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297963" y="1326231"/>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505993" y="3534761"/>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9473" y="3819005"/>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41630" y="3678269"/>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33715" y="2396397"/>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7578" y="1335658"/>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1265817" y="752486"/>
            <a:ext cx="10820400" cy="165410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phrase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evening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b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allowed for two Passover requirements</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smtClean="0">
                <a:ln>
                  <a:solidFill>
                    <a:srgbClr val="002060"/>
                  </a:solidFill>
                  <a:prstDash val="solid"/>
                </a:ln>
                <a:solidFill>
                  <a:srgbClr val="B83D68"/>
                </a:solidFill>
                <a:effectLst>
                  <a:outerShdw blurRad="88000" dist="50800" dir="5040000" algn="tl">
                    <a:schemeClr val="accent4">
                      <a:tint val="80000"/>
                      <a:satMod val="250000"/>
                      <a:alpha val="45000"/>
                    </a:schemeClr>
                  </a:outerShdw>
                </a:effectLst>
                <a:latin typeface="Arial Rounded MT Bold" pitchFamily="34" charset="0"/>
              </a:rPr>
              <a:t>sacrificing</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&amp;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partaking</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the </a:t>
            </a:r>
            <a:r>
              <a:rPr lang="en-US" sz="2400" u="sng" dirty="0" smtClean="0">
                <a:ln>
                  <a:solidFill>
                    <a:srgbClr val="002060"/>
                  </a:solidFill>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latin typeface="Arial Rounded MT Bold" pitchFamily="34" charset="0"/>
              </a:rPr>
              <a:t>two</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endParaRPr lang="en-US" sz="1600" dirty="0">
              <a:ln>
                <a:noFill/>
                <a:prstDash val="solid"/>
              </a:ln>
              <a:solidFill>
                <a:srgbClr val="00B050"/>
              </a:solidFill>
            </a:endParaRPr>
          </a:p>
        </p:txBody>
      </p:sp>
      <p:sp>
        <p:nvSpPr>
          <p:cNvPr id="35" name="Rectangle 34"/>
          <p:cNvSpPr/>
          <p:nvPr/>
        </p:nvSpPr>
        <p:spPr>
          <a:xfrm>
            <a:off x="2770981" y="4071535"/>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40863" y="3448220"/>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1801404" y="5546034"/>
            <a:ext cx="9894202" cy="1021556"/>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spc="150" dirty="0" smtClean="0">
                <a:ln w="11430"/>
                <a:solidFill>
                  <a:srgbClr val="F8F8F8"/>
                </a:solidFill>
                <a:effectLst>
                  <a:outerShdw blurRad="25400" algn="tl" rotWithShape="0">
                    <a:srgbClr val="000000">
                      <a:alpha val="43000"/>
                    </a:srgbClr>
                  </a:outerShdw>
                </a:effectLst>
                <a:latin typeface="Comic Sans MS" pitchFamily="66" charset="0"/>
              </a:rPr>
              <a:t>The Passover Sacrifice could be offered anywhere within the 24 hours </a:t>
            </a:r>
            <a:br>
              <a:rPr lang="en-US"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b="1" spc="150" dirty="0" smtClean="0">
                <a:ln w="11430"/>
                <a:solidFill>
                  <a:srgbClr val="F8F8F8"/>
                </a:solidFill>
                <a:effectLst>
                  <a:outerShdw blurRad="25400" algn="tl" rotWithShape="0">
                    <a:srgbClr val="000000">
                      <a:alpha val="43000"/>
                    </a:srgbClr>
                  </a:outerShdw>
                </a:effectLst>
                <a:latin typeface="Comic Sans MS" pitchFamily="66" charset="0"/>
              </a:rPr>
              <a:t>(on the 14</a:t>
            </a:r>
            <a:r>
              <a:rPr lang="en-US"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 but the meal was always eaten in the Night Season.  </a:t>
            </a:r>
            <a:br>
              <a:rPr lang="en-US"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b="1" spc="150" dirty="0" smtClean="0">
                <a:ln w="11430"/>
                <a:solidFill>
                  <a:srgbClr val="F8F8F8"/>
                </a:solidFill>
                <a:effectLst>
                  <a:outerShdw blurRad="25400" algn="tl" rotWithShape="0">
                    <a:srgbClr val="000000">
                      <a:alpha val="43000"/>
                    </a:srgbClr>
                  </a:outerShdw>
                </a:effectLst>
                <a:latin typeface="Comic Sans MS" pitchFamily="66" charset="0"/>
              </a:rPr>
              <a:t>Left-overs were disposed of before the new DAWN day began.</a:t>
            </a:r>
            <a:endParaRPr lang="en-US"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7" name="Title 2"/>
          <p:cNvSpPr txBox="1">
            <a:spLocks/>
          </p:cNvSpPr>
          <p:nvPr/>
        </p:nvSpPr>
        <p:spPr>
          <a:xfrm>
            <a:off x="1377789" y="-95879"/>
            <a:ext cx="10825089"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rgbClr val="6F3350"/>
                </a:solidFill>
              </a:rPr>
              <a:t>Passover Meal in 1</a:t>
            </a:r>
            <a:r>
              <a:rPr lang="en-US" b="1" baseline="30000" dirty="0" smtClean="0">
                <a:ln>
                  <a:solidFill>
                    <a:srgbClr val="002060"/>
                  </a:solidFill>
                </a:ln>
                <a:solidFill>
                  <a:srgbClr val="6F3350"/>
                </a:solidFill>
              </a:rPr>
              <a:t>st</a:t>
            </a:r>
            <a:r>
              <a:rPr lang="en-US" b="1" dirty="0" smtClean="0">
                <a:ln>
                  <a:solidFill>
                    <a:srgbClr val="002060"/>
                  </a:solidFill>
                </a:ln>
                <a:solidFill>
                  <a:srgbClr val="6F3350"/>
                </a:solidFill>
              </a:rPr>
              <a:t> &amp; 2</a:t>
            </a:r>
            <a:r>
              <a:rPr lang="en-US" b="1" baseline="30000" dirty="0" smtClean="0">
                <a:ln>
                  <a:solidFill>
                    <a:srgbClr val="002060"/>
                  </a:solidFill>
                </a:ln>
                <a:solidFill>
                  <a:srgbClr val="6F3350"/>
                </a:solidFill>
              </a:rPr>
              <a:t>nd</a:t>
            </a:r>
            <a:r>
              <a:rPr lang="en-US" b="1" dirty="0" smtClean="0">
                <a:ln>
                  <a:solidFill>
                    <a:srgbClr val="002060"/>
                  </a:solidFill>
                </a:ln>
                <a:solidFill>
                  <a:srgbClr val="6F3350"/>
                </a:solidFill>
              </a:rPr>
              <a:t> Months</a:t>
            </a:r>
            <a:endParaRPr lang="en-US" b="1" dirty="0">
              <a:ln>
                <a:solidFill>
                  <a:srgbClr val="002060"/>
                </a:solidFill>
              </a:ln>
              <a:solidFill>
                <a:srgbClr val="6F3350"/>
              </a:solidFill>
            </a:endParaRPr>
          </a:p>
        </p:txBody>
      </p:sp>
      <p:sp>
        <p:nvSpPr>
          <p:cNvPr id="2" name="TextBox 1"/>
          <p:cNvSpPr txBox="1"/>
          <p:nvPr/>
        </p:nvSpPr>
        <p:spPr>
          <a:xfrm>
            <a:off x="3722915" y="2764983"/>
            <a:ext cx="2507242" cy="923330"/>
          </a:xfrm>
          <a:prstGeom prst="rect">
            <a:avLst/>
          </a:prstGeom>
          <a:noFill/>
        </p:spPr>
        <p:txBody>
          <a:bodyPr wrap="square" rtlCol="0">
            <a:spAutoFit/>
          </a:bodyPr>
          <a:lstStyle/>
          <a:p>
            <a:pPr algn="ctr"/>
            <a:r>
              <a:rPr lang="en-US" dirty="0" smtClean="0"/>
              <a:t>Passover sacrifices during the </a:t>
            </a:r>
            <a:br>
              <a:rPr lang="en-US" dirty="0" smtClean="0"/>
            </a:br>
            <a:r>
              <a:rPr lang="en-US" b="1" dirty="0" smtClean="0">
                <a:solidFill>
                  <a:srgbClr val="0070C0"/>
                </a:solidFill>
              </a:rPr>
              <a:t>Day Season</a:t>
            </a:r>
            <a:endParaRPr lang="en-US" b="1" dirty="0">
              <a:solidFill>
                <a:srgbClr val="0070C0"/>
              </a:solidFill>
            </a:endParaRPr>
          </a:p>
        </p:txBody>
      </p:sp>
      <p:sp>
        <p:nvSpPr>
          <p:cNvPr id="29" name="TextBox 28"/>
          <p:cNvSpPr txBox="1"/>
          <p:nvPr/>
        </p:nvSpPr>
        <p:spPr>
          <a:xfrm>
            <a:off x="7472803" y="2751151"/>
            <a:ext cx="2507242" cy="923330"/>
          </a:xfrm>
          <a:prstGeom prst="rect">
            <a:avLst/>
          </a:prstGeom>
          <a:noFill/>
        </p:spPr>
        <p:txBody>
          <a:bodyPr wrap="square" rtlCol="0">
            <a:spAutoFit/>
          </a:bodyPr>
          <a:lstStyle/>
          <a:p>
            <a:pPr algn="ctr"/>
            <a:r>
              <a:rPr lang="en-US" dirty="0" smtClean="0"/>
              <a:t>Passover meal </a:t>
            </a:r>
            <a:br>
              <a:rPr lang="en-US" dirty="0" smtClean="0"/>
            </a:br>
            <a:r>
              <a:rPr lang="en-US" dirty="0" smtClean="0"/>
              <a:t>during the </a:t>
            </a:r>
            <a:br>
              <a:rPr lang="en-US" dirty="0" smtClean="0"/>
            </a:br>
            <a:r>
              <a:rPr lang="en-US" b="1" dirty="0" smtClean="0"/>
              <a:t>Night Season</a:t>
            </a:r>
            <a:endParaRPr lang="en-US" b="1" dirty="0"/>
          </a:p>
        </p:txBody>
      </p:sp>
      <p:sp>
        <p:nvSpPr>
          <p:cNvPr id="38" name="Rectangle 37"/>
          <p:cNvSpPr/>
          <p:nvPr/>
        </p:nvSpPr>
        <p:spPr>
          <a:xfrm>
            <a:off x="30130" y="2357739"/>
            <a:ext cx="1312154" cy="2362185"/>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#9</a:t>
            </a:r>
          </a:p>
          <a:p>
            <a:pPr algn="ct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9:5</a:t>
            </a:r>
          </a:p>
          <a:p>
            <a:pPr algn="ctr"/>
            <a:endParaRPr lang="en-US" sz="1050"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1</a:t>
            </a:r>
            <a:r>
              <a:rPr lang="en-US" b="1" spc="50" baseline="3000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st</a:t>
            </a: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Month</a:t>
            </a:r>
          </a:p>
          <a:p>
            <a:pPr algn="ctr"/>
            <a:endPar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#10</a:t>
            </a:r>
          </a:p>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9:11</a:t>
            </a:r>
          </a:p>
          <a:p>
            <a:pPr algn="ctr"/>
            <a:endParaRPr lang="en-US" sz="1050"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2</a:t>
            </a:r>
            <a:r>
              <a:rPr lang="en-US" b="1" cap="none" spc="50" baseline="3000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nd</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Month</a:t>
            </a:r>
            <a:endParaRPr lang="en-US" b="1" cap="none"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p:txBody>
      </p:sp>
      <p:sp>
        <p:nvSpPr>
          <p:cNvPr id="39" name="Slide Number Placeholder 1"/>
          <p:cNvSpPr txBox="1">
            <a:spLocks/>
          </p:cNvSpPr>
          <p:nvPr/>
        </p:nvSpPr>
        <p:spPr>
          <a:xfrm>
            <a:off x="11086006" y="6599895"/>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90</a:t>
            </a:fld>
            <a:endParaRPr lang="en-US" dirty="0"/>
          </a:p>
        </p:txBody>
      </p:sp>
      <p:grpSp>
        <p:nvGrpSpPr>
          <p:cNvPr id="40" name="Group 39"/>
          <p:cNvGrpSpPr/>
          <p:nvPr/>
        </p:nvGrpSpPr>
        <p:grpSpPr>
          <a:xfrm>
            <a:off x="50014" y="5056697"/>
            <a:ext cx="1244428" cy="1397262"/>
            <a:chOff x="714375" y="3764051"/>
            <a:chExt cx="1244428" cy="1397262"/>
          </a:xfrm>
        </p:grpSpPr>
        <p:sp>
          <p:nvSpPr>
            <p:cNvPr id="41" name="Oval 40"/>
            <p:cNvSpPr/>
            <p:nvPr/>
          </p:nvSpPr>
          <p:spPr>
            <a:xfrm>
              <a:off x="727065" y="3764051"/>
              <a:ext cx="1231738" cy="123191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1572837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grpId="0" nodeType="afterEffect">
                                  <p:stCondLst>
                                    <p:cond delay="75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1500"/>
                                        <p:tgtEl>
                                          <p:spTgt spid="17"/>
                                        </p:tgtEl>
                                      </p:cBhvr>
                                    </p:animEffect>
                                  </p:childTnLst>
                                </p:cTn>
                              </p:par>
                            </p:childTnLst>
                          </p:cTn>
                        </p:par>
                        <p:par>
                          <p:cTn id="14" fill="hold">
                            <p:stCondLst>
                              <p:cond delay="3750"/>
                            </p:stCondLst>
                            <p:childTnLst>
                              <p:par>
                                <p:cTn id="15" presetID="22" presetClass="entr" presetSubtype="1"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500"/>
                                        <p:tgtEl>
                                          <p:spTgt spid="29"/>
                                        </p:tgtEl>
                                      </p:cBhvr>
                                    </p:animEffect>
                                    <p:anim calcmode="lin" valueType="num">
                                      <p:cBhvr>
                                        <p:cTn id="23" dur="1500" fill="hold"/>
                                        <p:tgtEl>
                                          <p:spTgt spid="29"/>
                                        </p:tgtEl>
                                        <p:attrNameLst>
                                          <p:attrName>ppt_x</p:attrName>
                                        </p:attrNameLst>
                                      </p:cBhvr>
                                      <p:tavLst>
                                        <p:tav tm="0">
                                          <p:val>
                                            <p:strVal val="#ppt_x"/>
                                          </p:val>
                                        </p:tav>
                                        <p:tav tm="100000">
                                          <p:val>
                                            <p:strVal val="#ppt_x"/>
                                          </p:val>
                                        </p:tav>
                                      </p:tavLst>
                                    </p:anim>
                                    <p:anim calcmode="lin" valueType="num">
                                      <p:cBhvr>
                                        <p:cTn id="24" dur="15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2" presetClass="entr" presetSubtype="8" fill="hold" grpId="0" nodeType="afterEffect">
                                  <p:stCondLst>
                                    <p:cond delay="75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1500"/>
                                        <p:tgtEl>
                                          <p:spTgt spid="28"/>
                                        </p:tgtEl>
                                      </p:cBhvr>
                                    </p:animEffect>
                                  </p:childTnLst>
                                </p:cTn>
                              </p:par>
                            </p:childTnLst>
                          </p:cTn>
                        </p:par>
                        <p:par>
                          <p:cTn id="29" fill="hold">
                            <p:stCondLst>
                              <p:cond delay="3750"/>
                            </p:stCondLst>
                            <p:childTnLst>
                              <p:par>
                                <p:cTn id="30" presetID="22" presetClass="entr" presetSubtype="1"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xEl>
                                              <p:pRg st="0" end="0"/>
                                            </p:txEl>
                                          </p:spTgt>
                                        </p:tgtEl>
                                        <p:attrNameLst>
                                          <p:attrName>style.visibility</p:attrName>
                                        </p:attrNameLst>
                                      </p:cBhvr>
                                      <p:to>
                                        <p:strVal val="visible"/>
                                      </p:to>
                                    </p:set>
                                    <p:animEffect transition="in" filter="wipe(left)">
                                      <p:cBhvr>
                                        <p:cTn id="37" dur="2250"/>
                                        <p:tgtEl>
                                          <p:spTgt spid="3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up)">
                                      <p:cBhvr>
                                        <p:cTn id="4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7" grpId="0" animBg="1"/>
      <p:bldP spid="17" grpId="0" animBg="1"/>
      <p:bldP spid="28" grpId="0" animBg="1"/>
      <p:bldP spid="2" grpId="0"/>
      <p:bldP spid="29"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4AE"/>
            </a:gs>
            <a:gs pos="13000">
              <a:srgbClr val="BD922A"/>
            </a:gs>
            <a:gs pos="27000">
              <a:srgbClr val="BD922A"/>
            </a:gs>
            <a:gs pos="44000">
              <a:srgbClr val="FBE4AE"/>
            </a:gs>
            <a:gs pos="55000">
              <a:srgbClr val="BD922A"/>
            </a:gs>
            <a:gs pos="70000">
              <a:srgbClr val="835E17"/>
            </a:gs>
            <a:gs pos="82001">
              <a:srgbClr val="A28949"/>
            </a:gs>
            <a:gs pos="100000">
              <a:srgbClr val="FAE3B7"/>
            </a:gs>
          </a:gsLst>
          <a:lin ang="81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25463" y="0"/>
            <a:ext cx="10357104" cy="1143000"/>
          </a:xfrm>
        </p:spPr>
        <p:txBody>
          <a:bodyPr>
            <a:normAutofit/>
            <a:scene3d>
              <a:camera prst="orthographicFront"/>
              <a:lightRig rig="threePt" dir="t"/>
            </a:scene3d>
            <a:sp3d extrusionH="57150">
              <a:bevelT h="25400" prst="softRound"/>
            </a:sp3d>
          </a:bodyPr>
          <a:lstStyle/>
          <a:p>
            <a:r>
              <a:rPr lang="en-US" dirty="0" smtClean="0">
                <a:solidFill>
                  <a:schemeClr val="accent2">
                    <a:lumMod val="75000"/>
                  </a:schemeClr>
                </a:solidFill>
              </a:rPr>
              <a:t>E)  Aaron Lights the Sanctuary Lamps</a:t>
            </a:r>
            <a:endParaRPr lang="en-US" dirty="0">
              <a:solidFill>
                <a:schemeClr val="accent2">
                  <a:lumMod val="75000"/>
                </a:schemeClr>
              </a:solidFill>
            </a:endParaRPr>
          </a:p>
        </p:txBody>
      </p:sp>
      <p:sp>
        <p:nvSpPr>
          <p:cNvPr id="4" name="Content Placeholder 3"/>
          <p:cNvSpPr>
            <a:spLocks noGrp="1"/>
          </p:cNvSpPr>
          <p:nvPr>
            <p:ph idx="1"/>
          </p:nvPr>
        </p:nvSpPr>
        <p:spPr>
          <a:xfrm>
            <a:off x="1544746" y="1054359"/>
            <a:ext cx="10522090" cy="1981080"/>
          </a:xfrm>
        </p:spPr>
        <p:txBody>
          <a:bodyPr>
            <a:normAutofit fontScale="92500" lnSpcReduction="10000"/>
            <a:scene3d>
              <a:camera prst="orthographicFront"/>
              <a:lightRig rig="threePt" dir="t"/>
            </a:scene3d>
            <a:sp3d extrusionH="57150">
              <a:bevelT w="82550" h="38100" prst="coolSlant"/>
            </a:sp3d>
          </a:bodyPr>
          <a:lstStyle/>
          <a:p>
            <a:pPr marL="82296" indent="0">
              <a:buNone/>
            </a:pPr>
            <a:r>
              <a:rPr lang="en-US" b="1" dirty="0" smtClean="0">
                <a:solidFill>
                  <a:schemeClr val="accent2">
                    <a:lumMod val="75000"/>
                  </a:schemeClr>
                </a:solidFill>
                <a:latin typeface="Comic Sans MS" pitchFamily="66" charset="0"/>
              </a:rPr>
              <a:t>Introduction:  </a:t>
            </a:r>
          </a:p>
          <a:p>
            <a:pPr marL="425196" indent="-342900">
              <a:buFont typeface="+mj-lt"/>
              <a:buAutoNum type="arabicParenR"/>
            </a:pPr>
            <a:r>
              <a:rPr lang="en-US" sz="2000" dirty="0" smtClean="0">
                <a:solidFill>
                  <a:schemeClr val="tx1">
                    <a:lumMod val="65000"/>
                    <a:lumOff val="35000"/>
                  </a:schemeClr>
                </a:solidFill>
                <a:latin typeface="Comic Sans MS" pitchFamily="66" charset="0"/>
              </a:rPr>
              <a:t>This last section seems like it should be easy – but it is tricky!</a:t>
            </a:r>
          </a:p>
          <a:p>
            <a:pPr marL="425196" indent="-342900">
              <a:buFont typeface="+mj-lt"/>
              <a:buAutoNum type="arabicParenR"/>
            </a:pPr>
            <a:r>
              <a:rPr lang="en-US" sz="2000" dirty="0" smtClean="0">
                <a:solidFill>
                  <a:schemeClr val="tx1">
                    <a:lumMod val="65000"/>
                    <a:lumOff val="35000"/>
                  </a:schemeClr>
                </a:solidFill>
                <a:latin typeface="Comic Sans MS" pitchFamily="66" charset="0"/>
              </a:rPr>
              <a:t>Some answers will be given in this section; some answers in the next section.</a:t>
            </a:r>
          </a:p>
          <a:p>
            <a:pPr marL="425196" indent="-342900">
              <a:buFont typeface="+mj-lt"/>
              <a:buAutoNum type="arabicParenR"/>
            </a:pPr>
            <a:r>
              <a:rPr lang="en-US" sz="2000" dirty="0" smtClean="0">
                <a:solidFill>
                  <a:schemeClr val="tx1">
                    <a:lumMod val="65000"/>
                    <a:lumOff val="35000"/>
                  </a:schemeClr>
                </a:solidFill>
                <a:latin typeface="Comic Sans MS" pitchFamily="66" charset="0"/>
              </a:rPr>
              <a:t>The conclusion cannot be formulated until Lev 6:20 has careful consideration.</a:t>
            </a:r>
          </a:p>
          <a:p>
            <a:pPr marL="425196" indent="-342900">
              <a:buFont typeface="+mj-lt"/>
              <a:buAutoNum type="arabicParenR"/>
            </a:pPr>
            <a:r>
              <a:rPr lang="en-US" sz="2000" dirty="0" smtClean="0">
                <a:solidFill>
                  <a:schemeClr val="tx1">
                    <a:lumMod val="65000"/>
                    <a:lumOff val="35000"/>
                  </a:schemeClr>
                </a:solidFill>
                <a:latin typeface="Comic Sans MS" pitchFamily="66" charset="0"/>
              </a:rPr>
              <a:t>Only the “evening care” of the lamps will be addressed, not the morning care.</a:t>
            </a:r>
            <a:endParaRPr lang="en-US" sz="2000" dirty="0">
              <a:solidFill>
                <a:schemeClr val="tx1">
                  <a:lumMod val="65000"/>
                  <a:lumOff val="35000"/>
                </a:schemeClr>
              </a:solidFill>
              <a:latin typeface="Comic Sans MS" pitchFamily="66" charset="0"/>
            </a:endParaRPr>
          </a:p>
        </p:txBody>
      </p:sp>
      <p:sp>
        <p:nvSpPr>
          <p:cNvPr id="6" name="Rectangle 5"/>
          <p:cNvSpPr/>
          <p:nvPr/>
        </p:nvSpPr>
        <p:spPr>
          <a:xfrm>
            <a:off x="52133" y="2296775"/>
            <a:ext cx="1358064" cy="1477328"/>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#11</a:t>
            </a:r>
          </a:p>
          <a:p>
            <a:pPr algn="ctr"/>
            <a:r>
              <a:rPr lang="en-US" b="1" cap="none"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30:8</a:t>
            </a:r>
          </a:p>
          <a:p>
            <a:pPr algn="ct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Sanctuary</a:t>
            </a:r>
            <a:b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Lamps</a:t>
            </a:r>
            <a:endParaRPr lang="en-US"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9" name="Content Placeholder 3"/>
          <p:cNvSpPr txBox="1">
            <a:spLocks/>
          </p:cNvSpPr>
          <p:nvPr/>
        </p:nvSpPr>
        <p:spPr>
          <a:xfrm>
            <a:off x="1593447" y="3033927"/>
            <a:ext cx="5860649" cy="3517343"/>
          </a:xfrm>
          <a:prstGeom prst="rect">
            <a:avLst/>
          </a:prstGeom>
        </p:spPr>
        <p:txBody>
          <a:bodyPr>
            <a:normAutofit fontScale="85000" lnSpcReduction="10000"/>
            <a:scene3d>
              <a:camera prst="orthographicFront"/>
              <a:lightRig rig="threePt" dir="t"/>
            </a:scene3d>
            <a:sp3d extrusionH="57150">
              <a:bevelT h="25400" prst="softRound"/>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2400" dirty="0" smtClean="0">
                <a:solidFill>
                  <a:schemeClr val="accent3"/>
                </a:solidFill>
              </a:rPr>
              <a:t>The timeframe for the care of the sanctuary lamps was connected to both the morning </a:t>
            </a:r>
            <a:br>
              <a:rPr lang="en-US" sz="2400" dirty="0" smtClean="0">
                <a:solidFill>
                  <a:schemeClr val="accent3"/>
                </a:solidFill>
              </a:rPr>
            </a:br>
            <a:r>
              <a:rPr lang="en-US" sz="2400" dirty="0" smtClean="0">
                <a:solidFill>
                  <a:schemeClr val="accent3"/>
                </a:solidFill>
              </a:rPr>
              <a:t>and evening Daily Sacrifices.</a:t>
            </a:r>
          </a:p>
          <a:p>
            <a:pPr>
              <a:lnSpc>
                <a:spcPct val="120000"/>
              </a:lnSpc>
            </a:pPr>
            <a:r>
              <a:rPr lang="en-US" sz="2400" dirty="0" smtClean="0"/>
              <a:t>The care of these lamps is also connected to the phrase “between the </a:t>
            </a:r>
            <a:r>
              <a:rPr lang="en-US" sz="2400" b="1" dirty="0" err="1" smtClean="0">
                <a:solidFill>
                  <a:srgbClr val="0070C0"/>
                </a:solidFill>
              </a:rPr>
              <a:t>mixing</a:t>
            </a:r>
            <a:r>
              <a:rPr lang="en-US" sz="2400" b="1" dirty="0" err="1" smtClean="0">
                <a:solidFill>
                  <a:srgbClr val="C00000"/>
                </a:solidFill>
              </a:rPr>
              <a:t>S</a:t>
            </a:r>
            <a:r>
              <a:rPr lang="en-US" sz="2400" dirty="0" smtClean="0"/>
              <a:t>.”</a:t>
            </a:r>
          </a:p>
          <a:p>
            <a:pPr>
              <a:lnSpc>
                <a:spcPct val="120000"/>
              </a:lnSpc>
            </a:pPr>
            <a:r>
              <a:rPr lang="en-US" sz="2400" b="1" dirty="0" smtClean="0">
                <a:solidFill>
                  <a:schemeClr val="accent2">
                    <a:lumMod val="75000"/>
                  </a:schemeClr>
                </a:solidFill>
                <a:latin typeface="Ravie" pitchFamily="82" charset="0"/>
              </a:rPr>
              <a:t>Question</a:t>
            </a:r>
            <a:r>
              <a:rPr lang="en-US" sz="2400" dirty="0" smtClean="0">
                <a:solidFill>
                  <a:schemeClr val="accent2">
                    <a:lumMod val="75000"/>
                  </a:schemeClr>
                </a:solidFill>
                <a:latin typeface="Ravie" pitchFamily="82" charset="0"/>
              </a:rPr>
              <a:t>:</a:t>
            </a:r>
            <a:r>
              <a:rPr lang="en-US" sz="2400" dirty="0" smtClean="0"/>
              <a:t>  Does this mean that the lamps could have been tended to in either the </a:t>
            </a:r>
            <a:r>
              <a:rPr lang="en-US" sz="2400" b="1" dirty="0" smtClean="0">
                <a:solidFill>
                  <a:srgbClr val="0070C0"/>
                </a:solidFill>
              </a:rPr>
              <a:t>Day Season,</a:t>
            </a:r>
            <a:r>
              <a:rPr lang="en-US" sz="2400" b="1" dirty="0" smtClean="0"/>
              <a:t> or the Night Season </a:t>
            </a:r>
            <a:r>
              <a:rPr lang="en-US" sz="2400" dirty="0" smtClean="0"/>
              <a:t>as both options qualify for “between the </a:t>
            </a:r>
            <a:r>
              <a:rPr lang="en-US" sz="2400" b="1" dirty="0" err="1" smtClean="0">
                <a:solidFill>
                  <a:srgbClr val="0070C0"/>
                </a:solidFill>
              </a:rPr>
              <a:t>mixing</a:t>
            </a:r>
            <a:r>
              <a:rPr lang="en-US" sz="2400" b="1" dirty="0" err="1" smtClean="0">
                <a:solidFill>
                  <a:srgbClr val="C00000"/>
                </a:solidFill>
              </a:rPr>
              <a:t>S</a:t>
            </a:r>
            <a:r>
              <a:rPr lang="en-US" sz="2400" dirty="0" smtClean="0"/>
              <a:t>”?</a:t>
            </a:r>
          </a:p>
        </p:txBody>
      </p:sp>
      <p:sp>
        <p:nvSpPr>
          <p:cNvPr id="5" name="TextBox 4"/>
          <p:cNvSpPr txBox="1"/>
          <p:nvPr/>
        </p:nvSpPr>
        <p:spPr>
          <a:xfrm>
            <a:off x="334416" y="7062205"/>
            <a:ext cx="11412865" cy="3970318"/>
          </a:xfrm>
          <a:prstGeom prst="rect">
            <a:avLst/>
          </a:prstGeom>
          <a:solidFill>
            <a:schemeClr val="accent2">
              <a:lumMod val="20000"/>
              <a:lumOff val="80000"/>
            </a:schemeClr>
          </a:solidFill>
        </p:spPr>
        <p:txBody>
          <a:bodyPr wrap="square" rtlCol="0">
            <a:spAutoFit/>
          </a:bodyPr>
          <a:lstStyle/>
          <a:p>
            <a:r>
              <a:rPr lang="en-US" dirty="0" smtClean="0"/>
              <a:t>Split the slide.  1</a:t>
            </a:r>
            <a:r>
              <a:rPr lang="en-US" baseline="30000" dirty="0" smtClean="0"/>
              <a:t>st</a:t>
            </a:r>
            <a:r>
              <a:rPr lang="en-US" dirty="0" smtClean="0"/>
              <a:t> slide comment:  The phrase in this verse allows for 2 options of lighting the lamps.  The term “between the </a:t>
            </a:r>
            <a:r>
              <a:rPr lang="en-US" dirty="0" err="1" smtClean="0"/>
              <a:t>mixingS</a:t>
            </a:r>
            <a:r>
              <a:rPr lang="en-US" dirty="0" smtClean="0"/>
              <a:t>” includes both the Day Season and the Night Season.  In the next part of this study, Lev 6:20 shows the grain offering was offered with the sacrifice up until the “6153” using the “night” definition – this would be just before the pitch dark of night.  Also, in the next part of this study:  there were days that had many sacrifices, that could have placed the daily evening sacrifice much later than 3 PM – using the logical reasoning that the “evening sacrifice” was always THE last sacrifice of the day.  So what is the answer?  When did Aaron light these lamps?  I don’t think it had to be at a set time everyday.  It seems there is a fair amount of leeway given here, depending on when the evening daily sacrifice is offered.  But the final conclusion cannot be shown UNTIL Lev 6:20 and the information on the yearly sacrifices is given in the last part of this study.    </a:t>
            </a:r>
          </a:p>
          <a:p>
            <a:endParaRPr lang="en-US" dirty="0"/>
          </a:p>
          <a:p>
            <a:r>
              <a:rPr lang="en-US" dirty="0" smtClean="0"/>
              <a:t>So, should this slide be left with this question and then brought up again after part 5?  Lev 6:20 is the verse that has the answer, so I don’t see how this slide can come to a final conclusion until Lev 6 is brought forward.  This is what happens with these bunny trails.  I don’t think this is the place to bring Lev 6:20 forward, if I’m splitting the PPT here.  What a conundrum! </a:t>
            </a:r>
            <a:endParaRPr lang="en-US" dirty="0"/>
          </a:p>
        </p:txBody>
      </p:sp>
      <p:pic>
        <p:nvPicPr>
          <p:cNvPr id="10" name="Picture 2" descr="C:\Users\Rae\Desktop\Lampstand of holy place 4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94596" y="3161253"/>
            <a:ext cx="3879068" cy="2909302"/>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46" name="Picture 2" descr="C:\Users\Rae\Desktop\bunny trail wood plaque 400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477" y="5933222"/>
            <a:ext cx="2048867" cy="8297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79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4AE"/>
            </a:gs>
            <a:gs pos="13000">
              <a:srgbClr val="BD922A"/>
            </a:gs>
            <a:gs pos="27000">
              <a:srgbClr val="BD922A"/>
            </a:gs>
            <a:gs pos="44000">
              <a:srgbClr val="FBE4AE"/>
            </a:gs>
            <a:gs pos="55000">
              <a:srgbClr val="BD922A"/>
            </a:gs>
            <a:gs pos="70000">
              <a:srgbClr val="835E17"/>
            </a:gs>
            <a:gs pos="82001">
              <a:srgbClr val="A28949"/>
            </a:gs>
            <a:gs pos="100000">
              <a:srgbClr val="FAE3B7"/>
            </a:gs>
          </a:gsLst>
          <a:lin ang="81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25463" y="0"/>
            <a:ext cx="10357104" cy="1143000"/>
          </a:xfrm>
        </p:spPr>
        <p:txBody>
          <a:bodyPr>
            <a:normAutofit/>
            <a:scene3d>
              <a:camera prst="orthographicFront"/>
              <a:lightRig rig="threePt" dir="t"/>
            </a:scene3d>
            <a:sp3d extrusionH="57150">
              <a:bevelT h="25400" prst="softRound"/>
            </a:sp3d>
          </a:bodyPr>
          <a:lstStyle/>
          <a:p>
            <a:r>
              <a:rPr lang="en-US" dirty="0" smtClean="0">
                <a:solidFill>
                  <a:schemeClr val="accent2">
                    <a:lumMod val="75000"/>
                  </a:schemeClr>
                </a:solidFill>
              </a:rPr>
              <a:t>E)  Aaron Lights the Sanctuary Lamps</a:t>
            </a:r>
            <a:endParaRPr lang="en-US" dirty="0">
              <a:solidFill>
                <a:schemeClr val="accent2">
                  <a:lumMod val="75000"/>
                </a:schemeClr>
              </a:solidFill>
            </a:endParaRPr>
          </a:p>
        </p:txBody>
      </p:sp>
      <p:sp>
        <p:nvSpPr>
          <p:cNvPr id="4" name="Content Placeholder 3"/>
          <p:cNvSpPr>
            <a:spLocks noGrp="1"/>
          </p:cNvSpPr>
          <p:nvPr>
            <p:ph idx="1"/>
          </p:nvPr>
        </p:nvSpPr>
        <p:spPr>
          <a:xfrm>
            <a:off x="1544746" y="1054359"/>
            <a:ext cx="10522090" cy="1785156"/>
          </a:xfrm>
        </p:spPr>
        <p:txBody>
          <a:bodyPr>
            <a:normAutofit fontScale="77500" lnSpcReduction="20000"/>
            <a:scene3d>
              <a:camera prst="orthographicFront"/>
              <a:lightRig rig="threePt" dir="t"/>
            </a:scene3d>
            <a:sp3d extrusionH="57150">
              <a:bevelT h="25400" prst="softRound"/>
            </a:sp3d>
          </a:bodyPr>
          <a:lstStyle/>
          <a:p>
            <a:pPr marL="82296" indent="0">
              <a:buNone/>
            </a:pPr>
            <a:r>
              <a:rPr lang="en-US" b="1" dirty="0" err="1" smtClean="0">
                <a:solidFill>
                  <a:schemeClr val="accent2">
                    <a:lumMod val="75000"/>
                  </a:schemeClr>
                </a:solidFill>
                <a:latin typeface="Comic Sans MS" pitchFamily="66" charset="0"/>
              </a:rPr>
              <a:t>Exo</a:t>
            </a:r>
            <a:r>
              <a:rPr lang="en-US" b="1" dirty="0" smtClean="0">
                <a:solidFill>
                  <a:schemeClr val="accent2">
                    <a:lumMod val="75000"/>
                  </a:schemeClr>
                </a:solidFill>
                <a:latin typeface="Comic Sans MS" pitchFamily="66" charset="0"/>
              </a:rPr>
              <a:t> 30:7</a:t>
            </a:r>
            <a:r>
              <a:rPr lang="en-US" dirty="0" smtClean="0">
                <a:solidFill>
                  <a:schemeClr val="accent2">
                    <a:lumMod val="75000"/>
                  </a:schemeClr>
                </a:solidFill>
                <a:latin typeface="Comic Sans MS" pitchFamily="66" charset="0"/>
              </a:rPr>
              <a:t>  </a:t>
            </a:r>
            <a:r>
              <a:rPr lang="en-US" sz="2800" dirty="0" smtClean="0">
                <a:latin typeface="Comic Sans MS" pitchFamily="66" charset="0"/>
              </a:rPr>
              <a:t>(The lamps were dressed in the &lt;boqer&gt; morning. Then …)</a:t>
            </a:r>
            <a:endParaRPr lang="en-US" sz="2800" b="1" dirty="0" smtClean="0">
              <a:latin typeface="Comic Sans MS" pitchFamily="66" charset="0"/>
            </a:endParaRPr>
          </a:p>
          <a:p>
            <a:pPr marL="82296" indent="0">
              <a:lnSpc>
                <a:spcPct val="120000"/>
              </a:lnSpc>
              <a:buNone/>
            </a:pPr>
            <a:r>
              <a:rPr lang="en-US" b="1" dirty="0" err="1" smtClean="0">
                <a:solidFill>
                  <a:schemeClr val="accent2">
                    <a:lumMod val="75000"/>
                  </a:schemeClr>
                </a:solidFill>
                <a:latin typeface="Comic Sans MS" pitchFamily="66" charset="0"/>
              </a:rPr>
              <a:t>Exo</a:t>
            </a:r>
            <a:r>
              <a:rPr lang="en-US" b="1" dirty="0" smtClean="0">
                <a:solidFill>
                  <a:schemeClr val="accent2">
                    <a:lumMod val="75000"/>
                  </a:schemeClr>
                </a:solidFill>
                <a:latin typeface="Comic Sans MS" pitchFamily="66" charset="0"/>
              </a:rPr>
              <a:t> </a:t>
            </a:r>
            <a:r>
              <a:rPr lang="en-US" b="1" dirty="0">
                <a:solidFill>
                  <a:schemeClr val="accent2">
                    <a:lumMod val="75000"/>
                  </a:schemeClr>
                </a:solidFill>
                <a:latin typeface="Comic Sans MS" pitchFamily="66" charset="0"/>
              </a:rPr>
              <a:t>30:8</a:t>
            </a:r>
            <a:r>
              <a:rPr lang="en-US" dirty="0">
                <a:solidFill>
                  <a:schemeClr val="accent2">
                    <a:lumMod val="75000"/>
                  </a:schemeClr>
                </a:solidFill>
                <a:latin typeface="Comic Sans MS" pitchFamily="66" charset="0"/>
              </a:rPr>
              <a:t>  </a:t>
            </a:r>
            <a:r>
              <a:rPr lang="en-US" dirty="0" smtClean="0">
                <a:latin typeface="Comic Sans MS" pitchFamily="66" charset="0"/>
              </a:rPr>
              <a:t>And </a:t>
            </a:r>
            <a:r>
              <a:rPr lang="en-US" dirty="0">
                <a:latin typeface="Comic Sans MS" pitchFamily="66" charset="0"/>
              </a:rPr>
              <a:t>when Aaron </a:t>
            </a:r>
            <a:r>
              <a:rPr lang="en-US" dirty="0" err="1">
                <a:latin typeface="Comic Sans MS" pitchFamily="66" charset="0"/>
              </a:rPr>
              <a:t>lighteth</a:t>
            </a:r>
            <a:r>
              <a:rPr lang="en-US" dirty="0">
                <a:latin typeface="Comic Sans MS" pitchFamily="66" charset="0"/>
              </a:rPr>
              <a:t> the lamps at </a:t>
            </a:r>
            <a:r>
              <a:rPr lang="en-US" b="1" u="sng" dirty="0">
                <a:latin typeface="Comic Sans MS" pitchFamily="66" charset="0"/>
              </a:rPr>
              <a:t>even</a:t>
            </a:r>
            <a:r>
              <a:rPr lang="en-US" dirty="0">
                <a:latin typeface="Comic Sans MS" pitchFamily="66" charset="0"/>
              </a:rPr>
              <a:t> </a:t>
            </a:r>
            <a:r>
              <a:rPr lang="en-US" dirty="0" smtClean="0">
                <a:latin typeface="Comic Sans MS" pitchFamily="66" charset="0"/>
              </a:rPr>
              <a:t/>
            </a:r>
            <a:br>
              <a:rPr lang="en-US" dirty="0" smtClean="0">
                <a:latin typeface="Comic Sans MS" pitchFamily="66" charset="0"/>
              </a:rPr>
            </a:br>
            <a:r>
              <a:rPr lang="en-US" sz="2400" i="1" dirty="0" smtClean="0">
                <a:latin typeface="Comic Sans MS" pitchFamily="66" charset="0"/>
              </a:rPr>
              <a:t>(</a:t>
            </a:r>
            <a:r>
              <a:rPr lang="en-US" sz="2400" b="1" i="1" dirty="0" smtClean="0">
                <a:latin typeface="Comic Sans MS" pitchFamily="66" charset="0"/>
              </a:rPr>
              <a:t>H6153</a:t>
            </a:r>
            <a:r>
              <a:rPr lang="en-US" sz="2400" i="1" dirty="0" smtClean="0">
                <a:latin typeface="Comic Sans MS" pitchFamily="66" charset="0"/>
              </a:rPr>
              <a:t> between </a:t>
            </a:r>
            <a:r>
              <a:rPr lang="en-US" sz="2400" i="1" dirty="0">
                <a:latin typeface="Comic Sans MS" pitchFamily="66" charset="0"/>
              </a:rPr>
              <a:t>the </a:t>
            </a:r>
            <a:r>
              <a:rPr lang="en-US" sz="2400" i="1" u="sng" dirty="0" err="1" smtClean="0">
                <a:solidFill>
                  <a:srgbClr val="0070C0"/>
                </a:solidFill>
                <a:latin typeface="Comic Sans MS" pitchFamily="66" charset="0"/>
              </a:rPr>
              <a:t>mixing</a:t>
            </a:r>
            <a:r>
              <a:rPr lang="en-US" sz="2400" b="1" i="1" u="sng" dirty="0" err="1" smtClean="0">
                <a:solidFill>
                  <a:srgbClr val="C00000"/>
                </a:solidFill>
                <a:latin typeface="Comic Sans MS" pitchFamily="66" charset="0"/>
              </a:rPr>
              <a:t>S</a:t>
            </a:r>
            <a:r>
              <a:rPr lang="en-US" sz="2400" b="1" i="1" dirty="0" smtClean="0">
                <a:latin typeface="Comic Sans MS" pitchFamily="66" charset="0"/>
              </a:rPr>
              <a:t> / </a:t>
            </a:r>
            <a:r>
              <a:rPr lang="en-US" sz="2400" i="1" dirty="0" err="1" smtClean="0">
                <a:latin typeface="Comic Sans MS" pitchFamily="66" charset="0"/>
              </a:rPr>
              <a:t>beyn</a:t>
            </a:r>
            <a:r>
              <a:rPr lang="en-US" sz="2400" b="1" i="1" dirty="0" smtClean="0">
                <a:latin typeface="Comic Sans MS" pitchFamily="66" charset="0"/>
              </a:rPr>
              <a:t> </a:t>
            </a:r>
            <a:r>
              <a:rPr lang="en-US" sz="2400" i="1" dirty="0" smtClean="0">
                <a:latin typeface="Comic Sans MS" pitchFamily="66" charset="0"/>
              </a:rPr>
              <a:t>ha </a:t>
            </a:r>
            <a:r>
              <a:rPr lang="en-US" sz="2400" i="1" dirty="0">
                <a:latin typeface="Comic Sans MS" pitchFamily="66" charset="0"/>
              </a:rPr>
              <a:t>`</a:t>
            </a:r>
            <a:r>
              <a:rPr lang="en-US" sz="2400" i="1" dirty="0" err="1">
                <a:latin typeface="Comic Sans MS" pitchFamily="66" charset="0"/>
              </a:rPr>
              <a:t>arbayim</a:t>
            </a:r>
            <a:r>
              <a:rPr lang="en-US" sz="2400" i="1" dirty="0">
                <a:latin typeface="Comic Sans MS" pitchFamily="66" charset="0"/>
              </a:rPr>
              <a:t>),</a:t>
            </a:r>
            <a:r>
              <a:rPr lang="en-US" sz="2400" dirty="0">
                <a:latin typeface="Comic Sans MS" pitchFamily="66" charset="0"/>
              </a:rPr>
              <a:t> </a:t>
            </a:r>
            <a:r>
              <a:rPr lang="en-US" dirty="0">
                <a:latin typeface="Comic Sans MS" pitchFamily="66" charset="0"/>
              </a:rPr>
              <a:t>he shall burn incense upon it, a </a:t>
            </a:r>
            <a:r>
              <a:rPr lang="en-US" dirty="0" smtClean="0">
                <a:latin typeface="Comic Sans MS" pitchFamily="66" charset="0"/>
              </a:rPr>
              <a:t>perpetual </a:t>
            </a:r>
            <a:r>
              <a:rPr lang="en-US" dirty="0">
                <a:latin typeface="Comic Sans MS" pitchFamily="66" charset="0"/>
              </a:rPr>
              <a:t>incense before Yahuah throughout your </a:t>
            </a:r>
            <a:r>
              <a:rPr lang="en-US" dirty="0" smtClean="0">
                <a:latin typeface="Comic Sans MS" pitchFamily="66" charset="0"/>
              </a:rPr>
              <a:t>generations.</a:t>
            </a:r>
            <a:endParaRPr lang="en-US" dirty="0">
              <a:latin typeface="Comic Sans MS" pitchFamily="66" charset="0"/>
            </a:endParaRPr>
          </a:p>
        </p:txBody>
      </p:sp>
      <p:sp>
        <p:nvSpPr>
          <p:cNvPr id="6" name="Rectangle 5"/>
          <p:cNvSpPr/>
          <p:nvPr/>
        </p:nvSpPr>
        <p:spPr>
          <a:xfrm>
            <a:off x="52133" y="2296775"/>
            <a:ext cx="1358064" cy="1477328"/>
          </a:xfrm>
          <a:prstGeom prst="rect">
            <a:avLst/>
          </a:prstGeom>
          <a:noFill/>
        </p:spPr>
        <p:txBody>
          <a:bodyPr wrap="none" lIns="91440" tIns="45720" rIns="91440" bIns="45720">
            <a:spAutoFit/>
          </a:bodyPr>
          <a:lstStyle/>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#11</a:t>
            </a:r>
          </a:p>
          <a:p>
            <a:pPr algn="ctr"/>
            <a:r>
              <a:rPr lang="en-US"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Exo</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30:8</a:t>
            </a:r>
          </a:p>
          <a:p>
            <a:pPr algn="ct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Sanctuary</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Lamps</a:t>
            </a:r>
          </a:p>
        </p:txBody>
      </p:sp>
      <p:pic>
        <p:nvPicPr>
          <p:cNvPr id="2051" name="Picture 3" descr="C:\Users\Rae\Desktop\Exo 30 vs 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118" y="2839515"/>
            <a:ext cx="7658100" cy="2468562"/>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604762" y="3587161"/>
            <a:ext cx="1997812" cy="575574"/>
          </a:xfrm>
          <a:prstGeom prst="rect">
            <a:avLst/>
          </a:prstGeom>
          <a:no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Content Placeholder 3"/>
          <p:cNvSpPr txBox="1">
            <a:spLocks/>
          </p:cNvSpPr>
          <p:nvPr/>
        </p:nvSpPr>
        <p:spPr>
          <a:xfrm>
            <a:off x="1410196" y="2736755"/>
            <a:ext cx="3059145" cy="4476845"/>
          </a:xfrm>
          <a:prstGeom prst="rect">
            <a:avLst/>
          </a:prstGeom>
        </p:spPr>
        <p:txBody>
          <a:bodyPr>
            <a:normAutofit fontScale="70000" lnSpcReduction="20000"/>
            <a:scene3d>
              <a:camera prst="orthographicFront"/>
              <a:lightRig rig="threePt" dir="t"/>
            </a:scene3d>
            <a:sp3d extrusionH="57150">
              <a:bevelT w="38100" h="38100" prst="angle"/>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Font typeface="Wingdings 2"/>
              <a:buNone/>
            </a:pPr>
            <a:r>
              <a:rPr lang="en-US" sz="1500" dirty="0" smtClean="0"/>
              <a:t> </a:t>
            </a:r>
            <a:r>
              <a:rPr lang="en-US" sz="2300" b="1" u="sng" dirty="0" smtClean="0"/>
              <a:t>Note</a:t>
            </a:r>
            <a:r>
              <a:rPr lang="en-US" sz="2300" b="1" dirty="0" smtClean="0"/>
              <a:t>:</a:t>
            </a:r>
            <a:r>
              <a:rPr lang="en-US" sz="2300" dirty="0" smtClean="0"/>
              <a:t>  </a:t>
            </a:r>
          </a:p>
          <a:p>
            <a:pPr>
              <a:lnSpc>
                <a:spcPct val="120000"/>
              </a:lnSpc>
            </a:pPr>
            <a:r>
              <a:rPr lang="en-US" sz="2300" dirty="0" smtClean="0"/>
              <a:t>The phrase </a:t>
            </a:r>
            <a:r>
              <a:rPr lang="en-US" sz="2300" i="1" dirty="0" smtClean="0"/>
              <a:t>“</a:t>
            </a:r>
            <a:r>
              <a:rPr lang="en-US" sz="2300" i="1" dirty="0" err="1" smtClean="0"/>
              <a:t>beyn</a:t>
            </a:r>
            <a:r>
              <a:rPr lang="en-US" sz="2300" i="1" dirty="0" smtClean="0"/>
              <a:t> ha </a:t>
            </a:r>
            <a:r>
              <a:rPr lang="en-US" sz="2300" i="1" dirty="0" err="1" smtClean="0"/>
              <a:t>arbayim</a:t>
            </a:r>
            <a:r>
              <a:rPr lang="en-US" sz="2300" i="1" dirty="0" smtClean="0"/>
              <a:t>”</a:t>
            </a:r>
            <a:r>
              <a:rPr lang="en-US" sz="2300" dirty="0" smtClean="0"/>
              <a:t> is present.</a:t>
            </a:r>
            <a:endParaRPr lang="en-US" sz="2300" dirty="0"/>
          </a:p>
          <a:p>
            <a:pPr marL="82296" indent="0">
              <a:lnSpc>
                <a:spcPct val="120000"/>
              </a:lnSpc>
              <a:buNone/>
            </a:pPr>
            <a:r>
              <a:rPr lang="en-US" sz="2300" dirty="0" smtClean="0"/>
              <a:t>For verse 8, </a:t>
            </a:r>
            <a:r>
              <a:rPr lang="en-US" sz="2300" dirty="0" smtClean="0">
                <a:solidFill>
                  <a:srgbClr val="0070C0"/>
                </a:solidFill>
              </a:rPr>
              <a:t>the lamps were tended to by Aaron </a:t>
            </a:r>
            <a:r>
              <a:rPr lang="en-US" sz="2300" u="sng" dirty="0" smtClean="0">
                <a:solidFill>
                  <a:srgbClr val="0070C0"/>
                </a:solidFill>
              </a:rPr>
              <a:t>after the evening sacrifice</a:t>
            </a:r>
            <a:r>
              <a:rPr lang="en-US" sz="2300" dirty="0" smtClean="0">
                <a:solidFill>
                  <a:srgbClr val="0070C0"/>
                </a:solidFill>
              </a:rPr>
              <a:t>, </a:t>
            </a:r>
            <a:r>
              <a:rPr lang="en-US" sz="2300" dirty="0" smtClean="0"/>
              <a:t>when incense was burning on the Altar of Incense.  Depending on the sacrificial duties the lamps could have been taken care of during the latter part of the </a:t>
            </a:r>
            <a:r>
              <a:rPr lang="en-US" sz="2300" b="1" dirty="0" smtClean="0">
                <a:solidFill>
                  <a:srgbClr val="0070C0"/>
                </a:solidFill>
              </a:rPr>
              <a:t>Day Season </a:t>
            </a:r>
            <a:r>
              <a:rPr lang="en-US" sz="2300" dirty="0" smtClean="0"/>
              <a:t>– toward evening, There is nothing to indicate this was done during the Night Season.</a:t>
            </a:r>
            <a:endParaRPr lang="en-US" sz="4600" dirty="0"/>
          </a:p>
        </p:txBody>
      </p:sp>
      <p:sp>
        <p:nvSpPr>
          <p:cNvPr id="2" name="Rectangle 1"/>
          <p:cNvSpPr/>
          <p:nvPr/>
        </p:nvSpPr>
        <p:spPr>
          <a:xfrm>
            <a:off x="4469341" y="5397535"/>
            <a:ext cx="7586518" cy="1338828"/>
          </a:xfrm>
          <a:prstGeom prst="rect">
            <a:avLst/>
          </a:prstGeom>
        </p:spPr>
        <p:txBody>
          <a:bodyPr wrap="square">
            <a:spAutoFit/>
          </a:bodyPr>
          <a:lstStyle/>
          <a:p>
            <a:pPr>
              <a:lnSpc>
                <a:spcPct val="150000"/>
              </a:lnSpc>
            </a:pPr>
            <a:r>
              <a:rPr lang="en-US" b="1" u="sng" dirty="0" smtClean="0"/>
              <a:t>One website said</a:t>
            </a:r>
            <a:r>
              <a:rPr lang="en-US" dirty="0" smtClean="0"/>
              <a:t>:  The </a:t>
            </a:r>
            <a:r>
              <a:rPr lang="en-US" dirty="0"/>
              <a:t>lamps were trimmed and lighted at the same time of the evening sacrifice</a:t>
            </a:r>
            <a:r>
              <a:rPr lang="en-US" b="1" dirty="0"/>
              <a:t> (</a:t>
            </a:r>
            <a:r>
              <a:rPr lang="en-US" b="1" u="sng" dirty="0">
                <a:effectLst>
                  <a:glow rad="127000">
                    <a:srgbClr val="002060"/>
                  </a:glow>
                </a:effectLst>
                <a:hlinkClick r:id="rId4" tooltip="ERROR: The IP key is no longer supported. Please use your access key, the testing key 'TEST'"/>
              </a:rPr>
              <a:t>Exodus 30:8</a:t>
            </a:r>
            <a:r>
              <a:rPr lang="en-US" b="1" dirty="0"/>
              <a:t>) </a:t>
            </a:r>
            <a:r>
              <a:rPr lang="en-US" dirty="0"/>
              <a:t>and trimmed and filled at the same time of the morning sacrifice</a:t>
            </a:r>
            <a:r>
              <a:rPr lang="en-US" b="1" dirty="0"/>
              <a:t> (</a:t>
            </a:r>
            <a:r>
              <a:rPr lang="en-US" b="1" u="sng" dirty="0">
                <a:effectLst>
                  <a:glow rad="127000">
                    <a:srgbClr val="002060"/>
                  </a:glow>
                </a:effectLst>
                <a:hlinkClick r:id="rId5" tooltip="ERROR: The IP key is no longer supported. Please use your access key, the testing key 'TEST'"/>
              </a:rPr>
              <a:t>Exodus 30:7</a:t>
            </a:r>
            <a:r>
              <a:rPr lang="en-US" b="1" dirty="0"/>
              <a:t>; </a:t>
            </a:r>
            <a:r>
              <a:rPr lang="en-US" b="1" u="sng" dirty="0">
                <a:effectLst>
                  <a:glow rad="127000">
                    <a:srgbClr val="002060"/>
                  </a:glow>
                </a:effectLst>
                <a:hlinkClick r:id="rId6" tooltip="ERROR: The IP key is no longer supported. Please use your access key, the testing key 'TEST'"/>
              </a:rPr>
              <a:t>1 Samuel 3:3</a:t>
            </a:r>
            <a:r>
              <a:rPr lang="en-US" b="1" dirty="0"/>
              <a:t>). </a:t>
            </a:r>
            <a:endParaRPr lang="en-US" dirty="0"/>
          </a:p>
        </p:txBody>
      </p:sp>
      <p:sp>
        <p:nvSpPr>
          <p:cNvPr id="5" name="TextBox 4"/>
          <p:cNvSpPr txBox="1"/>
          <p:nvPr/>
        </p:nvSpPr>
        <p:spPr>
          <a:xfrm>
            <a:off x="71425" y="-4034932"/>
            <a:ext cx="11412865" cy="3693319"/>
          </a:xfrm>
          <a:prstGeom prst="rect">
            <a:avLst/>
          </a:prstGeom>
          <a:solidFill>
            <a:schemeClr val="accent2">
              <a:lumMod val="20000"/>
              <a:lumOff val="80000"/>
            </a:schemeClr>
          </a:solidFill>
        </p:spPr>
        <p:txBody>
          <a:bodyPr wrap="square" rtlCol="0">
            <a:spAutoFit/>
          </a:bodyPr>
          <a:lstStyle/>
          <a:p>
            <a:r>
              <a:rPr lang="en-US" dirty="0" smtClean="0"/>
              <a:t>Split the slide.  1</a:t>
            </a:r>
            <a:r>
              <a:rPr lang="en-US" baseline="30000" dirty="0" smtClean="0"/>
              <a:t>st</a:t>
            </a:r>
            <a:r>
              <a:rPr lang="en-US" dirty="0" smtClean="0"/>
              <a:t> slide comment:  The phrase in this verse allows for 2 options of lighting the lamps.  The term “between the </a:t>
            </a:r>
            <a:r>
              <a:rPr lang="en-US" dirty="0" err="1" smtClean="0"/>
              <a:t>mixingS</a:t>
            </a:r>
            <a:r>
              <a:rPr lang="en-US" dirty="0" smtClean="0"/>
              <a:t>” includes both the Day Season and the Night Season.  In the next part of this study, Lev 6:20 shows the grain offering was offered with the sacrifice up until the “6153” using the “night” definition – this would be just before the pitch dark of night.  Also, in the next part of this study:  there were days that had many sacrifices, that could have placed the daily evening sacrifice much later than 3 PM – using the logical reasoning that the “evening sacrifice” was always THE last sacrifice of the day.  So what is the answer?  When did Aaron light these lamps?  I don’t think it had to be at a set time everyday.  It seems there is a fair amount of leeway given here, depending on when the evening daily sacrifice is offered.  But the final conclusion cannot be shown UNTIL Lev 6:20 and the information on the yearly sacrifices is given in the last part of this study.    So, should this slide be left with this question and then brought up again after part 5?  Lev 6:20 is the verse that has the answer, so I don’t see how this slide can come to a final conclusion until Lev 6 is brought forward.  This is what happens with these bunny trails.  I don’t think this is the place to bring Lev 6:20 forward, if I’m splitting the PPT here.  What a conundrum! </a:t>
            </a:r>
            <a:endParaRPr lang="en-US" dirty="0"/>
          </a:p>
        </p:txBody>
      </p:sp>
    </p:spTree>
    <p:extLst>
      <p:ext uri="{BB962C8B-B14F-4D97-AF65-F5344CB8AC3E}">
        <p14:creationId xmlns:p14="http://schemas.microsoft.com/office/powerpoint/2010/main" val="196817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Vertical)">
                                      <p:cBhvr>
                                        <p:cTn id="7" dur="1750"/>
                                        <p:tgtEl>
                                          <p:spTgt spid="2051"/>
                                        </p:tgtEl>
                                      </p:cBhvr>
                                    </p:animEffect>
                                  </p:childTnLst>
                                </p:cTn>
                              </p:par>
                            </p:childTnLst>
                          </p:cTn>
                        </p:par>
                        <p:par>
                          <p:cTn id="8" fill="hold">
                            <p:stCondLst>
                              <p:cond delay="175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10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up)">
                                      <p:cBhvr>
                                        <p:cTn id="27" dur="20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0" name="Rectangle 29"/>
          <p:cNvSpPr/>
          <p:nvPr/>
        </p:nvSpPr>
        <p:spPr>
          <a:xfrm>
            <a:off x="7261714" y="3844890"/>
            <a:ext cx="2924198" cy="1692771"/>
          </a:xfrm>
          <a:prstGeom prst="rect">
            <a:avLst/>
          </a:prstGeom>
          <a:gradFill>
            <a:gsLst>
              <a:gs pos="15000">
                <a:schemeClr val="tx1">
                  <a:lumMod val="85000"/>
                  <a:lumOff val="15000"/>
                </a:schemeClr>
              </a:gs>
              <a:gs pos="1000">
                <a:schemeClr val="bg1"/>
              </a:gs>
              <a:gs pos="65000">
                <a:schemeClr val="tx1">
                  <a:lumMod val="65000"/>
                  <a:lumOff val="35000"/>
                </a:schemeClr>
              </a:gs>
              <a:gs pos="89000">
                <a:schemeClr val="bg1"/>
              </a:gs>
            </a:gsLst>
            <a:path path="circle">
              <a:fillToRect l="50000" t="50000" r="50000" b="50000"/>
            </a:path>
          </a:gradFill>
          <a:effectLst>
            <a:glow rad="127000">
              <a:schemeClr val="bg1"/>
            </a:glow>
          </a:effectLst>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beyn</a:t>
            </a:r>
            <a:r>
              <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ha </a:t>
            </a:r>
            <a:r>
              <a:rPr lang="en-US" sz="2000" b="1" dirty="0" err="1"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arbayim</a:t>
            </a:r>
            <a:endParaRPr lang="en-US" sz="20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endParaRPr lang="en-US" sz="2400" b="1"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a:p>
            <a:pPr algn="ct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Night Season</a:t>
            </a:r>
            <a:b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b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two</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glow rad="88900">
                    <a:schemeClr val="bg1">
                      <a:alpha val="71000"/>
                    </a:schemeClr>
                  </a:glow>
                  <a:innerShdw blurRad="69850" dist="43180" dir="5400000">
                    <a:srgbClr val="000000">
                      <a:alpha val="65000"/>
                    </a:srgbClr>
                  </a:innerShdw>
                </a:effectLst>
                <a:latin typeface="Comic Sans MS" pitchFamily="66" charset="0"/>
              </a:rPr>
              <a:t>s</a:t>
            </a:r>
            <a:r>
              <a:rPr lang="en-US" sz="2000" b="1" cap="none" spc="0" dirty="0" smtClean="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rPr>
              <a:t>)</a:t>
            </a:r>
            <a:endParaRPr lang="en-US" sz="2000" b="1" cap="none" spc="0" dirty="0">
              <a:ln w="1905"/>
              <a:solidFill>
                <a:schemeClr val="tx1">
                  <a:lumMod val="75000"/>
                  <a:lumOff val="25000"/>
                </a:schemeClr>
              </a:solidFill>
              <a:effectLst>
                <a:glow rad="88900">
                  <a:schemeClr val="bg1">
                    <a:alpha val="71000"/>
                  </a:schemeClr>
                </a:glow>
                <a:innerShdw blurRad="69850" dist="43180" dir="5400000">
                  <a:srgbClr val="000000">
                    <a:alpha val="65000"/>
                  </a:srgbClr>
                </a:innerShdw>
              </a:effectLst>
              <a:latin typeface="Comic Sans MS" pitchFamily="66" charset="0"/>
            </a:endParaRPr>
          </a:p>
        </p:txBody>
      </p:sp>
      <p:sp>
        <p:nvSpPr>
          <p:cNvPr id="27" name="Rectangle 26"/>
          <p:cNvSpPr/>
          <p:nvPr/>
        </p:nvSpPr>
        <p:spPr>
          <a:xfrm>
            <a:off x="3369667" y="3853263"/>
            <a:ext cx="2924198" cy="1692771"/>
          </a:xfrm>
          <a:prstGeom prst="rect">
            <a:avLst/>
          </a:prstGeom>
          <a:gradFill flip="none" rotWithShape="1">
            <a:gsLst>
              <a:gs pos="25000">
                <a:srgbClr val="ACD0DE"/>
              </a:gs>
              <a:gs pos="9000">
                <a:schemeClr val="bg1"/>
              </a:gs>
              <a:gs pos="75000">
                <a:srgbClr val="D1E3EB"/>
              </a:gs>
              <a:gs pos="87000">
                <a:schemeClr val="bg1"/>
              </a:gs>
            </a:gsLst>
            <a:path path="circle">
              <a:fillToRect l="50000" t="50000" r="50000" b="50000"/>
            </a:path>
            <a:tileRect/>
          </a:gra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beyn</a:t>
            </a:r>
            <a:r>
              <a:rPr lang="en-US" sz="2000" b="1" dirty="0" smtClean="0">
                <a:ln w="1905"/>
                <a:solidFill>
                  <a:srgbClr val="0070C0"/>
                </a:solidFill>
                <a:effectLst>
                  <a:innerShdw blurRad="69850" dist="43180" dir="5400000">
                    <a:srgbClr val="000000">
                      <a:alpha val="65000"/>
                    </a:srgbClr>
                  </a:innerShdw>
                </a:effectLst>
                <a:latin typeface="Comic Sans MS" pitchFamily="66" charset="0"/>
              </a:rPr>
              <a:t> ha </a:t>
            </a:r>
            <a:r>
              <a:rPr lang="en-US" sz="2000" b="1" dirty="0" err="1" smtClean="0">
                <a:ln w="1905"/>
                <a:solidFill>
                  <a:srgbClr val="0070C0"/>
                </a:solidFill>
                <a:effectLst>
                  <a:innerShdw blurRad="69850" dist="43180" dir="5400000">
                    <a:srgbClr val="000000">
                      <a:alpha val="65000"/>
                    </a:srgbClr>
                  </a:innerShdw>
                </a:effectLst>
                <a:latin typeface="Comic Sans MS" pitchFamily="66" charset="0"/>
              </a:rPr>
              <a:t>arbayim</a:t>
            </a:r>
            <a:endParaRPr lang="en-US" sz="20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a:p>
            <a:pPr algn="ctr"/>
            <a:endParaRPr lang="en-US" sz="2400" b="1" dirty="0" smtClean="0">
              <a:ln w="1905"/>
              <a:solidFill>
                <a:srgbClr val="0070C0"/>
              </a:solidFill>
              <a:effectLst>
                <a:innerShdw blurRad="69850" dist="43180" dir="5400000">
                  <a:srgbClr val="000000">
                    <a:alpha val="65000"/>
                  </a:srgbClr>
                </a:innerShdw>
              </a:effectLst>
              <a:latin typeface="Comic Sans MS" pitchFamily="66" charset="0"/>
            </a:endParaRPr>
          </a:p>
          <a:p>
            <a:pPr algn="ct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Day Season</a:t>
            </a:r>
            <a:b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b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(between </a:t>
            </a:r>
            <a:r>
              <a:rPr lang="en-US" sz="2000" b="1" u="sng" cap="none" spc="0" dirty="0" smtClean="0">
                <a:ln w="1905"/>
                <a:solidFill>
                  <a:srgbClr val="C00000"/>
                </a:solidFill>
                <a:effectLst>
                  <a:innerShdw blurRad="69850" dist="43180" dir="5400000">
                    <a:srgbClr val="000000">
                      <a:alpha val="65000"/>
                    </a:srgbClr>
                  </a:innerShdw>
                </a:effectLst>
                <a:latin typeface="Comic Sans MS" pitchFamily="66" charset="0"/>
              </a:rPr>
              <a:t>two</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 mixing</a:t>
            </a:r>
            <a:r>
              <a:rPr lang="en-US" sz="2000" b="1" cap="none" spc="0"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cap="none" spc="0" dirty="0" smtClean="0">
                <a:ln w="1905"/>
                <a:solidFill>
                  <a:srgbClr val="0070C0"/>
                </a:solidFill>
                <a:effectLst>
                  <a:innerShdw blurRad="69850" dist="43180" dir="5400000">
                    <a:srgbClr val="000000">
                      <a:alpha val="65000"/>
                    </a:srgbClr>
                  </a:innerShdw>
                </a:effectLst>
                <a:latin typeface="Comic Sans MS" pitchFamily="66" charset="0"/>
              </a:rPr>
              <a:t>)</a:t>
            </a:r>
            <a:endParaRPr lang="en-US" sz="2000" b="1" cap="none" spc="0" dirty="0">
              <a:ln w="1905"/>
              <a:solidFill>
                <a:srgbClr val="0070C0"/>
              </a:solidFill>
              <a:effectLst>
                <a:innerShdw blurRad="69850" dist="43180" dir="5400000">
                  <a:srgbClr val="000000">
                    <a:alpha val="65000"/>
                  </a:srgbClr>
                </a:innerShdw>
              </a:effectLst>
              <a:latin typeface="Comic Sans MS" pitchFamily="66" charset="0"/>
            </a:endParaRPr>
          </a:p>
        </p:txBody>
      </p:sp>
      <p:sp>
        <p:nvSpPr>
          <p:cNvPr id="34" name="Rectangle 33"/>
          <p:cNvSpPr/>
          <p:nvPr/>
        </p:nvSpPr>
        <p:spPr>
          <a:xfrm>
            <a:off x="10527259" y="4084179"/>
            <a:ext cx="325120" cy="815005"/>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5" name="Straight Arrow Connector 4"/>
          <p:cNvCxnSpPr/>
          <p:nvPr/>
        </p:nvCxnSpPr>
        <p:spPr>
          <a:xfrm flipH="1">
            <a:off x="3141457" y="3213451"/>
            <a:ext cx="192108" cy="605554"/>
          </a:xfrm>
          <a:prstGeom prst="straightConnector1">
            <a:avLst/>
          </a:prstGeom>
          <a:ln w="38100">
            <a:solidFill>
              <a:srgbClr val="B83D68"/>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187177" y="4226911"/>
            <a:ext cx="3345304" cy="650240"/>
          </a:xfrm>
          <a:prstGeom prst="rect">
            <a:avLst/>
          </a:prstGeom>
          <a:gradFill flip="none" rotWithShape="1">
            <a:gsLst>
              <a:gs pos="1000">
                <a:srgbClr val="F1E441"/>
              </a:gs>
              <a:gs pos="85000">
                <a:srgbClr val="C1D2D8"/>
              </a:gs>
              <a:gs pos="16000">
                <a:srgbClr val="85C2FF"/>
              </a:gs>
              <a:gs pos="93000">
                <a:schemeClr val="accent4">
                  <a:lumMod val="40000"/>
                  <a:lumOff val="60000"/>
                </a:schemeClr>
              </a:gs>
              <a:gs pos="100000">
                <a:srgbClr val="FFFF8F"/>
              </a:gs>
            </a:gsLst>
            <a:lin ang="10800000" scaled="1"/>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CA" sz="2800" b="1" dirty="0" smtClean="0">
                <a:ln w="11430"/>
                <a:solidFill>
                  <a:schemeClr val="accent4">
                    <a:lumMod val="75000"/>
                  </a:schemeClr>
                </a:solidFill>
                <a:effectLst>
                  <a:outerShdw blurRad="50800" dist="39000" dir="5460000" algn="tl">
                    <a:srgbClr val="000000">
                      <a:alpha val="38000"/>
                    </a:srgbClr>
                  </a:outerShdw>
                </a:effectLst>
              </a:rPr>
              <a:t>Direct Sunlight</a:t>
            </a:r>
            <a:endParaRPr lang="en-CA" sz="2800" b="1" dirty="0">
              <a:ln w="11430"/>
              <a:solidFill>
                <a:schemeClr val="accent4">
                  <a:lumMod val="75000"/>
                </a:schemeClr>
              </a:solidFill>
              <a:effectLst>
                <a:outerShdw blurRad="50800" dist="39000" dir="5460000" algn="tl">
                  <a:srgbClr val="000000">
                    <a:alpha val="38000"/>
                  </a:srgbClr>
                </a:outerShdw>
              </a:effectLst>
            </a:endParaRPr>
          </a:p>
        </p:txBody>
      </p:sp>
      <p:sp>
        <p:nvSpPr>
          <p:cNvPr id="9" name="Rectangle 8"/>
          <p:cNvSpPr/>
          <p:nvPr/>
        </p:nvSpPr>
        <p:spPr>
          <a:xfrm>
            <a:off x="6941631" y="4226911"/>
            <a:ext cx="3564362" cy="650240"/>
          </a:xfrm>
          <a:prstGeom prst="rect">
            <a:avLst/>
          </a:prstGeom>
          <a:solidFill>
            <a:schemeClr val="tx1"/>
          </a:solidFill>
          <a:ln>
            <a:solidFill>
              <a:schemeClr val="bg1"/>
            </a:solidFill>
          </a:ln>
          <a:scene3d>
            <a:camera prst="orthographicFront"/>
            <a:lightRig rig="soft" dir="t">
              <a:rot lat="0" lon="0" rev="10800000"/>
            </a:lightRig>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p3d>
              <a:bevelT w="27940" h="12700"/>
              <a:contourClr>
                <a:srgbClr val="DDDDDD"/>
              </a:contourClr>
            </a:sp3d>
          </a:bodyPr>
          <a:lstStyle/>
          <a:p>
            <a:pPr algn="ctr"/>
            <a:r>
              <a:rPr lang="en-CA" sz="2800" b="1" spc="150" dirty="0" smtClean="0">
                <a:ln w="11430"/>
                <a:solidFill>
                  <a:srgbClr val="F8F8F8"/>
                </a:solidFill>
                <a:effectLst>
                  <a:outerShdw blurRad="25400" algn="tl" rotWithShape="0">
                    <a:srgbClr val="000000">
                      <a:alpha val="43000"/>
                    </a:srgbClr>
                  </a:outerShdw>
                </a:effectLst>
              </a:rPr>
              <a:t>Darkness</a:t>
            </a:r>
            <a:endParaRPr lang="en-CA" sz="3200" b="1" spc="150" dirty="0">
              <a:ln w="11430"/>
              <a:solidFill>
                <a:srgbClr val="F8F8F8"/>
              </a:solidFill>
              <a:effectLst>
                <a:outerShdw blurRad="25400" algn="tl" rotWithShape="0">
                  <a:srgbClr val="000000">
                    <a:alpha val="43000"/>
                  </a:srgbClr>
                </a:outerShdw>
              </a:effectLst>
            </a:endParaRPr>
          </a:p>
        </p:txBody>
      </p:sp>
      <p:sp>
        <p:nvSpPr>
          <p:cNvPr id="10" name="Rectangle 9"/>
          <p:cNvSpPr/>
          <p:nvPr/>
        </p:nvSpPr>
        <p:spPr>
          <a:xfrm>
            <a:off x="6633117" y="2862932"/>
            <a:ext cx="322122" cy="2674729"/>
          </a:xfrm>
          <a:prstGeom prst="rect">
            <a:avLst/>
          </a:prstGeom>
          <a:gradFill>
            <a:gsLst>
              <a:gs pos="0">
                <a:srgbClr val="000000"/>
              </a:gs>
              <a:gs pos="32000">
                <a:srgbClr val="400040"/>
              </a:gs>
              <a:gs pos="88000">
                <a:srgbClr val="F27300"/>
              </a:gs>
              <a:gs pos="100000">
                <a:srgbClr val="FFBF00"/>
              </a:gs>
            </a:gsLst>
            <a:lin ang="10800000" scaled="0"/>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cxnSp>
        <p:nvCxnSpPr>
          <p:cNvPr id="12" name="Straight Connector 11"/>
          <p:cNvCxnSpPr/>
          <p:nvPr/>
        </p:nvCxnSpPr>
        <p:spPr>
          <a:xfrm>
            <a:off x="3146537" y="382051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1591" y="3810351"/>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765537" y="2852772"/>
            <a:ext cx="1230208"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rgbClr val="B83D68"/>
                </a:solidFill>
              </a:rPr>
              <a:t>Sunrise</a:t>
            </a:r>
            <a:endParaRPr lang="en-CA" b="1" dirty="0">
              <a:solidFill>
                <a:srgbClr val="B83D68"/>
              </a:solidFill>
            </a:endParaRPr>
          </a:p>
        </p:txBody>
      </p:sp>
      <p:sp>
        <p:nvSpPr>
          <p:cNvPr id="17" name="Curved Down Arrow 16"/>
          <p:cNvSpPr/>
          <p:nvPr/>
        </p:nvSpPr>
        <p:spPr>
          <a:xfrm>
            <a:off x="3187177" y="3678270"/>
            <a:ext cx="3561328" cy="548906"/>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p:cNvSpPr/>
          <p:nvPr/>
        </p:nvSpPr>
        <p:spPr>
          <a:xfrm>
            <a:off x="5632406" y="2862932"/>
            <a:ext cx="1201232" cy="462279"/>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sz="1600" b="1" dirty="0" smtClean="0">
                <a:solidFill>
                  <a:schemeClr val="accent5"/>
                </a:solidFill>
              </a:rPr>
              <a:t>Sunset</a:t>
            </a:r>
            <a:endParaRPr lang="en-CA" b="1" dirty="0">
              <a:solidFill>
                <a:schemeClr val="accent5"/>
              </a:solidFill>
            </a:endParaRPr>
          </a:p>
        </p:txBody>
      </p:sp>
      <p:cxnSp>
        <p:nvCxnSpPr>
          <p:cNvPr id="20" name="Straight Arrow Connector 19"/>
          <p:cNvCxnSpPr/>
          <p:nvPr/>
        </p:nvCxnSpPr>
        <p:spPr>
          <a:xfrm>
            <a:off x="10497191" y="2396397"/>
            <a:ext cx="8802" cy="1138364"/>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297963" y="1326231"/>
            <a:ext cx="398457" cy="1143001"/>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chemeClr val="bg2">
                  <a:lumMod val="50000"/>
                </a:schemeClr>
              </a:solidFill>
            </a:endParaRPr>
          </a:p>
        </p:txBody>
      </p:sp>
      <p:cxnSp>
        <p:nvCxnSpPr>
          <p:cNvPr id="25" name="Straight Connector 24"/>
          <p:cNvCxnSpPr/>
          <p:nvPr/>
        </p:nvCxnSpPr>
        <p:spPr>
          <a:xfrm>
            <a:off x="10505993" y="3534761"/>
            <a:ext cx="0" cy="1352550"/>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889473" y="3819005"/>
            <a:ext cx="0" cy="1076960"/>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Curved Down Arrow 27"/>
          <p:cNvSpPr/>
          <p:nvPr/>
        </p:nvSpPr>
        <p:spPr>
          <a:xfrm>
            <a:off x="6941630" y="3678269"/>
            <a:ext cx="3754789" cy="513429"/>
          </a:xfrm>
          <a:prstGeom prst="curvedDownArrow">
            <a:avLst>
              <a:gd name="adj1" fmla="val 25000"/>
              <a:gd name="adj2" fmla="val 107839"/>
              <a:gd name="adj3" fmla="val 37956"/>
            </a:avLst>
          </a:prstGeom>
          <a:solidFill>
            <a:srgbClr val="FFFF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chemeClr val="tx1"/>
              </a:solidFill>
            </a:endParaRPr>
          </a:p>
        </p:txBody>
      </p:sp>
      <p:cxnSp>
        <p:nvCxnSpPr>
          <p:cNvPr id="31" name="Straight Arrow Connector 30"/>
          <p:cNvCxnSpPr/>
          <p:nvPr/>
        </p:nvCxnSpPr>
        <p:spPr>
          <a:xfrm flipH="1">
            <a:off x="2733715" y="2396397"/>
            <a:ext cx="7148" cy="1051823"/>
          </a:xfrm>
          <a:prstGeom prst="straightConnector1">
            <a:avLst/>
          </a:prstGeom>
          <a:ln w="38100">
            <a:solidFill>
              <a:srgbClr val="FF00FF"/>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07578" y="1335658"/>
            <a:ext cx="417288" cy="1143000"/>
          </a:xfrm>
          <a:prstGeom prst="rect">
            <a:avLst/>
          </a:prstGeom>
          <a:solidFill>
            <a:schemeClr val="accent5">
              <a:lumMod val="20000"/>
              <a:lumOff val="80000"/>
            </a:schemeClr>
          </a:solidFill>
          <a:ln w="57150">
            <a:solidFill>
              <a:srgbClr val="B83D6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r>
              <a:rPr lang="en-CA" b="1" dirty="0" smtClean="0">
                <a:solidFill>
                  <a:srgbClr val="FF00FF"/>
                </a:solidFill>
              </a:rPr>
              <a:t>Dawn</a:t>
            </a:r>
            <a:endParaRPr lang="en-CA" dirty="0">
              <a:solidFill>
                <a:srgbClr val="00B0F0"/>
              </a:solidFill>
            </a:endParaRPr>
          </a:p>
        </p:txBody>
      </p:sp>
      <p:sp>
        <p:nvSpPr>
          <p:cNvPr id="33" name="Title 2"/>
          <p:cNvSpPr txBox="1">
            <a:spLocks/>
          </p:cNvSpPr>
          <p:nvPr/>
        </p:nvSpPr>
        <p:spPr>
          <a:xfrm>
            <a:off x="1265817" y="752486"/>
            <a:ext cx="10820400" cy="1654105"/>
          </a:xfrm>
          <a:prstGeom prst="rect">
            <a:avLst/>
          </a:prstGeom>
          <a:effectLst/>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cap="none" spc="150">
                <a:ln w="11430"/>
                <a:solidFill>
                  <a:schemeClr val="accent2">
                    <a:lumMod val="75000"/>
                  </a:schemeClr>
                </a:solidFill>
                <a:effectLst>
                  <a:outerShdw blurRad="25400" algn="tl" rotWithShape="0">
                    <a:srgbClr val="000000">
                      <a:alpha val="43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The phrase </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“between the </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mixing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a:t>
            </a:r>
            <a:r>
              <a:rPr lang="en-US" sz="2400" dirty="0" err="1"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evening</a:t>
            </a:r>
            <a:r>
              <a:rPr lang="en-US" sz="2400" dirty="0" err="1" smtClean="0">
                <a:ln>
                  <a:solidFill>
                    <a:srgbClr val="002060"/>
                  </a:solidFill>
                  <a:prstDash val="solid"/>
                </a:ln>
                <a:solidFill>
                  <a:srgbClr val="C00000"/>
                </a:solidFill>
                <a:effectLst>
                  <a:outerShdw blurRad="88000" dist="50800" dir="5040000" algn="tl">
                    <a:schemeClr val="accent4">
                      <a:tint val="80000"/>
                      <a:satMod val="250000"/>
                      <a:alpha val="45000"/>
                    </a:schemeClr>
                  </a:outerShdw>
                </a:effectLst>
                <a:latin typeface="Arial Rounded MT Bold" pitchFamily="34" charset="0"/>
              </a:rPr>
              <a:t>S</a:t>
            </a:r>
            <a: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t>” </a:t>
            </a:r>
            <a:br>
              <a:rPr lang="en-US" sz="2400" dirty="0" smtClean="0">
                <a:ln>
                  <a:solidFill>
                    <a:srgbClr val="002060"/>
                  </a:solidFill>
                  <a:prstDash val="solid"/>
                </a:ln>
                <a:solidFill>
                  <a:srgbClr val="00B0F0"/>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is used for the care of the lampstand</a:t>
            </a:r>
            <a:b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br>
            <a:r>
              <a:rPr lang="en-US" sz="2400" dirty="0" smtClean="0">
                <a:ln>
                  <a:solidFill>
                    <a:srgbClr val="002060"/>
                  </a:solidFill>
                  <a:prstDash val="solid"/>
                </a:ln>
                <a:solidFill>
                  <a:srgbClr val="B0DD7F"/>
                </a:solidFill>
                <a:effectLst>
                  <a:outerShdw blurRad="88000" dist="50800" dir="5040000" algn="tl">
                    <a:schemeClr val="accent4">
                      <a:tint val="80000"/>
                      <a:satMod val="250000"/>
                      <a:alpha val="45000"/>
                    </a:schemeClr>
                  </a:outerShdw>
                </a:effectLst>
                <a:latin typeface="Arial Rounded MT Bold" pitchFamily="34" charset="0"/>
              </a:rPr>
              <a:t>along with the evening sacrifice.</a:t>
            </a:r>
            <a:endParaRPr lang="en-US" sz="1600" dirty="0">
              <a:ln>
                <a:noFill/>
                <a:prstDash val="solid"/>
              </a:ln>
              <a:solidFill>
                <a:srgbClr val="00B050"/>
              </a:solidFill>
            </a:endParaRPr>
          </a:p>
        </p:txBody>
      </p:sp>
      <p:sp>
        <p:nvSpPr>
          <p:cNvPr id="35" name="Rectangle 34"/>
          <p:cNvSpPr/>
          <p:nvPr/>
        </p:nvSpPr>
        <p:spPr>
          <a:xfrm>
            <a:off x="2770981" y="4071535"/>
            <a:ext cx="325120" cy="826388"/>
          </a:xfrm>
          <a:prstGeom prst="rect">
            <a:avLst/>
          </a:prstGeom>
          <a:gradFill flip="none" rotWithShape="1">
            <a:gsLst>
              <a:gs pos="0">
                <a:srgbClr val="000082"/>
              </a:gs>
              <a:gs pos="18000">
                <a:srgbClr val="66008F"/>
              </a:gs>
              <a:gs pos="47000">
                <a:srgbClr val="BA0066"/>
              </a:gs>
              <a:gs pos="92000">
                <a:schemeClr val="accent2">
                  <a:lumMod val="60000"/>
                  <a:lumOff val="40000"/>
                </a:schemeClr>
              </a:gs>
              <a:gs pos="73000">
                <a:srgbClr val="FF8200"/>
              </a:gs>
            </a:gsLst>
            <a:lin ang="0" scaled="0"/>
            <a:tileRect/>
          </a:gra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gradFill>
                <a:gsLst>
                  <a:gs pos="0">
                    <a:srgbClr val="000082"/>
                  </a:gs>
                  <a:gs pos="20000">
                    <a:srgbClr val="66008F"/>
                  </a:gs>
                  <a:gs pos="39000">
                    <a:srgbClr val="BA0066"/>
                  </a:gs>
                  <a:gs pos="89000">
                    <a:srgbClr val="FFFF00"/>
                  </a:gs>
                  <a:gs pos="63000">
                    <a:srgbClr val="FF8200"/>
                  </a:gs>
                </a:gsLst>
                <a:lin ang="5400000" scaled="0"/>
              </a:gradFill>
            </a:endParaRPr>
          </a:p>
        </p:txBody>
      </p:sp>
      <p:cxnSp>
        <p:nvCxnSpPr>
          <p:cNvPr id="11" name="Straight Connector 10"/>
          <p:cNvCxnSpPr/>
          <p:nvPr/>
        </p:nvCxnSpPr>
        <p:spPr>
          <a:xfrm>
            <a:off x="2740863" y="3448220"/>
            <a:ext cx="0" cy="1449251"/>
          </a:xfrm>
          <a:prstGeom prst="line">
            <a:avLst/>
          </a:prstGeom>
          <a:ln w="76200">
            <a:solidFill>
              <a:srgbClr val="FF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6" name="TextBox 29"/>
          <p:cNvSpPr txBox="1"/>
          <p:nvPr/>
        </p:nvSpPr>
        <p:spPr>
          <a:xfrm>
            <a:off x="620402" y="5537661"/>
            <a:ext cx="7012342" cy="1021556"/>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spc="150" dirty="0" smtClean="0">
                <a:ln w="11430"/>
                <a:solidFill>
                  <a:srgbClr val="F8F8F8"/>
                </a:solidFill>
                <a:effectLst>
                  <a:outerShdw blurRad="25400" algn="tl" rotWithShape="0">
                    <a:srgbClr val="000000">
                      <a:alpha val="43000"/>
                    </a:srgbClr>
                  </a:outerShdw>
                </a:effectLst>
                <a:latin typeface="Comic Sans MS" pitchFamily="66" charset="0"/>
              </a:rPr>
              <a:t>Will Lev 6:20 offer another option for not only the daily evening sacrifices, but the trimming of the lamps that happened at the same time??</a:t>
            </a:r>
            <a:endParaRPr lang="en-US"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7" name="Title 2"/>
          <p:cNvSpPr txBox="1">
            <a:spLocks/>
          </p:cNvSpPr>
          <p:nvPr/>
        </p:nvSpPr>
        <p:spPr>
          <a:xfrm>
            <a:off x="1377790" y="-95879"/>
            <a:ext cx="10708428" cy="983298"/>
          </a:xfrm>
          <a:prstGeom prst="rect">
            <a:avLst/>
          </a:prstGeom>
        </p:spPr>
        <p:txBody>
          <a:bodyPr anchor="ctr">
            <a:normAutofit/>
            <a:scene3d>
              <a:camera prst="orthographicFront"/>
              <a:lightRig rig="threePt" dir="t"/>
            </a:scene3d>
            <a:sp3d extrusionH="57150">
              <a:bevelT h="25400" prst="softRound"/>
            </a:sp3d>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US" b="1" dirty="0" smtClean="0">
                <a:ln>
                  <a:solidFill>
                    <a:srgbClr val="002060"/>
                  </a:solidFill>
                </a:ln>
                <a:solidFill>
                  <a:schemeClr val="accent2">
                    <a:lumMod val="75000"/>
                  </a:schemeClr>
                </a:solidFill>
              </a:rPr>
              <a:t>Lighting</a:t>
            </a:r>
            <a:r>
              <a:rPr lang="en-US" b="1" dirty="0" smtClean="0">
                <a:ln>
                  <a:solidFill>
                    <a:srgbClr val="002060"/>
                  </a:solidFill>
                </a:ln>
                <a:solidFill>
                  <a:schemeClr val="accent6">
                    <a:lumMod val="60000"/>
                    <a:lumOff val="40000"/>
                  </a:schemeClr>
                </a:solidFill>
              </a:rPr>
              <a:t> </a:t>
            </a:r>
            <a:r>
              <a:rPr lang="en-US" b="1" dirty="0" smtClean="0">
                <a:ln>
                  <a:solidFill>
                    <a:srgbClr val="002060"/>
                  </a:solidFill>
                </a:ln>
                <a:solidFill>
                  <a:schemeClr val="accent2">
                    <a:lumMod val="75000"/>
                  </a:schemeClr>
                </a:solidFill>
              </a:rPr>
              <a:t>the Sanctuary Lamps</a:t>
            </a:r>
            <a:endParaRPr lang="en-US" b="1" dirty="0">
              <a:ln>
                <a:solidFill>
                  <a:srgbClr val="002060"/>
                </a:solidFill>
              </a:ln>
              <a:solidFill>
                <a:schemeClr val="accent2">
                  <a:lumMod val="75000"/>
                </a:schemeClr>
              </a:solidFill>
            </a:endParaRPr>
          </a:p>
        </p:txBody>
      </p:sp>
      <p:sp>
        <p:nvSpPr>
          <p:cNvPr id="2" name="TextBox 1"/>
          <p:cNvSpPr txBox="1"/>
          <p:nvPr/>
        </p:nvSpPr>
        <p:spPr>
          <a:xfrm>
            <a:off x="3554957" y="2764983"/>
            <a:ext cx="2507242" cy="923330"/>
          </a:xfrm>
          <a:prstGeom prst="rect">
            <a:avLst/>
          </a:prstGeom>
          <a:noFill/>
        </p:spPr>
        <p:txBody>
          <a:bodyPr wrap="square" rtlCol="0">
            <a:spAutoFit/>
          </a:bodyPr>
          <a:lstStyle/>
          <a:p>
            <a:pPr algn="ctr"/>
            <a:r>
              <a:rPr lang="en-US" dirty="0" smtClean="0"/>
              <a:t>Lamps tended to</a:t>
            </a:r>
            <a:br>
              <a:rPr lang="en-US" dirty="0" smtClean="0"/>
            </a:br>
            <a:r>
              <a:rPr lang="en-US" dirty="0" smtClean="0"/>
              <a:t>with the daily </a:t>
            </a:r>
            <a:br>
              <a:rPr lang="en-US" dirty="0" smtClean="0"/>
            </a:br>
            <a:r>
              <a:rPr lang="en-US" dirty="0" smtClean="0"/>
              <a:t>evening sacrifices.</a:t>
            </a:r>
            <a:endParaRPr lang="en-US" dirty="0"/>
          </a:p>
        </p:txBody>
      </p:sp>
      <p:pic>
        <p:nvPicPr>
          <p:cNvPr id="39" name="Picture 2" descr="C:\Users\Rae\Desktop\Lampstand of holy place 40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82171" y="2003781"/>
            <a:ext cx="1981666" cy="1486250"/>
          </a:xfrm>
          <a:prstGeom prst="ellipse">
            <a:avLst/>
          </a:prstGeom>
          <a:ln w="63500" cap="rnd">
            <a:solidFill>
              <a:schemeClr val="accent6">
                <a:lumMod val="75000"/>
              </a:schemeClr>
            </a:solidFill>
          </a:ln>
          <a:effectLst>
            <a:outerShdw blurRad="76200" dist="12700" dir="2700000" sy="-23000" kx="-8004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0" name="Rectangle 39"/>
          <p:cNvSpPr/>
          <p:nvPr/>
        </p:nvSpPr>
        <p:spPr>
          <a:xfrm>
            <a:off x="6558107" y="2860331"/>
            <a:ext cx="472142" cy="1311793"/>
          </a:xfrm>
          <a:prstGeom prst="rect">
            <a:avLst/>
          </a:prstGeom>
          <a:noFill/>
          <a:ln w="5715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wordArtVert" rtlCol="0" anchor="ctr">
            <a:sp3d extrusionH="57150">
              <a:bevelT w="38100" h="38100"/>
            </a:sp3d>
          </a:bodyPr>
          <a:lstStyle/>
          <a:p>
            <a:pPr algn="ctr"/>
            <a:r>
              <a:rPr lang="en-CA" sz="1600" b="1" dirty="0" smtClean="0">
                <a:ln w="1905"/>
                <a:solidFill>
                  <a:schemeClr val="accent2">
                    <a:lumMod val="20000"/>
                    <a:lumOff val="80000"/>
                  </a:schemeClr>
                </a:solidFill>
                <a:effectLst>
                  <a:innerShdw blurRad="69850" dist="43180" dir="5400000">
                    <a:srgbClr val="000000">
                      <a:alpha val="65000"/>
                    </a:srgbClr>
                  </a:innerShdw>
                </a:effectLst>
              </a:rPr>
              <a:t>DUSK</a:t>
            </a:r>
            <a:endParaRPr lang="en-CA" b="1" dirty="0">
              <a:solidFill>
                <a:schemeClr val="accent2">
                  <a:lumMod val="20000"/>
                  <a:lumOff val="80000"/>
                </a:schemeClr>
              </a:solidFill>
            </a:endParaRPr>
          </a:p>
        </p:txBody>
      </p:sp>
      <p:sp>
        <p:nvSpPr>
          <p:cNvPr id="41" name="Rectangle 40"/>
          <p:cNvSpPr/>
          <p:nvPr/>
        </p:nvSpPr>
        <p:spPr>
          <a:xfrm>
            <a:off x="28983" y="2296775"/>
            <a:ext cx="1358064" cy="1477328"/>
          </a:xfrm>
          <a:prstGeom prst="rect">
            <a:avLst/>
          </a:prstGeom>
          <a:noFill/>
        </p:spPr>
        <p:txBody>
          <a:bodyPr wrap="none" lIns="91440" tIns="45720" rIns="91440" bIns="45720">
            <a:spAutoFit/>
          </a:bodyPr>
          <a:lstStyle/>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#11</a:t>
            </a:r>
          </a:p>
          <a:p>
            <a:pPr algn="ctr"/>
            <a:r>
              <a:rPr lang="en-US" b="1" cap="none" spc="50" dirty="0" err="1"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30:8</a:t>
            </a:r>
          </a:p>
          <a:p>
            <a:pPr algn="ctr"/>
            <a:endParaRPr lang="en-US" b="1"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a:p>
            <a:pPr algn="ct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Sanctuary</a:t>
            </a:r>
            <a:b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b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Lamps</a:t>
            </a:r>
            <a:endParaRPr lang="en-US" b="1" cap="none"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p:txBody>
      </p:sp>
      <p:pic>
        <p:nvPicPr>
          <p:cNvPr id="38" name="Picture 2" descr="C:\Users\Rae\Desktop\banner 6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704" y="5667954"/>
            <a:ext cx="4166584" cy="925886"/>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7874001" y="5653093"/>
            <a:ext cx="3688080" cy="76944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dirty="0" smtClean="0">
                <a:ln w="50800"/>
                <a:solidFill>
                  <a:srgbClr val="002060"/>
                </a:solidFill>
                <a:effectLst>
                  <a:glow rad="127000">
                    <a:schemeClr val="accent2">
                      <a:lumMod val="20000"/>
                      <a:lumOff val="80000"/>
                      <a:alpha val="93000"/>
                    </a:schemeClr>
                  </a:glow>
                </a:effectLst>
                <a:latin typeface="MV Boli" pitchFamily="2" charset="0"/>
                <a:cs typeface="MV Boli" pitchFamily="2" charset="0"/>
              </a:rPr>
              <a:t>We shall see!</a:t>
            </a:r>
            <a:endParaRPr lang="en-US" sz="4400" b="1" cap="none" spc="0" dirty="0">
              <a:ln w="50800"/>
              <a:solidFill>
                <a:srgbClr val="002060"/>
              </a:solidFill>
              <a:effectLst>
                <a:glow rad="127000">
                  <a:schemeClr val="accent2">
                    <a:lumMod val="20000"/>
                    <a:lumOff val="80000"/>
                    <a:alpha val="93000"/>
                  </a:schemeClr>
                </a:glow>
              </a:effectLst>
              <a:latin typeface="MV Boli" pitchFamily="2" charset="0"/>
              <a:cs typeface="MV Boli" pitchFamily="2" charset="0"/>
            </a:endParaRPr>
          </a:p>
        </p:txBody>
      </p:sp>
      <p:sp>
        <p:nvSpPr>
          <p:cNvPr id="43" name="Slide Number Placeholder 1"/>
          <p:cNvSpPr txBox="1">
            <a:spLocks/>
          </p:cNvSpPr>
          <p:nvPr/>
        </p:nvSpPr>
        <p:spPr>
          <a:xfrm>
            <a:off x="11119540" y="6578522"/>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pPr algn="r"/>
              <a:t>93</a:t>
            </a:fld>
            <a:endParaRPr lang="en-US" dirty="0"/>
          </a:p>
        </p:txBody>
      </p:sp>
      <p:sp>
        <p:nvSpPr>
          <p:cNvPr id="3" name="Rectangle 2"/>
          <p:cNvSpPr/>
          <p:nvPr/>
        </p:nvSpPr>
        <p:spPr>
          <a:xfrm>
            <a:off x="12192000" y="5558254"/>
            <a:ext cx="6096000" cy="646331"/>
          </a:xfrm>
          <a:prstGeom prst="rect">
            <a:avLst/>
          </a:prstGeom>
          <a:solidFill>
            <a:schemeClr val="accent2">
              <a:lumMod val="20000"/>
              <a:lumOff val="80000"/>
            </a:schemeClr>
          </a:solidFill>
        </p:spPr>
        <p:txBody>
          <a:bodyPr>
            <a:spAutoFit/>
          </a:bodyPr>
          <a:lstStyle/>
          <a:p>
            <a:r>
              <a:rPr lang="en-US" dirty="0"/>
              <a:t>I've left this slide and section with a question below, and a "we shall see" that will be answered with Lev 6:20.</a:t>
            </a:r>
          </a:p>
        </p:txBody>
      </p:sp>
      <p:sp>
        <p:nvSpPr>
          <p:cNvPr id="6" name="Rectangle 5"/>
          <p:cNvSpPr/>
          <p:nvPr/>
        </p:nvSpPr>
        <p:spPr>
          <a:xfrm>
            <a:off x="12192000" y="1016844"/>
            <a:ext cx="6096000" cy="646331"/>
          </a:xfrm>
          <a:prstGeom prst="rect">
            <a:avLst/>
          </a:prstGeom>
          <a:solidFill>
            <a:schemeClr val="accent2">
              <a:lumMod val="20000"/>
              <a:lumOff val="80000"/>
            </a:schemeClr>
          </a:solidFill>
        </p:spPr>
        <p:txBody>
          <a:bodyPr>
            <a:spAutoFit/>
          </a:bodyPr>
          <a:lstStyle/>
          <a:p>
            <a:r>
              <a:rPr lang="en-US" dirty="0"/>
              <a:t>For </a:t>
            </a:r>
            <a:r>
              <a:rPr lang="en-US" dirty="0" err="1"/>
              <a:t>Exo</a:t>
            </a:r>
            <a:r>
              <a:rPr lang="en-US" dirty="0"/>
              <a:t> 30:8, this </a:t>
            </a:r>
            <a:r>
              <a:rPr lang="en-US" dirty="0" err="1"/>
              <a:t>coment</a:t>
            </a:r>
            <a:r>
              <a:rPr lang="en-US" dirty="0"/>
              <a:t> is correct.  But things can change with Lev 6:20.  </a:t>
            </a:r>
            <a:r>
              <a:rPr lang="en-US" dirty="0" err="1"/>
              <a:t>Hhmmm</a:t>
            </a:r>
            <a:r>
              <a:rPr lang="en-US" dirty="0"/>
              <a:t>.....</a:t>
            </a:r>
          </a:p>
        </p:txBody>
      </p:sp>
      <p:cxnSp>
        <p:nvCxnSpPr>
          <p:cNvPr id="4" name="Straight Arrow Connector 3"/>
          <p:cNvCxnSpPr/>
          <p:nvPr/>
        </p:nvCxnSpPr>
        <p:spPr>
          <a:xfrm>
            <a:off x="6485028" y="3213451"/>
            <a:ext cx="96563" cy="596900"/>
          </a:xfrm>
          <a:prstGeom prst="straightConnector1">
            <a:avLst/>
          </a:prstGeom>
          <a:ln w="38100">
            <a:solidFill>
              <a:schemeClr val="accent5"/>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14375" y="3810351"/>
            <a:ext cx="1244428" cy="1350962"/>
            <a:chOff x="714375" y="3810351"/>
            <a:chExt cx="1244428" cy="1350962"/>
          </a:xfrm>
        </p:grpSpPr>
        <p:sp>
          <p:nvSpPr>
            <p:cNvPr id="44" name="Oval 43"/>
            <p:cNvSpPr/>
            <p:nvPr/>
          </p:nvSpPr>
          <p:spPr>
            <a:xfrm>
              <a:off x="727065" y="3810351"/>
              <a:ext cx="1231738" cy="123191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2927803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175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wipe(left)">
                                      <p:cBhvr>
                                        <p:cTn id="19" dur="2000"/>
                                        <p:tgtEl>
                                          <p:spTgt spid="4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9000">
              <a:schemeClr val="tx2">
                <a:lumMod val="40000"/>
                <a:lumOff val="60000"/>
              </a:schemeClr>
            </a:gs>
            <a:gs pos="81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bwMode="auto">
          <a:xfrm>
            <a:off x="1469985" y="-671331"/>
            <a:ext cx="10841286" cy="7529331"/>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1"/>
          <p:cNvSpPr txBox="1">
            <a:spLocks/>
          </p:cNvSpPr>
          <p:nvPr/>
        </p:nvSpPr>
        <p:spPr>
          <a:xfrm>
            <a:off x="11536100" y="6511545"/>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200" smtClean="0">
                <a:solidFill>
                  <a:schemeClr val="accent2">
                    <a:lumMod val="20000"/>
                    <a:lumOff val="80000"/>
                  </a:schemeClr>
                </a:solidFill>
              </a:rPr>
              <a:pPr algn="r"/>
              <a:t>94</a:t>
            </a:fld>
            <a:endParaRPr lang="en-US" dirty="0">
              <a:solidFill>
                <a:schemeClr val="accent2">
                  <a:lumMod val="20000"/>
                  <a:lumOff val="80000"/>
                </a:schemeClr>
              </a:solidFill>
            </a:endParaRPr>
          </a:p>
        </p:txBody>
      </p:sp>
      <p:pic>
        <p:nvPicPr>
          <p:cNvPr id="17411" name="Picture 3" descr="F:\Art on Desktop - 1\Banners\banner 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1053" y="1259524"/>
            <a:ext cx="4234767" cy="43689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713629" y="1121300"/>
            <a:ext cx="5908298" cy="4245016"/>
          </a:xfrm>
          <a:prstGeom prst="roundRect">
            <a:avLst>
              <a:gd name="adj" fmla="val 10355"/>
            </a:avLst>
          </a:prstGeom>
          <a:blipFill dpi="0"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429475" y="143479"/>
            <a:ext cx="1231738" cy="1231919"/>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8219" y="2018975"/>
            <a:ext cx="1319592" cy="4662815"/>
          </a:xfrm>
          <a:prstGeom prst="rect">
            <a:avLst/>
          </a:prstGeom>
          <a:noFill/>
        </p:spPr>
        <p:txBody>
          <a:bodyPr wrap="none" lIns="91440" tIns="45720" rIns="91440" bIns="45720">
            <a:spAutoFit/>
          </a:bodyPr>
          <a:lstStyle/>
          <a:p>
            <a:pPr>
              <a:lnSpc>
                <a:spcPct val="150000"/>
              </a:lnSpc>
            </a:pPr>
            <a:r>
              <a:rPr lang="en-US" b="1" spc="50" dirty="0" err="1"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Exo</a:t>
            </a: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16:12</a:t>
            </a:r>
          </a:p>
          <a:p>
            <a:pPr>
              <a:lnSpc>
                <a:spcPct val="150000"/>
              </a:lnSpc>
            </a:pPr>
            <a:r>
              <a:rPr lang="en-US" b="1" cap="none" spc="50" dirty="0" err="1"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29:39</a:t>
            </a:r>
          </a:p>
          <a:p>
            <a:pPr>
              <a:lnSpc>
                <a:spcPct val="150000"/>
              </a:lnSpc>
            </a:pPr>
            <a:r>
              <a:rPr lang="en-US" b="1" spc="50" dirty="0" err="1"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Exo</a:t>
            </a: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29:41</a:t>
            </a:r>
          </a:p>
          <a:p>
            <a:pPr>
              <a:lnSpc>
                <a:spcPct val="150000"/>
              </a:lnSpc>
            </a:pP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28:4</a:t>
            </a:r>
          </a:p>
          <a:p>
            <a:pPr>
              <a:lnSpc>
                <a:spcPct val="150000"/>
              </a:lnSpc>
            </a:pP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28:8</a:t>
            </a:r>
          </a:p>
          <a:p>
            <a:pPr>
              <a:lnSpc>
                <a:spcPct val="150000"/>
              </a:lnSpc>
            </a:pPr>
            <a:r>
              <a:rPr lang="en-US" b="1" cap="none" spc="50" dirty="0" err="1"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12:6</a:t>
            </a:r>
          </a:p>
          <a:p>
            <a:pPr>
              <a:lnSpc>
                <a:spcPct val="150000"/>
              </a:lnSpc>
            </a:pP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Lev 23:5</a:t>
            </a:r>
          </a:p>
          <a:p>
            <a:pPr>
              <a:lnSpc>
                <a:spcPct val="150000"/>
              </a:lnSpc>
            </a:pP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9:3</a:t>
            </a:r>
          </a:p>
          <a:p>
            <a:pPr>
              <a:lnSpc>
                <a:spcPct val="150000"/>
              </a:lnSpc>
            </a:pPr>
            <a:r>
              <a:rPr lang="en-US" b="1"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9:5</a:t>
            </a:r>
          </a:p>
          <a:p>
            <a:pPr>
              <a:lnSpc>
                <a:spcPct val="150000"/>
              </a:lnSpc>
            </a:pP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Num 9:11</a:t>
            </a:r>
          </a:p>
          <a:p>
            <a:pPr>
              <a:lnSpc>
                <a:spcPct val="150000"/>
              </a:lnSpc>
            </a:pPr>
            <a:r>
              <a:rPr lang="en-US" b="1" cap="none" spc="50" dirty="0" err="1"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Exo</a:t>
            </a:r>
            <a:r>
              <a:rPr lang="en-US" b="1" cap="none" spc="50" dirty="0" smtClean="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rPr>
              <a:t> 30:8</a:t>
            </a:r>
            <a:endParaRPr lang="en-US" b="1" cap="none" spc="50" dirty="0">
              <a:ln w="13500">
                <a:solidFill>
                  <a:schemeClr val="accent1">
                    <a:shade val="2500"/>
                    <a:alpha val="6500"/>
                  </a:schemeClr>
                </a:solidFill>
                <a:prstDash val="solid"/>
              </a:ln>
              <a:solidFill>
                <a:srgbClr val="6F3350">
                  <a:alpha val="95000"/>
                </a:srgbClr>
              </a:solidFill>
              <a:effectLst>
                <a:innerShdw blurRad="50900" dist="38500" dir="13500000">
                  <a:srgbClr val="000000">
                    <a:alpha val="60000"/>
                  </a:srgbClr>
                </a:innerShdw>
              </a:effectLst>
            </a:endParaRPr>
          </a:p>
        </p:txBody>
      </p:sp>
      <p:sp>
        <p:nvSpPr>
          <p:cNvPr id="7" name="Snip Diagonal Corner Rectangle 6"/>
          <p:cNvSpPr/>
          <p:nvPr/>
        </p:nvSpPr>
        <p:spPr>
          <a:xfrm>
            <a:off x="1621029" y="170723"/>
            <a:ext cx="7106284" cy="991731"/>
          </a:xfrm>
          <a:prstGeom prst="snip2DiagRect">
            <a:avLst/>
          </a:prstGeom>
          <a:gradFill>
            <a:gsLst>
              <a:gs pos="97000">
                <a:schemeClr val="accent1">
                  <a:tint val="9000"/>
                  <a:alpha val="78000"/>
                </a:schemeClr>
              </a:gs>
              <a:gs pos="16000">
                <a:schemeClr val="accent1">
                  <a:tint val="70000"/>
                  <a:satMod val="100000"/>
                  <a:alpha val="59000"/>
                </a:schemeClr>
              </a:gs>
            </a:gsLst>
          </a:gradFill>
          <a:ln w="57150"/>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24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This completes Part #1 of the study for</a:t>
            </a:r>
            <a:br>
              <a:rPr lang="en-US" sz="24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br>
            <a:r>
              <a:rPr lang="en-US" sz="24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11 Torah Scriptures for &lt;</a:t>
            </a:r>
            <a:r>
              <a:rPr lang="en-US" sz="2400" b="1" cap="none" spc="0" dirty="0" err="1"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beyn</a:t>
            </a:r>
            <a:r>
              <a:rPr lang="en-US" sz="24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 ha </a:t>
            </a:r>
            <a:r>
              <a:rPr lang="en-US" sz="2400" b="1" cap="none" spc="0" dirty="0" err="1"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arbayim</a:t>
            </a:r>
            <a:r>
              <a:rPr lang="en-US" sz="24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&gt;</a:t>
            </a:r>
            <a:r>
              <a:rPr lang="en-US" sz="24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Comic Sans MS" pitchFamily="66" charset="0"/>
                <a:cs typeface="MV Boli" pitchFamily="2" charset="0"/>
              </a:rPr>
              <a:t>.</a:t>
            </a:r>
            <a:endParaRPr lang="en-US" sz="2400" b="1" cap="none" spc="0"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endParaRPr>
          </a:p>
        </p:txBody>
      </p:sp>
      <p:sp>
        <p:nvSpPr>
          <p:cNvPr id="44" name="Snip Diagonal Corner Rectangle 43"/>
          <p:cNvSpPr/>
          <p:nvPr/>
        </p:nvSpPr>
        <p:spPr>
          <a:xfrm>
            <a:off x="1894599" y="2697133"/>
            <a:ext cx="5430608" cy="2167116"/>
          </a:xfrm>
          <a:prstGeom prst="snip2DiagRect">
            <a:avLst/>
          </a:prstGeom>
          <a:noFill/>
          <a:ln w="57150">
            <a:noFill/>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77800">
                    <a:schemeClr val="accent2">
                      <a:lumMod val="40000"/>
                      <a:lumOff val="60000"/>
                      <a:alpha val="95000"/>
                    </a:schemeClr>
                  </a:glow>
                </a:effectLst>
                <a:latin typeface="MV Boli" pitchFamily="2" charset="0"/>
                <a:cs typeface="MV Boli" pitchFamily="2" charset="0"/>
              </a:rPr>
              <a:t>#1 Not one Scripture had </a:t>
            </a:r>
            <a:b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77800">
                    <a:schemeClr val="accent2">
                      <a:lumMod val="40000"/>
                      <a:lumOff val="60000"/>
                      <a:alpha val="95000"/>
                    </a:schemeClr>
                  </a:glow>
                </a:effectLst>
                <a:latin typeface="MV Boli" pitchFamily="2" charset="0"/>
                <a:cs typeface="MV Boli" pitchFamily="2" charset="0"/>
              </a:rPr>
            </a:b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77800">
                    <a:schemeClr val="accent2">
                      <a:lumMod val="40000"/>
                      <a:lumOff val="60000"/>
                      <a:alpha val="95000"/>
                    </a:schemeClr>
                  </a:glow>
                </a:effectLst>
                <a:latin typeface="MV Boli" pitchFamily="2" charset="0"/>
                <a:cs typeface="MV Boli" pitchFamily="2" charset="0"/>
              </a:rPr>
              <a:t>a command for this phrase to commence the day with dawn, sunset or evening</a:t>
            </a: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77800">
                    <a:schemeClr val="accent2">
                      <a:lumMod val="40000"/>
                      <a:lumOff val="60000"/>
                      <a:alpha val="95000"/>
                    </a:schemeClr>
                  </a:glow>
                </a:effectLst>
                <a:latin typeface="Comic Sans MS" pitchFamily="66" charset="0"/>
                <a:cs typeface="MV Boli" pitchFamily="2" charset="0"/>
              </a:rPr>
              <a:t>.</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77800">
                  <a:schemeClr val="accent2">
                    <a:lumMod val="40000"/>
                    <a:lumOff val="60000"/>
                    <a:alpha val="95000"/>
                  </a:schemeClr>
                </a:glow>
              </a:effectLst>
              <a:latin typeface="MV Boli" pitchFamily="2" charset="0"/>
              <a:cs typeface="MV Boli" pitchFamily="2" charset="0"/>
            </a:endParaRPr>
          </a:p>
        </p:txBody>
      </p:sp>
      <p:sp>
        <p:nvSpPr>
          <p:cNvPr id="46" name="Rounded Rectangle 45"/>
          <p:cNvSpPr/>
          <p:nvPr/>
        </p:nvSpPr>
        <p:spPr>
          <a:xfrm>
            <a:off x="1539435" y="5273047"/>
            <a:ext cx="10278320" cy="1464231"/>
          </a:xfrm>
          <a:prstGeom prst="roundRect">
            <a:avLst/>
          </a:prstGeom>
          <a:gradFill>
            <a:gsLst>
              <a:gs pos="20000">
                <a:schemeClr val="accent2">
                  <a:tint val="9000"/>
                  <a:alpha val="75000"/>
                </a:schemeClr>
              </a:gs>
              <a:gs pos="100000">
                <a:schemeClr val="accent2">
                  <a:tint val="70000"/>
                  <a:satMod val="100000"/>
                  <a:alpha val="73000"/>
                </a:schemeClr>
              </a:gs>
            </a:gsLst>
          </a:gradFill>
          <a:ln w="57150">
            <a:solidFill>
              <a:srgbClr val="6F3350"/>
            </a:solidFill>
          </a:ln>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n-US" sz="20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#3 The focus on this phrase was to show &lt;</a:t>
            </a:r>
            <a:r>
              <a:rPr lang="en-US" sz="2000" b="1" cap="none" spc="0" dirty="0" err="1"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beyn</a:t>
            </a:r>
            <a:r>
              <a:rPr lang="en-US" sz="20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 ha </a:t>
            </a:r>
            <a:r>
              <a:rPr lang="en-US" sz="2000" b="1" cap="none" spc="0" dirty="0" err="1"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arbayim</a:t>
            </a:r>
            <a:r>
              <a:rPr lang="en-US" sz="20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&gt; can have placement during the Day Season or Night Season ~ depending on the context!  </a:t>
            </a:r>
            <a:br>
              <a:rPr lang="en-US" sz="20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br>
            <a:r>
              <a:rPr lang="en-US" sz="20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“Between the </a:t>
            </a:r>
            <a:r>
              <a:rPr lang="en-US" sz="2000" b="1" cap="none" spc="0" dirty="0" err="1" smtClean="0">
                <a:ln w="10541" cmpd="sng">
                  <a:solidFill>
                    <a:schemeClr val="accent1">
                      <a:lumMod val="50000"/>
                    </a:schemeClr>
                  </a:solidFill>
                  <a:prstDash val="solid"/>
                </a:ln>
                <a:solidFill>
                  <a:srgbClr val="0070C0"/>
                </a:solidFill>
                <a:effectLst>
                  <a:glow rad="165100">
                    <a:schemeClr val="accent2">
                      <a:lumMod val="40000"/>
                      <a:lumOff val="60000"/>
                      <a:alpha val="68000"/>
                    </a:schemeClr>
                  </a:glow>
                </a:effectLst>
                <a:latin typeface="MV Boli" pitchFamily="2" charset="0"/>
                <a:cs typeface="MV Boli" pitchFamily="2" charset="0"/>
              </a:rPr>
              <a:t>mixing</a:t>
            </a:r>
            <a:r>
              <a:rPr lang="en-US" sz="2000" b="1" cap="none" spc="0" dirty="0" err="1" smtClean="0">
                <a:ln w="10541" cmpd="sng">
                  <a:solidFill>
                    <a:schemeClr val="accent1">
                      <a:lumMod val="50000"/>
                    </a:schemeClr>
                  </a:solidFill>
                  <a:prstDash val="solid"/>
                </a:ln>
                <a:solidFill>
                  <a:srgbClr val="C00000"/>
                </a:solidFill>
                <a:effectLst>
                  <a:glow rad="165100">
                    <a:schemeClr val="accent2">
                      <a:lumMod val="40000"/>
                      <a:lumOff val="60000"/>
                      <a:alpha val="68000"/>
                    </a:schemeClr>
                  </a:glow>
                </a:effectLst>
                <a:latin typeface="MV Boli" pitchFamily="2" charset="0"/>
                <a:cs typeface="MV Boli" pitchFamily="2" charset="0"/>
              </a:rPr>
              <a:t>S</a:t>
            </a:r>
            <a:r>
              <a:rPr lang="en-US" sz="20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rPr>
              <a:t>” provides for perfect fulfillment of ALL Passover sacrifices and ALL sacrificial types through Yahusha’s singular Passover Sacrifice</a:t>
            </a:r>
            <a:r>
              <a:rPr lang="en-US" sz="2000" b="1" cap="none" spc="0"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Comic Sans MS" pitchFamily="66" charset="0"/>
                <a:cs typeface="MV Boli" pitchFamily="2" charset="0"/>
              </a:rPr>
              <a:t>.</a:t>
            </a:r>
            <a:endParaRPr lang="en-US" sz="2000" b="1" cap="none" spc="0"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65100">
                  <a:schemeClr val="accent2">
                    <a:lumMod val="40000"/>
                    <a:lumOff val="60000"/>
                    <a:alpha val="68000"/>
                  </a:schemeClr>
                </a:glow>
              </a:effectLst>
              <a:latin typeface="MV Boli" pitchFamily="2" charset="0"/>
              <a:cs typeface="MV Boli" pitchFamily="2" charset="0"/>
            </a:endParaRPr>
          </a:p>
        </p:txBody>
      </p:sp>
      <p:pic>
        <p:nvPicPr>
          <p:cNvPr id="1026" name="Picture 2" descr="F:\Art on Desktop - 1\Notepads\calendar-icon-512x51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2350" y="-965532"/>
            <a:ext cx="1978553" cy="19785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Art on Desktop - 1\All white man clip art\3d white people\3d white board 1.jpg"/>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989671" y="2127338"/>
            <a:ext cx="2341944" cy="2273300"/>
          </a:xfrm>
          <a:prstGeom prst="roundRect">
            <a:avLst>
              <a:gd name="adj"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8" name="Picture 4" descr="F:\Art on Desktop - 1\All white man clip art\3d white people\3d white board 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82350" y="3929889"/>
            <a:ext cx="3397069" cy="339706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9498956" y="-470062"/>
            <a:ext cx="2341944" cy="2273300"/>
          </a:xfrm>
          <a:prstGeom prst="roundRect">
            <a:avLst>
              <a:gd name="adj" fmla="val 314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46687" y="2505125"/>
            <a:ext cx="2613956" cy="1631216"/>
          </a:xfrm>
          <a:prstGeom prst="rect">
            <a:avLst/>
          </a:prstGeom>
          <a:noFill/>
        </p:spPr>
        <p:txBody>
          <a:bodyPr wrap="square" rtlCol="0">
            <a:spAutoFit/>
          </a:bodyPr>
          <a:lstStyle/>
          <a:p>
            <a:pPr algn="ctr"/>
            <a:r>
              <a:rPr lang="en-US" sz="2000" b="1" dirty="0" smtClean="0">
                <a:solidFill>
                  <a:srgbClr val="6F3350"/>
                </a:solidFill>
                <a:latin typeface="MV Boli" pitchFamily="2" charset="0"/>
                <a:cs typeface="MV Boli" pitchFamily="2" charset="0"/>
              </a:rPr>
              <a:t>#2 </a:t>
            </a:r>
            <a:br>
              <a:rPr lang="en-US" sz="2000" b="1" dirty="0" smtClean="0">
                <a:solidFill>
                  <a:srgbClr val="6F3350"/>
                </a:solidFill>
                <a:latin typeface="MV Boli" pitchFamily="2" charset="0"/>
                <a:cs typeface="MV Boli" pitchFamily="2" charset="0"/>
              </a:rPr>
            </a:br>
            <a:r>
              <a:rPr lang="en-US" sz="2000" b="1" dirty="0" smtClean="0">
                <a:solidFill>
                  <a:srgbClr val="6F3350"/>
                </a:solidFill>
                <a:latin typeface="MV Boli" pitchFamily="2" charset="0"/>
                <a:cs typeface="MV Boli" pitchFamily="2" charset="0"/>
              </a:rPr>
              <a:t>&lt;</a:t>
            </a:r>
            <a:r>
              <a:rPr lang="en-US" sz="2000" b="1" dirty="0" err="1" smtClean="0">
                <a:solidFill>
                  <a:srgbClr val="6F3350"/>
                </a:solidFill>
                <a:latin typeface="MV Boli" pitchFamily="2" charset="0"/>
                <a:cs typeface="MV Boli" pitchFamily="2" charset="0"/>
              </a:rPr>
              <a:t>beyn</a:t>
            </a:r>
            <a:r>
              <a:rPr lang="en-US" sz="2000" b="1" dirty="0" smtClean="0">
                <a:solidFill>
                  <a:srgbClr val="6F3350"/>
                </a:solidFill>
                <a:latin typeface="MV Boli" pitchFamily="2" charset="0"/>
                <a:cs typeface="MV Boli" pitchFamily="2" charset="0"/>
              </a:rPr>
              <a:t> ha </a:t>
            </a:r>
            <a:r>
              <a:rPr lang="en-US" sz="2000" b="1" dirty="0" err="1" smtClean="0">
                <a:solidFill>
                  <a:srgbClr val="6F3350"/>
                </a:solidFill>
                <a:latin typeface="MV Boli" pitchFamily="2" charset="0"/>
                <a:cs typeface="MV Boli" pitchFamily="2" charset="0"/>
              </a:rPr>
              <a:t>arbayim</a:t>
            </a:r>
            <a:r>
              <a:rPr lang="en-US" sz="2000" b="1" dirty="0" smtClean="0">
                <a:solidFill>
                  <a:srgbClr val="6F3350"/>
                </a:solidFill>
                <a:latin typeface="MV Boli" pitchFamily="2" charset="0"/>
                <a:cs typeface="MV Boli" pitchFamily="2" charset="0"/>
              </a:rPr>
              <a:t>&gt; has a special connection to every Passover sacrifice</a:t>
            </a:r>
            <a:r>
              <a:rPr lang="en-US" sz="2000" b="1" dirty="0" smtClean="0">
                <a:solidFill>
                  <a:srgbClr val="6F3350"/>
                </a:solidFill>
                <a:latin typeface="Comic Sans MS" pitchFamily="66" charset="0"/>
                <a:cs typeface="MV Boli" pitchFamily="2" charset="0"/>
              </a:rPr>
              <a:t>.</a:t>
            </a:r>
            <a:endParaRPr lang="en-US" sz="2000" b="1" dirty="0">
              <a:solidFill>
                <a:srgbClr val="6F3350"/>
              </a:solidFill>
              <a:latin typeface="MV Boli" pitchFamily="2" charset="0"/>
              <a:cs typeface="MV Boli" pitchFamily="2" charset="0"/>
            </a:endParaRPr>
          </a:p>
        </p:txBody>
      </p:sp>
    </p:spTree>
    <p:extLst>
      <p:ext uri="{BB962C8B-B14F-4D97-AF65-F5344CB8AC3E}">
        <p14:creationId xmlns:p14="http://schemas.microsoft.com/office/powerpoint/2010/main" val="3517620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2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2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animBg="1"/>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1026" name="Picture 2" descr="C:\Users\Rae\Desktop\day-night reduc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59" y="0"/>
            <a:ext cx="122487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Art on Desktop - 1\All white man clip art\3d white people\Decisions red arrow png.pn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09067" y="422129"/>
            <a:ext cx="6095251" cy="60708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58827" y="697640"/>
            <a:ext cx="3640924" cy="2246769"/>
          </a:xfrm>
          <a:prstGeom prst="rect">
            <a:avLst/>
          </a:prstGeom>
          <a:noFill/>
        </p:spPr>
        <p:txBody>
          <a:bodyPr wrap="square" lIns="91440" tIns="45720" rIns="91440" bIns="45720">
            <a:spAutoFit/>
          </a:bodyPr>
          <a:lstStyle/>
          <a:p>
            <a:pPr algn="ct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1.  The Patterns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for</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“between the </a:t>
            </a:r>
            <a:r>
              <a:rPr lang="en-US"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mixing</a:t>
            </a:r>
            <a:r>
              <a:rPr lang="en-US" sz="2000" b="1" dirty="0" err="1" smtClean="0">
                <a:ln w="1905"/>
                <a:solidFill>
                  <a:srgbClr val="C00000"/>
                </a:soli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S</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in the Torah had</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alignment with</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the Day Season</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&amp; Night Season,</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br>
            <a:r>
              <a:rPr lang="en-US" sz="20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NOT DAY-START</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rPr>
              <a:t>!</a:t>
            </a:r>
            <a:endPar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2">
                    <a:lumMod val="60000"/>
                    <a:lumOff val="40000"/>
                    <a:alpha val="67000"/>
                  </a:schemeClr>
                </a:glow>
                <a:innerShdw blurRad="69850" dist="43180" dir="5400000">
                  <a:srgbClr val="000000">
                    <a:alpha val="65000"/>
                  </a:srgbClr>
                </a:innerShdw>
              </a:effectLst>
              <a:latin typeface="Comic Sans MS" pitchFamily="66" charset="0"/>
            </a:endParaRPr>
          </a:p>
        </p:txBody>
      </p:sp>
      <p:sp>
        <p:nvSpPr>
          <p:cNvPr id="7" name="Rectangle 6"/>
          <p:cNvSpPr/>
          <p:nvPr/>
        </p:nvSpPr>
        <p:spPr>
          <a:xfrm>
            <a:off x="6234592" y="91440"/>
            <a:ext cx="3679555" cy="1200329"/>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2.  What about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Lev 6:20 &amp;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rPr>
              <a:t>Deut 16:6?</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accent2">
                    <a:lumMod val="40000"/>
                    <a:lumOff val="60000"/>
                  </a:schemeClr>
                </a:glow>
                <a:innerShdw blurRad="69850" dist="43180" dir="5400000">
                  <a:srgbClr val="000000">
                    <a:alpha val="65000"/>
                  </a:srgbClr>
                </a:innerShdw>
              </a:effectLst>
              <a:latin typeface="Comic Sans MS" pitchFamily="66" charset="0"/>
            </a:endParaRPr>
          </a:p>
        </p:txBody>
      </p:sp>
      <p:sp>
        <p:nvSpPr>
          <p:cNvPr id="8" name="Rectangle 7"/>
          <p:cNvSpPr/>
          <p:nvPr/>
        </p:nvSpPr>
        <p:spPr>
          <a:xfrm>
            <a:off x="7571043" y="2369395"/>
            <a:ext cx="4561427" cy="1938992"/>
          </a:xfrm>
          <a:prstGeom prst="rect">
            <a:avLst/>
          </a:prstGeom>
          <a:noFill/>
        </p:spPr>
        <p:txBody>
          <a:bodyPr wrap="square" lIns="91440" tIns="45720" rIns="91440" bIns="45720">
            <a:spAutoFit/>
          </a:bodyPr>
          <a:lstStyle/>
          <a:p>
            <a:pPr marL="457200" indent="-457200" algn="ctr">
              <a:buAutoNum type="arabicPeriod" startAt="3"/>
            </a:pP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What about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Patterns for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“between the </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eveningS</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on Yahusha’s </a:t>
            </a:r>
            <a:b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Passover Day?</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endParaRPr>
          </a:p>
        </p:txBody>
      </p:sp>
      <p:sp>
        <p:nvSpPr>
          <p:cNvPr id="40" name="Rectangle 39"/>
          <p:cNvSpPr/>
          <p:nvPr/>
        </p:nvSpPr>
        <p:spPr>
          <a:xfrm>
            <a:off x="0" y="5563657"/>
            <a:ext cx="12263120" cy="1323439"/>
          </a:xfrm>
          <a:prstGeom prst="rect">
            <a:avLst/>
          </a:prstGeom>
          <a:gradFill flip="none" rotWithShape="1">
            <a:gsLst>
              <a:gs pos="0">
                <a:schemeClr val="bg1"/>
              </a:gs>
              <a:gs pos="22000">
                <a:srgbClr val="002060"/>
              </a:gs>
              <a:gs pos="79000">
                <a:srgbClr val="0A128C"/>
              </a:gs>
              <a:gs pos="52000">
                <a:schemeClr val="tx2">
                  <a:lumMod val="60000"/>
                  <a:lumOff val="40000"/>
                </a:schemeClr>
              </a:gs>
              <a:gs pos="39000">
                <a:schemeClr val="accent1">
                  <a:lumMod val="75000"/>
                </a:schemeClr>
              </a:gs>
              <a:gs pos="99000">
                <a:schemeClr val="bg1"/>
              </a:gs>
            </a:gsLst>
            <a:lin ang="18900000" scaled="1"/>
            <a:tileRect/>
          </a:gra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endParaRPr lang="en-US" sz="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a:p>
            <a:pPr algn="ct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Part #2 will examine questions 2 &amp; 3 to see if there is </a:t>
            </a:r>
            <a:r>
              <a:rPr lang="en-US" sz="2900" b="1" u="sng"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any</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a:t>
            </a:r>
            <a:b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b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connection to “</a:t>
            </a:r>
            <a:r>
              <a:rPr lang="en-US" sz="29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beyn</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ha </a:t>
            </a:r>
            <a:r>
              <a:rPr lang="en-US" sz="29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arbayim</a:t>
            </a:r>
            <a:r>
              <a:rPr lang="en-US" sz="29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 and if so, what is it?</a:t>
            </a:r>
          </a:p>
          <a:p>
            <a:pPr algn="ct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10" name="Slide Number Placeholder 1"/>
          <p:cNvSpPr txBox="1">
            <a:spLocks/>
          </p:cNvSpPr>
          <p:nvPr/>
        </p:nvSpPr>
        <p:spPr>
          <a:xfrm>
            <a:off x="11724639" y="6482839"/>
            <a:ext cx="6096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z="1400" smtClean="0">
                <a:solidFill>
                  <a:schemeClr val="accent2">
                    <a:lumMod val="20000"/>
                    <a:lumOff val="80000"/>
                  </a:schemeClr>
                </a:solidFill>
              </a:rPr>
              <a:pPr/>
              <a:t>95</a:t>
            </a:fld>
            <a:endParaRPr lang="en-US" dirty="0">
              <a:solidFill>
                <a:schemeClr val="accent2">
                  <a:lumMod val="20000"/>
                  <a:lumOff val="80000"/>
                </a:schemeClr>
              </a:solidFill>
            </a:endParaRPr>
          </a:p>
        </p:txBody>
      </p:sp>
      <p:grpSp>
        <p:nvGrpSpPr>
          <p:cNvPr id="11" name="Group 10"/>
          <p:cNvGrpSpPr/>
          <p:nvPr/>
        </p:nvGrpSpPr>
        <p:grpSpPr>
          <a:xfrm>
            <a:off x="1878814" y="3235283"/>
            <a:ext cx="1244428" cy="1397262"/>
            <a:chOff x="714375" y="3764051"/>
            <a:chExt cx="1244428" cy="1397262"/>
          </a:xfrm>
        </p:grpSpPr>
        <p:sp>
          <p:nvSpPr>
            <p:cNvPr id="12" name="Oval 11"/>
            <p:cNvSpPr/>
            <p:nvPr/>
          </p:nvSpPr>
          <p:spPr>
            <a:xfrm>
              <a:off x="727065" y="3764051"/>
              <a:ext cx="1231738" cy="123191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4375" y="4699648"/>
              <a:ext cx="1168228" cy="461665"/>
            </a:xfrm>
            <a:prstGeom prst="rect">
              <a:avLst/>
            </a:prstGeom>
            <a:noFill/>
          </p:spPr>
          <p:txBody>
            <a:bodyPr wrap="square" rtlCol="0">
              <a:prstTxWarp prst="textWave1">
                <a:avLst/>
              </a:prstTxWarp>
              <a:spAutoFit/>
              <a:scene3d>
                <a:camera prst="orthographicFront"/>
                <a:lightRig rig="threePt" dir="t"/>
              </a:scene3d>
              <a:sp3d extrusionH="57150">
                <a:bevelT w="82550" h="38100" prst="coolSlant"/>
              </a:sp3d>
            </a:bodyPr>
            <a:lstStyle/>
            <a:p>
              <a:pPr algn="ctr"/>
              <a:r>
                <a:rPr lang="en-US" sz="1200" b="1" dirty="0" smtClean="0">
                  <a:ln>
                    <a:solidFill>
                      <a:srgbClr val="006600"/>
                    </a:solidFill>
                  </a:ln>
                  <a:solidFill>
                    <a:srgbClr val="99FF33"/>
                  </a:solidFill>
                </a:rPr>
                <a:t>No context </a:t>
              </a:r>
              <a:br>
                <a:rPr lang="en-US" sz="1200" b="1" dirty="0" smtClean="0">
                  <a:ln>
                    <a:solidFill>
                      <a:srgbClr val="006600"/>
                    </a:solidFill>
                  </a:ln>
                  <a:solidFill>
                    <a:srgbClr val="99FF33"/>
                  </a:solidFill>
                </a:rPr>
              </a:br>
              <a:r>
                <a:rPr lang="en-US" sz="1200" b="1" dirty="0" smtClean="0">
                  <a:ln>
                    <a:solidFill>
                      <a:srgbClr val="006600"/>
                    </a:solidFill>
                  </a:ln>
                  <a:solidFill>
                    <a:srgbClr val="99FF33"/>
                  </a:solidFill>
                </a:rPr>
                <a:t> for day-start. </a:t>
              </a:r>
              <a:endParaRPr lang="en-US" sz="1200" b="1" dirty="0">
                <a:ln>
                  <a:solidFill>
                    <a:srgbClr val="006600"/>
                  </a:solidFill>
                </a:ln>
                <a:solidFill>
                  <a:srgbClr val="99FF33"/>
                </a:solidFill>
              </a:endParaRPr>
            </a:p>
          </p:txBody>
        </p:sp>
      </p:grpSp>
    </p:spTree>
    <p:extLst>
      <p:ext uri="{BB962C8B-B14F-4D97-AF65-F5344CB8AC3E}">
        <p14:creationId xmlns:p14="http://schemas.microsoft.com/office/powerpoint/2010/main" val="2369099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0">
                                            <p:txEl>
                                              <p:pRg st="1" end="1"/>
                                            </p:txEl>
                                          </p:spTgt>
                                        </p:tgtEl>
                                        <p:attrNameLst>
                                          <p:attrName>style.visibility</p:attrName>
                                        </p:attrNameLst>
                                      </p:cBhvr>
                                      <p:to>
                                        <p:strVal val="visible"/>
                                      </p:to>
                                    </p:set>
                                    <p:animEffect transition="in" filter="wipe(left)">
                                      <p:cBhvr>
                                        <p:cTn id="26" dur="20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3" name="Picture 5" descr="C:\Users\Rae\Desktop\free-banner-clipart-clipartbold.png"/>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08445">
            <a:off x="-3073905" y="1965907"/>
            <a:ext cx="8469801" cy="31399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ae\Desktop\free-banner-clipart-clipartb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85" y="3169286"/>
            <a:ext cx="13639800" cy="3825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339432">
            <a:off x="-258074" y="4325655"/>
            <a:ext cx="12312914" cy="1584959"/>
          </a:xfrm>
          <a:prstGeom prst="rect">
            <a:avLst/>
          </a:prstGeom>
          <a:noFill/>
        </p:spPr>
        <p:txBody>
          <a:bodyPr wrap="square" lIns="91440" tIns="45720" rIns="91440" bIns="45720">
            <a:prstTxWarp prst="textWave2">
              <a:avLst>
                <a:gd name="adj1" fmla="val 20000"/>
                <a:gd name="adj2" fmla="val 1111"/>
              </a:avLst>
            </a:prstTxWarp>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 </a:t>
            </a:r>
            <a:r>
              <a:rPr lang="en-US" sz="48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There is still more to search out!</a:t>
            </a:r>
            <a:endParaRPr lang="en-US" sz="4800" b="1" cap="none" spc="150" dirty="0">
              <a:ln w="11430"/>
              <a:solidFill>
                <a:srgbClr val="F8F8F8"/>
              </a:solidFill>
              <a:effectLst>
                <a:outerShdw blurRad="25400" algn="tl" rotWithShape="0">
                  <a:srgbClr val="000000">
                    <a:alpha val="43000"/>
                  </a:srgbClr>
                </a:outerShdw>
              </a:effectLst>
              <a:latin typeface="MV Boli" pitchFamily="2" charset="0"/>
              <a:cs typeface="MV Boli" pitchFamily="2" charset="0"/>
            </a:endParaRPr>
          </a:p>
        </p:txBody>
      </p:sp>
      <p:sp>
        <p:nvSpPr>
          <p:cNvPr id="15" name="Slide Number Placeholder 1"/>
          <p:cNvSpPr txBox="1">
            <a:spLocks/>
          </p:cNvSpPr>
          <p:nvPr/>
        </p:nvSpPr>
        <p:spPr>
          <a:xfrm>
            <a:off x="11505396" y="6529610"/>
            <a:ext cx="609600" cy="360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5BBC35B-A44B-4119-B8DA-DE9E3DFADA20}" type="slidenum">
              <a:rPr lang="en-US" sz="1400" smtClean="0"/>
              <a:pPr algn="r"/>
              <a:t>96</a:t>
            </a:fld>
            <a:endParaRPr lang="en-US" dirty="0"/>
          </a:p>
        </p:txBody>
      </p:sp>
      <p:sp>
        <p:nvSpPr>
          <p:cNvPr id="4" name="TextBox 3"/>
          <p:cNvSpPr txBox="1"/>
          <p:nvPr/>
        </p:nvSpPr>
        <p:spPr>
          <a:xfrm>
            <a:off x="2332682" y="152400"/>
            <a:ext cx="9671892" cy="1107996"/>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5400" spc="300" dirty="0" smtClean="0">
                <a:ln>
                  <a:solidFill>
                    <a:srgbClr val="DB91AB"/>
                  </a:solidFill>
                </a:ln>
                <a:solidFill>
                  <a:srgbClr val="96004B"/>
                </a:solidFill>
                <a:effectLst>
                  <a:glow rad="228600">
                    <a:schemeClr val="accent4">
                      <a:satMod val="175000"/>
                      <a:alpha val="40000"/>
                    </a:schemeClr>
                  </a:glow>
                  <a:outerShdw blurRad="38100" dist="38100" dir="2700000" algn="tl">
                    <a:srgbClr val="000000">
                      <a:alpha val="43137"/>
                    </a:srgbClr>
                  </a:outerShdw>
                </a:effectLst>
                <a:latin typeface="Matura MT Script Capitals" pitchFamily="66" charset="0"/>
              </a:rPr>
              <a:t>Do you think this is true?</a:t>
            </a:r>
          </a:p>
          <a:p>
            <a:pPr algn="r"/>
            <a:endParaRPr lang="en-US" sz="1200" dirty="0">
              <a:solidFill>
                <a:schemeClr val="tx2"/>
              </a:solidFill>
              <a:latin typeface="Comic Sans MS" pitchFamily="66" charset="0"/>
            </a:endParaRPr>
          </a:p>
        </p:txBody>
      </p:sp>
      <p:sp>
        <p:nvSpPr>
          <p:cNvPr id="17" name="TextBox 16"/>
          <p:cNvSpPr txBox="1"/>
          <p:nvPr/>
        </p:nvSpPr>
        <p:spPr>
          <a:xfrm>
            <a:off x="6771604" y="5584065"/>
            <a:ext cx="4959010"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b="1" dirty="0" smtClean="0">
                <a:solidFill>
                  <a:schemeClr val="accent6"/>
                </a:solidFill>
                <a:latin typeface="Edwardian Script ITC" pitchFamily="66" charset="0"/>
                <a:cs typeface="MV Boli" pitchFamily="2" charset="0"/>
              </a:rPr>
              <a:t>The End</a:t>
            </a:r>
            <a:endParaRPr lang="en-US" sz="4000" b="1" dirty="0">
              <a:solidFill>
                <a:schemeClr val="accent6"/>
              </a:solidFill>
              <a:latin typeface="Edwardian Script ITC" pitchFamily="66" charset="0"/>
            </a:endParaRPr>
          </a:p>
        </p:txBody>
      </p:sp>
      <p:sp>
        <p:nvSpPr>
          <p:cNvPr id="18" name="TextBox 17"/>
          <p:cNvSpPr txBox="1"/>
          <p:nvPr/>
        </p:nvSpPr>
        <p:spPr>
          <a:xfrm>
            <a:off x="1927390" y="1008900"/>
            <a:ext cx="10077184" cy="2585323"/>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5400" b="1" dirty="0" err="1" smtClean="0">
                <a:solidFill>
                  <a:srgbClr val="0070C0"/>
                </a:solidFill>
                <a:effectLst>
                  <a:outerShdw blurRad="38100" dist="38100" dir="2700000" algn="tl">
                    <a:srgbClr val="000000">
                      <a:alpha val="43137"/>
                    </a:srgbClr>
                  </a:outerShdw>
                </a:effectLst>
                <a:latin typeface="French Script MT" pitchFamily="66" charset="0"/>
              </a:rPr>
              <a:t>Prov</a:t>
            </a:r>
            <a:r>
              <a:rPr lang="en-US" sz="5400" b="1" dirty="0" smtClean="0">
                <a:solidFill>
                  <a:srgbClr val="0070C0"/>
                </a:solidFill>
                <a:effectLst>
                  <a:outerShdw blurRad="38100" dist="38100" dir="2700000" algn="tl">
                    <a:srgbClr val="000000">
                      <a:alpha val="43137"/>
                    </a:srgbClr>
                  </a:outerShdw>
                </a:effectLst>
                <a:latin typeface="French Script MT" pitchFamily="66" charset="0"/>
              </a:rPr>
              <a:t> 25:2  </a:t>
            </a:r>
            <a:r>
              <a:rPr lang="en-US" i="1" dirty="0" smtClean="0">
                <a:solidFill>
                  <a:srgbClr val="0070C0"/>
                </a:solidFill>
                <a:latin typeface="Comic Sans MS" pitchFamily="66" charset="0"/>
              </a:rPr>
              <a:t>KJV</a:t>
            </a:r>
            <a:r>
              <a:rPr lang="en-US" sz="4000" b="1" dirty="0" smtClean="0">
                <a:solidFill>
                  <a:srgbClr val="0070C0"/>
                </a:solidFill>
                <a:latin typeface="French Script MT" pitchFamily="66" charset="0"/>
              </a:rPr>
              <a:t> </a:t>
            </a:r>
            <a:br>
              <a:rPr lang="en-US" sz="4000" b="1" dirty="0" smtClean="0">
                <a:solidFill>
                  <a:srgbClr val="0070C0"/>
                </a:solidFill>
                <a:latin typeface="French Script MT" pitchFamily="66" charset="0"/>
              </a:rPr>
            </a:br>
            <a:r>
              <a:rPr lang="en-US" sz="5400" dirty="0" smtClean="0">
                <a:solidFill>
                  <a:srgbClr val="96004B"/>
                </a:solidFill>
                <a:effectLst>
                  <a:outerShdw blurRad="38100" dist="38100" dir="2700000" algn="tl">
                    <a:srgbClr val="000000">
                      <a:alpha val="43137"/>
                    </a:srgbClr>
                  </a:outerShdw>
                </a:effectLst>
                <a:latin typeface="French Script MT" pitchFamily="66" charset="0"/>
              </a:rPr>
              <a:t>It </a:t>
            </a:r>
            <a:r>
              <a:rPr lang="en-US" sz="5400" dirty="0">
                <a:solidFill>
                  <a:srgbClr val="96004B"/>
                </a:solidFill>
                <a:effectLst>
                  <a:outerShdw blurRad="38100" dist="38100" dir="2700000" algn="tl">
                    <a:srgbClr val="000000">
                      <a:alpha val="43137"/>
                    </a:srgbClr>
                  </a:outerShdw>
                </a:effectLst>
                <a:latin typeface="French Script MT" pitchFamily="66" charset="0"/>
              </a:rPr>
              <a:t>is the glory of </a:t>
            </a:r>
            <a:r>
              <a:rPr lang="en-US" sz="5400" dirty="0" smtClean="0">
                <a:solidFill>
                  <a:srgbClr val="96004B"/>
                </a:solidFill>
                <a:effectLst>
                  <a:outerShdw blurRad="38100" dist="38100" dir="2700000" algn="tl">
                    <a:srgbClr val="000000">
                      <a:alpha val="43137"/>
                    </a:srgbClr>
                  </a:outerShdw>
                </a:effectLst>
                <a:latin typeface="French Script MT" pitchFamily="66" charset="0"/>
              </a:rPr>
              <a:t>Yahuah </a:t>
            </a:r>
            <a:r>
              <a:rPr lang="en-US" sz="5400" dirty="0">
                <a:solidFill>
                  <a:srgbClr val="96004B"/>
                </a:solidFill>
                <a:effectLst>
                  <a:outerShdw blurRad="38100" dist="38100" dir="2700000" algn="tl">
                    <a:srgbClr val="000000">
                      <a:alpha val="43137"/>
                    </a:srgbClr>
                  </a:outerShdw>
                </a:effectLst>
                <a:latin typeface="French Script MT" pitchFamily="66" charset="0"/>
              </a:rPr>
              <a:t>to conceal a thing: </a:t>
            </a:r>
            <a:r>
              <a:rPr lang="en-US" sz="5400" dirty="0" smtClean="0">
                <a:solidFill>
                  <a:srgbClr val="96004B"/>
                </a:solidFill>
                <a:effectLst>
                  <a:outerShdw blurRad="38100" dist="38100" dir="2700000" algn="tl">
                    <a:srgbClr val="000000">
                      <a:alpha val="43137"/>
                    </a:srgbClr>
                  </a:outerShdw>
                </a:effectLst>
                <a:latin typeface="French Script MT" pitchFamily="66" charset="0"/>
              </a:rPr>
              <a:t/>
            </a:r>
            <a:br>
              <a:rPr lang="en-US" sz="5400" dirty="0" smtClean="0">
                <a:solidFill>
                  <a:srgbClr val="96004B"/>
                </a:solidFill>
                <a:effectLst>
                  <a:outerShdw blurRad="38100" dist="38100" dir="2700000" algn="tl">
                    <a:srgbClr val="000000">
                      <a:alpha val="43137"/>
                    </a:srgbClr>
                  </a:outerShdw>
                </a:effectLst>
                <a:latin typeface="French Script MT" pitchFamily="66" charset="0"/>
              </a:rPr>
            </a:br>
            <a:r>
              <a:rPr lang="en-US" sz="5400" dirty="0" smtClean="0">
                <a:solidFill>
                  <a:srgbClr val="96004B"/>
                </a:solidFill>
                <a:effectLst>
                  <a:outerShdw blurRad="38100" dist="38100" dir="2700000" algn="tl">
                    <a:srgbClr val="000000">
                      <a:alpha val="43137"/>
                    </a:srgbClr>
                  </a:outerShdw>
                </a:effectLst>
                <a:latin typeface="French Script MT" pitchFamily="66" charset="0"/>
              </a:rPr>
              <a:t>but </a:t>
            </a:r>
            <a:r>
              <a:rPr lang="en-US" sz="5400" dirty="0">
                <a:solidFill>
                  <a:srgbClr val="96004B"/>
                </a:solidFill>
                <a:effectLst>
                  <a:outerShdw blurRad="38100" dist="38100" dir="2700000" algn="tl">
                    <a:srgbClr val="000000">
                      <a:alpha val="43137"/>
                    </a:srgbClr>
                  </a:outerShdw>
                </a:effectLst>
                <a:latin typeface="French Script MT" pitchFamily="66" charset="0"/>
              </a:rPr>
              <a:t>the honour of kings is to search out a matter</a:t>
            </a:r>
            <a:r>
              <a:rPr lang="en-US" sz="4400" dirty="0" smtClean="0">
                <a:solidFill>
                  <a:srgbClr val="96004B"/>
                </a:solidFill>
                <a:effectLst>
                  <a:outerShdw blurRad="38100" dist="38100" dir="2700000" algn="tl">
                    <a:srgbClr val="000000">
                      <a:alpha val="43137"/>
                    </a:srgbClr>
                  </a:outerShdw>
                </a:effectLst>
                <a:latin typeface="Comic Sans MS" pitchFamily="66" charset="0"/>
              </a:rPr>
              <a:t>.  </a:t>
            </a:r>
            <a:endParaRPr lang="en-US" sz="4000" dirty="0">
              <a:solidFill>
                <a:srgbClr val="96004B"/>
              </a:solidFill>
              <a:effectLst>
                <a:outerShdw blurRad="38100" dist="38100" dir="2700000" algn="tl">
                  <a:srgbClr val="000000">
                    <a:alpha val="43137"/>
                  </a:srgbClr>
                </a:outerShdw>
              </a:effectLst>
              <a:latin typeface="Comic Sans MS" pitchFamily="66" charset="0"/>
            </a:endParaRPr>
          </a:p>
        </p:txBody>
      </p:sp>
      <p:sp>
        <p:nvSpPr>
          <p:cNvPr id="9" name="Sun 8"/>
          <p:cNvSpPr/>
          <p:nvPr/>
        </p:nvSpPr>
        <p:spPr>
          <a:xfrm>
            <a:off x="848575" y="432078"/>
            <a:ext cx="624840" cy="548640"/>
          </a:xfrm>
          <a:prstGeom prst="sun">
            <a:avLst/>
          </a:prstGeom>
          <a:solidFill>
            <a:schemeClr val="accent2">
              <a:lumMod val="60000"/>
              <a:lumOff val="40000"/>
            </a:schemeClr>
          </a:solidFill>
          <a:ln w="19050">
            <a:solidFill>
              <a:schemeClr val="accent5">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34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500"/>
                                        <p:tgtEl>
                                          <p:spTgt spid="18"/>
                                        </p:tgtEl>
                                      </p:cBhvr>
                                    </p:animEffect>
                                    <p:anim calcmode="lin" valueType="num">
                                      <p:cBhvr>
                                        <p:cTn id="8" dur="1500" fill="hold"/>
                                        <p:tgtEl>
                                          <p:spTgt spid="18"/>
                                        </p:tgtEl>
                                        <p:attrNameLst>
                                          <p:attrName>ppt_x</p:attrName>
                                        </p:attrNameLst>
                                      </p:cBhvr>
                                      <p:tavLst>
                                        <p:tav tm="0">
                                          <p:val>
                                            <p:strVal val="#ppt_x"/>
                                          </p:val>
                                        </p:tav>
                                        <p:tav tm="100000">
                                          <p:val>
                                            <p:strVal val="#ppt_x"/>
                                          </p:val>
                                        </p:tav>
                                      </p:tavLst>
                                    </p:anim>
                                    <p:anim calcmode="lin" valueType="num">
                                      <p:cBhvr>
                                        <p:cTn id="9" dur="1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3500"/>
                                        <p:tgtEl>
                                          <p:spTgt spid="3">
                                            <p:txEl>
                                              <p:pRg st="0" end="0"/>
                                            </p:txEl>
                                          </p:spTgt>
                                        </p:tgtEl>
                                      </p:cBhvr>
                                    </p:animEffect>
                                  </p:childTnLst>
                                </p:cTn>
                              </p:par>
                            </p:childTnLst>
                          </p:cTn>
                        </p:par>
                        <p:par>
                          <p:cTn id="15" fill="hold">
                            <p:stCondLst>
                              <p:cond delay="3500"/>
                            </p:stCondLst>
                            <p:childTnLst>
                              <p:par>
                                <p:cTn id="16" presetID="22" presetClass="entr" presetSubtype="8" fill="hold" grpId="0" nodeType="afterEffect">
                                  <p:stCondLst>
                                    <p:cond delay="200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122" name="Picture 2" descr="C:\Users\Rae\Desktop\quill pen png.pn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683881" y="289139"/>
            <a:ext cx="5216764" cy="25681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62751" y="3165368"/>
            <a:ext cx="6013050"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u="sng"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accent3">
                      <a:lumMod val="40000"/>
                      <a:lumOff val="60000"/>
                    </a:schemeClr>
                  </a:glow>
                  <a:outerShdw blurRad="50800" dist="39000" dir="5460000" algn="tl">
                    <a:srgbClr val="000000">
                      <a:alpha val="38000"/>
                    </a:srgbClr>
                  </a:outerShdw>
                </a:effectLst>
                <a:latin typeface="Segoe Print" pitchFamily="2" charset="0"/>
                <a:hlinkClick r:id="rId5"/>
              </a:rPr>
              <a:t>charlene@study</a:t>
            </a:r>
            <a:r>
              <a:rPr lang="en-US" sz="2400" b="1" u="sng" dirty="0" smtClean="0">
                <a:ln w="11430">
                  <a:solidFill>
                    <a:srgbClr val="002060"/>
                  </a:solidFill>
                </a:ln>
                <a:solidFill>
                  <a:schemeClr val="accent3"/>
                </a:solidFill>
                <a:effectLst>
                  <a:glow rad="127000">
                    <a:schemeClr val="accent3">
                      <a:lumMod val="40000"/>
                      <a:lumOff val="60000"/>
                    </a:schemeClr>
                  </a:glow>
                  <a:outerShdw blurRad="50800" dist="39000" dir="5460000" algn="tl">
                    <a:srgbClr val="000000">
                      <a:alpha val="38000"/>
                    </a:srgbClr>
                  </a:outerShdw>
                </a:effectLst>
                <a:latin typeface="Segoe Print" pitchFamily="2" charset="0"/>
                <a:hlinkClick r:id="rId5"/>
              </a:rPr>
              <a:t>thecalendar.com</a:t>
            </a:r>
            <a:r>
              <a:rPr lang="en-US" b="1" cap="none" spc="0" dirty="0" smtClean="0">
                <a:ln w="11430"/>
                <a:solidFill>
                  <a:schemeClr val="accent3"/>
                </a:solidFill>
                <a:effectLst>
                  <a:glow rad="127000">
                    <a:schemeClr val="accent3">
                      <a:lumMod val="40000"/>
                      <a:lumOff val="60000"/>
                    </a:schemeClr>
                  </a:glow>
                  <a:outerShdw blurRad="50800" dist="39000" dir="5460000" algn="tl">
                    <a:srgbClr val="000000">
                      <a:alpha val="38000"/>
                    </a:srgbClr>
                  </a:outerShdw>
                </a:effectLst>
                <a:latin typeface="Segoe Print" pitchFamily="2" charset="0"/>
              </a:rPr>
              <a:t> </a:t>
            </a:r>
            <a:r>
              <a:rPr 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accent3">
                      <a:lumMod val="20000"/>
                      <a:lumOff val="80000"/>
                    </a:schemeClr>
                  </a:glow>
                  <a:outerShdw blurRad="50800" dist="39000" dir="5460000" algn="tl">
                    <a:srgbClr val="000000">
                      <a:alpha val="38000"/>
                    </a:srgbClr>
                  </a:outerShdw>
                </a:effectLst>
                <a:latin typeface="Segoe Print" pitchFamily="2" charset="0"/>
              </a:rPr>
              <a:t>   </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
        <p:nvSpPr>
          <p:cNvPr id="4" name="Rectangle 3"/>
          <p:cNvSpPr/>
          <p:nvPr/>
        </p:nvSpPr>
        <p:spPr>
          <a:xfrm>
            <a:off x="242505" y="125211"/>
            <a:ext cx="10660847"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chemeClr val="accent1">
                    <a:lumMod val="50000"/>
                  </a:schemeClr>
                </a:solidFill>
                <a:effectLst>
                  <a:outerShdw blurRad="50800" dist="39000" dir="5460000" algn="tl">
                    <a:srgbClr val="000000">
                      <a:alpha val="38000"/>
                    </a:srgbClr>
                  </a:outerShdw>
                </a:effectLst>
                <a:latin typeface="Segoe Print" pitchFamily="2" charset="0"/>
              </a:rPr>
              <a:t>If you have Questions &amp; Comments</a:t>
            </a:r>
            <a:br>
              <a:rPr lang="en-US" sz="3600" b="1" cap="none" spc="0" dirty="0" smtClean="0">
                <a:ln w="11430"/>
                <a:solidFill>
                  <a:schemeClr val="accent1">
                    <a:lumMod val="50000"/>
                  </a:schemeClr>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chemeClr val="accent1">
                    <a:lumMod val="50000"/>
                  </a:schemeClr>
                </a:solidFill>
                <a:effectLst>
                  <a:outerShdw blurRad="50800" dist="39000" dir="5460000" algn="tl">
                    <a:srgbClr val="000000">
                      <a:alpha val="38000"/>
                    </a:srgbClr>
                  </a:outerShdw>
                </a:effectLst>
                <a:latin typeface="Segoe Print" pitchFamily="2" charset="0"/>
              </a:rPr>
              <a:t>about this teaching, please contact: </a:t>
            </a:r>
          </a:p>
          <a:p>
            <a:pPr algn="ctr"/>
            <a:r>
              <a:rPr lang="en-US" sz="3600" b="1" cap="none" spc="0" dirty="0" smtClean="0">
                <a:ln w="11430"/>
                <a:solidFill>
                  <a:srgbClr val="B83D68"/>
                </a:solidFill>
                <a:effectLst>
                  <a:outerShdw blurRad="50800" dist="39000" dir="5460000" algn="tl">
                    <a:srgbClr val="000000">
                      <a:alpha val="38000"/>
                    </a:srgbClr>
                  </a:outerShdw>
                </a:effectLst>
                <a:latin typeface="Segoe Print" pitchFamily="2" charset="0"/>
              </a:rPr>
              <a:t>Charlene Fortsch</a:t>
            </a:r>
            <a:r>
              <a:rPr lang="en-US" sz="3600" b="1" dirty="0">
                <a:ln w="11430"/>
                <a:solidFill>
                  <a:srgbClr val="B83D68"/>
                </a:solidFill>
                <a:effectLst>
                  <a:outerShdw blurRad="50800" dist="39000" dir="5460000" algn="tl">
                    <a:srgbClr val="000000">
                      <a:alpha val="38000"/>
                    </a:srgbClr>
                  </a:outerShdw>
                </a:effectLst>
                <a:latin typeface="Segoe Print" pitchFamily="2" charset="0"/>
              </a:rPr>
              <a:t> </a:t>
            </a:r>
            <a:r>
              <a:rPr lang="en-US" sz="3600" b="1" dirty="0" smtClean="0">
                <a:ln w="11430"/>
                <a:solidFill>
                  <a:schemeClr val="accent1">
                    <a:lumMod val="50000"/>
                  </a:schemeClr>
                </a:solidFill>
                <a:effectLst>
                  <a:outerShdw blurRad="50800" dist="39000" dir="5460000" algn="tl">
                    <a:srgbClr val="000000">
                      <a:alpha val="38000"/>
                    </a:srgbClr>
                  </a:outerShdw>
                </a:effectLst>
                <a:latin typeface="Segoe Print" pitchFamily="2" charset="0"/>
              </a:rPr>
              <a:t>or </a:t>
            </a:r>
            <a:r>
              <a:rPr lang="en-US" sz="3600" b="1" cap="none" spc="0" dirty="0" smtClean="0">
                <a:ln w="11430">
                  <a:solidFill>
                    <a:srgbClr val="002060"/>
                  </a:solidFill>
                </a:ln>
                <a:solidFill>
                  <a:srgbClr val="0070C0"/>
                </a:solidFill>
                <a:effectLst>
                  <a:outerShdw blurRad="50800" dist="39000" dir="5460000" algn="tl">
                    <a:srgbClr val="000000">
                      <a:alpha val="38000"/>
                    </a:srgbClr>
                  </a:outerShdw>
                </a:effectLst>
                <a:latin typeface="Segoe Print" pitchFamily="2" charset="0"/>
              </a:rPr>
              <a:t>Tim Astleford</a:t>
            </a:r>
            <a:endParaRPr lang="en-US" sz="3600" b="1" cap="none" spc="0" dirty="0">
              <a:ln w="11430">
                <a:solidFill>
                  <a:srgbClr val="002060"/>
                </a:solidFill>
              </a:ln>
              <a:solidFill>
                <a:srgbClr val="0070C0"/>
              </a:solidFill>
              <a:effectLst>
                <a:outerShdw blurRad="50800" dist="39000" dir="5460000" algn="tl">
                  <a:srgbClr val="000000">
                    <a:alpha val="38000"/>
                  </a:srgbClr>
                </a:outerShdw>
              </a:effectLst>
              <a:latin typeface="Segoe Print" pitchFamily="2" charset="0"/>
            </a:endParaRPr>
          </a:p>
        </p:txBody>
      </p:sp>
      <p:pic>
        <p:nvPicPr>
          <p:cNvPr id="5" name="Picture 2" descr="C:\Users\Rae\Desktop\Grammar Art\email mouse bes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0755" y="2144710"/>
            <a:ext cx="1176041" cy="851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C:\Users\Rae\Desktop\Art on Desktop\white man clip art\3d white people\puzzle color 2.jpg"/>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47869" y="4287566"/>
            <a:ext cx="3810000" cy="220027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6140088" y="3735905"/>
            <a:ext cx="630435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rgbClr val="0000FF">
                      <a:alpha val="85000"/>
                    </a:srgbClr>
                  </a:glow>
                  <a:outerShdw blurRad="50800" dist="39000" dir="5460000" algn="tl">
                    <a:srgbClr val="000000">
                      <a:alpha val="38000"/>
                    </a:srgbClr>
                  </a:outerShdw>
                </a:effectLst>
                <a:latin typeface="Segoe Print" pitchFamily="2" charset="0"/>
                <a:hlinkClick r:id="rId9"/>
              </a:rPr>
              <a:t>tim@studythecalendar.com</a:t>
            </a:r>
            <a:endParaRPr lang="en-US" sz="20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
        <p:nvSpPr>
          <p:cNvPr id="9" name="TextBox 8"/>
          <p:cNvSpPr txBox="1"/>
          <p:nvPr/>
        </p:nvSpPr>
        <p:spPr>
          <a:xfrm>
            <a:off x="3660583" y="5750004"/>
            <a:ext cx="4707913"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b="1" dirty="0" smtClean="0">
                <a:solidFill>
                  <a:schemeClr val="accent6"/>
                </a:solidFill>
                <a:latin typeface="Edwardian Script ITC" pitchFamily="66" charset="0"/>
                <a:cs typeface="MV Boli" pitchFamily="2" charset="0"/>
              </a:rPr>
              <a:t>Thank you!</a:t>
            </a:r>
            <a:endParaRPr lang="en-US" sz="4000" b="1" dirty="0">
              <a:solidFill>
                <a:schemeClr val="accent6"/>
              </a:solidFill>
              <a:latin typeface="Edwardian Script ITC" pitchFamily="66" charset="0"/>
            </a:endParaRPr>
          </a:p>
        </p:txBody>
      </p:sp>
    </p:spTree>
    <p:extLst>
      <p:ext uri="{BB962C8B-B14F-4D97-AF65-F5344CB8AC3E}">
        <p14:creationId xmlns:p14="http://schemas.microsoft.com/office/powerpoint/2010/main" val="1578659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rammar 101">
      <a:majorFont>
        <a:latin typeface="Arial Rounded MT Bold"/>
        <a:ea typeface=""/>
        <a:cs typeface=""/>
      </a:majorFont>
      <a:minorFont>
        <a:latin typeface="Arial"/>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439D9-8631-4FC1-BCE0-1BDB23425EE1}">
  <ds:schemaRefs>
    <ds:schemaRef ds:uri="http://purl.org/dc/elements/1.1/"/>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fb0879af-3eba-417a-a55a-ffe6dcd6ca77"/>
    <ds:schemaRef ds:uri="http://schemas.microsoft.com/office/infopath/2007/PartnerControls"/>
    <ds:schemaRef ds:uri="6dc4bcd6-49db-4c07-9060-8acfc67cef9f"/>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723BE856-B6C2-4675-AE16-47A27D415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Solstice</Template>
  <TotalTime>0</TotalTime>
  <Words>7202</Words>
  <Application>Microsoft Office PowerPoint</Application>
  <PresentationFormat>Custom</PresentationFormat>
  <Paragraphs>1145</Paragraphs>
  <Slides>97</Slides>
  <Notes>9</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Solstice</vt:lpstr>
      <vt:lpstr>PowerPoint Presentation</vt:lpstr>
      <vt:lpstr>PowerPoint Presentation</vt:lpstr>
      <vt:lpstr>“Between the Evenings”</vt:lpstr>
      <vt:lpstr>What would that truth be? </vt:lpstr>
      <vt:lpstr>Getting Started  (An Introduction)</vt:lpstr>
      <vt:lpstr>Getting Started  With Questions</vt:lpstr>
      <vt:lpstr>Traditional Beliefs Aren’t Reliable!</vt:lpstr>
      <vt:lpstr>What can you expect from this study?</vt:lpstr>
      <vt:lpstr>Don’t Be Fooled!</vt:lpstr>
      <vt:lpstr>PowerPoint Presentation</vt:lpstr>
      <vt:lpstr>Wilhelm Gesenius</vt:lpstr>
      <vt:lpstr>William Greenfield</vt:lpstr>
      <vt:lpstr>Matthew G Easton</vt:lpstr>
      <vt:lpstr>PowerPoint Presentation</vt:lpstr>
      <vt:lpstr>PowerPoint Presentation</vt:lpstr>
      <vt:lpstr>PowerPoint Presentation</vt:lpstr>
      <vt:lpstr>PowerPoint Presentation</vt:lpstr>
      <vt:lpstr>PowerPoint Presentation</vt:lpstr>
      <vt:lpstr>Evening:  2nd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“ereb” [H6153] as a noun;   “arab” [H6150 &amp; H6148] as a verb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Introductory Questions</vt:lpstr>
      <vt:lpstr>Clarity Before Confusion</vt:lpstr>
      <vt:lpstr>Correction for Clarity in English</vt:lpstr>
      <vt:lpstr>Awareness of 2 Different Formats</vt:lpstr>
      <vt:lpstr>PowerPoint Presentation</vt:lpstr>
      <vt:lpstr>“between the mixingS” [beyn ha arbayim] </vt:lpstr>
      <vt:lpstr>A)  Quail Event &amp; Testimony</vt:lpstr>
      <vt:lpstr>Quail/Manna Information (Exo 16:8)</vt:lpstr>
      <vt:lpstr>Quail/Manna Command (Exo 16:12)</vt:lpstr>
      <vt:lpstr>Quail Mini-Summary (Exo 16:8, 12)</vt:lpstr>
      <vt:lpstr>Quail Mini-Summary (con’t)</vt:lpstr>
      <vt:lpstr>Quail/Manna Arrival (Exo 16:13)</vt:lpstr>
      <vt:lpstr>PowerPoint Presentation</vt:lpstr>
      <vt:lpstr>B) Daily Morning &amp; Evening Sacrifices </vt:lpstr>
      <vt:lpstr>B)  Daily Morning &amp; Evening Sacrifices</vt:lpstr>
      <vt:lpstr>B)  Daily Morning &amp; Evening Sacrifices</vt:lpstr>
      <vt:lpstr>B)  Daily Morning &amp; Evening Sacrifices</vt:lpstr>
      <vt:lpstr>B)  Daily Morning &amp; Evening Sacrifices</vt:lpstr>
      <vt:lpstr>PowerPoint Presentation</vt:lpstr>
      <vt:lpstr>PowerPoint Presentation</vt:lpstr>
      <vt:lpstr>PowerPoint Presentation</vt:lpstr>
      <vt:lpstr>Questions for Daily Torah Sacrifices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Sacrificing the Passover Lamb</vt:lpstr>
      <vt:lpstr>C)  Sacrificing the Passover Lamb</vt:lpstr>
      <vt:lpstr>Recalling Exodus 12 History</vt:lpstr>
      <vt:lpstr>The Passover Lamb of Egypt</vt:lpstr>
      <vt:lpstr>PowerPoint Presentation</vt:lpstr>
      <vt:lpstr>C)  Sacrificing the Passover Lamb</vt:lpstr>
      <vt:lpstr>PowerPoint Presentation</vt:lpstr>
      <vt:lpstr>Recalling History for Canaan’s Passover</vt:lpstr>
      <vt:lpstr>PowerPoint Presentation</vt:lpstr>
      <vt:lpstr>PowerPoint Presentation</vt:lpstr>
      <vt:lpstr>D)  Partaking of the Passover Lamb</vt:lpstr>
      <vt:lpstr>PowerPoint Presentation</vt:lpstr>
      <vt:lpstr>E)  Aaron Lights the Sanctuary Lamps</vt:lpstr>
      <vt:lpstr>E)  Aaron Lights the Sanctuary Lamps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2019-03-09T20:42:07Z</dcterms:created>
  <dcterms:modified xsi:type="dcterms:W3CDTF">2019-07-28T19:12:58Z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